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693400" cy="7562850"/>
  <p:notesSz cx="10693400" cy="756285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78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24/10/20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24/10/20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21528" y="125730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5" h="626745">
                <a:moveTo>
                  <a:pt x="313436" y="0"/>
                </a:moveTo>
                <a:lnTo>
                  <a:pt x="267119" y="3398"/>
                </a:lnTo>
                <a:lnTo>
                  <a:pt x="222913" y="13270"/>
                </a:lnTo>
                <a:lnTo>
                  <a:pt x="181301" y="29129"/>
                </a:lnTo>
                <a:lnTo>
                  <a:pt x="142768" y="50491"/>
                </a:lnTo>
                <a:lnTo>
                  <a:pt x="107800" y="76870"/>
                </a:lnTo>
                <a:lnTo>
                  <a:pt x="76882" y="107780"/>
                </a:lnTo>
                <a:lnTo>
                  <a:pt x="50497" y="142736"/>
                </a:lnTo>
                <a:lnTo>
                  <a:pt x="29132" y="181252"/>
                </a:lnTo>
                <a:lnTo>
                  <a:pt x="13270" y="222843"/>
                </a:lnTo>
                <a:lnTo>
                  <a:pt x="3398" y="267024"/>
                </a:lnTo>
                <a:lnTo>
                  <a:pt x="0" y="313308"/>
                </a:lnTo>
                <a:lnTo>
                  <a:pt x="3398" y="359625"/>
                </a:lnTo>
                <a:lnTo>
                  <a:pt x="13270" y="403831"/>
                </a:lnTo>
                <a:lnTo>
                  <a:pt x="29132" y="445443"/>
                </a:lnTo>
                <a:lnTo>
                  <a:pt x="50497" y="483976"/>
                </a:lnTo>
                <a:lnTo>
                  <a:pt x="76882" y="518944"/>
                </a:lnTo>
                <a:lnTo>
                  <a:pt x="107800" y="549862"/>
                </a:lnTo>
                <a:lnTo>
                  <a:pt x="142768" y="576247"/>
                </a:lnTo>
                <a:lnTo>
                  <a:pt x="181301" y="597612"/>
                </a:lnTo>
                <a:lnTo>
                  <a:pt x="222913" y="613474"/>
                </a:lnTo>
                <a:lnTo>
                  <a:pt x="267119" y="623346"/>
                </a:lnTo>
                <a:lnTo>
                  <a:pt x="313436" y="626744"/>
                </a:lnTo>
                <a:lnTo>
                  <a:pt x="359749" y="623346"/>
                </a:lnTo>
                <a:lnTo>
                  <a:pt x="403947" y="613474"/>
                </a:lnTo>
                <a:lnTo>
                  <a:pt x="445547" y="597612"/>
                </a:lnTo>
                <a:lnTo>
                  <a:pt x="484064" y="576247"/>
                </a:lnTo>
                <a:lnTo>
                  <a:pt x="519016" y="549862"/>
                </a:lnTo>
                <a:lnTo>
                  <a:pt x="549917" y="518944"/>
                </a:lnTo>
                <a:lnTo>
                  <a:pt x="576285" y="483976"/>
                </a:lnTo>
                <a:lnTo>
                  <a:pt x="597635" y="445443"/>
                </a:lnTo>
                <a:lnTo>
                  <a:pt x="613485" y="403831"/>
                </a:lnTo>
                <a:lnTo>
                  <a:pt x="623349" y="359625"/>
                </a:lnTo>
                <a:lnTo>
                  <a:pt x="626745" y="313308"/>
                </a:lnTo>
                <a:lnTo>
                  <a:pt x="623349" y="267024"/>
                </a:lnTo>
                <a:lnTo>
                  <a:pt x="613485" y="222843"/>
                </a:lnTo>
                <a:lnTo>
                  <a:pt x="597635" y="181252"/>
                </a:lnTo>
                <a:lnTo>
                  <a:pt x="576285" y="142736"/>
                </a:lnTo>
                <a:lnTo>
                  <a:pt x="549917" y="107780"/>
                </a:lnTo>
                <a:lnTo>
                  <a:pt x="519016" y="76870"/>
                </a:lnTo>
                <a:lnTo>
                  <a:pt x="484064" y="50491"/>
                </a:lnTo>
                <a:lnTo>
                  <a:pt x="445547" y="29129"/>
                </a:lnTo>
                <a:lnTo>
                  <a:pt x="403947" y="13270"/>
                </a:lnTo>
                <a:lnTo>
                  <a:pt x="359749" y="3398"/>
                </a:lnTo>
                <a:lnTo>
                  <a:pt x="313436" y="0"/>
                </a:lnTo>
                <a:close/>
              </a:path>
            </a:pathLst>
          </a:custGeom>
          <a:solidFill>
            <a:srgbClr val="406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294" y="697738"/>
            <a:ext cx="8381365" cy="5916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rlito"/>
                <a:cs typeface="Carlito"/>
              </a:rPr>
              <a:t>Incontro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5" dirty="0">
                <a:latin typeface="Carlito"/>
                <a:cs typeface="Carlito"/>
              </a:rPr>
              <a:t>corso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aggiornamento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880"/>
              </a:lnSpc>
              <a:spcBef>
                <a:spcPts val="1285"/>
              </a:spcBef>
            </a:pPr>
            <a:r>
              <a:rPr sz="1600" b="1" dirty="0">
                <a:latin typeface="Arial"/>
                <a:cs typeface="Arial"/>
              </a:rPr>
              <a:t>LA </a:t>
            </a:r>
            <a:r>
              <a:rPr sz="1600" b="1" spc="-5" dirty="0">
                <a:latin typeface="Arial"/>
                <a:cs typeface="Arial"/>
              </a:rPr>
              <a:t>MORTE, </a:t>
            </a:r>
            <a:r>
              <a:rPr sz="1600" b="1" dirty="0">
                <a:latin typeface="Arial"/>
                <a:cs typeface="Arial"/>
              </a:rPr>
              <a:t>ESPERIENZA </a:t>
            </a:r>
            <a:r>
              <a:rPr sz="1600" b="1" spc="-5" dirty="0">
                <a:latin typeface="Arial"/>
                <a:cs typeface="Arial"/>
              </a:rPr>
              <a:t>FONDAMENTALE </a:t>
            </a:r>
            <a:r>
              <a:rPr sz="1600" b="1" dirty="0">
                <a:latin typeface="Arial"/>
                <a:cs typeface="Arial"/>
              </a:rPr>
              <a:t>DELLA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VITA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1600" spc="-5" dirty="0">
                <a:latin typeface="Arial"/>
                <a:cs typeface="Arial"/>
              </a:rPr>
              <a:t>SGUARDO, VISIONE,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IMPEGNO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ts val="188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15 – 20 e 27 ottobre - 3, 10 e </a:t>
            </a:r>
            <a:r>
              <a:rPr sz="1600" b="1" dirty="0">
                <a:latin typeface="Arial"/>
                <a:cs typeface="Arial"/>
              </a:rPr>
              <a:t>19 </a:t>
            </a:r>
            <a:r>
              <a:rPr sz="1600" b="1" spc="-5" dirty="0">
                <a:latin typeface="Arial"/>
                <a:cs typeface="Arial"/>
              </a:rPr>
              <a:t>novembre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1600" b="1" spc="-5" dirty="0">
                <a:latin typeface="Arial"/>
                <a:cs typeface="Arial"/>
              </a:rPr>
              <a:t>dalle 15,30 alle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17,30</a:t>
            </a:r>
            <a:endParaRPr sz="1600">
              <a:latin typeface="Arial"/>
              <a:cs typeface="Arial"/>
            </a:endParaRPr>
          </a:p>
          <a:p>
            <a:pPr marL="2019935" marR="2018030" indent="321310">
              <a:lnSpc>
                <a:spcPct val="1038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Centro Interculturale Zonarelli di Bologna  Via Giovanni Antonio Sacco, 14, 40127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Bologna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PENSARE 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MORTE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- 20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ottobre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Traccia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della</a:t>
            </a:r>
            <a:r>
              <a:rPr sz="1600" u="heavy" spc="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conversazione:</a:t>
            </a:r>
            <a:endParaRPr sz="1600">
              <a:latin typeface="Carlito"/>
              <a:cs typeface="Carlito"/>
            </a:endParaRPr>
          </a:p>
          <a:p>
            <a:pPr marL="104139" marR="5715" indent="-91440" algn="just">
              <a:lnSpc>
                <a:spcPct val="101600"/>
              </a:lnSpc>
              <a:spcBef>
                <a:spcPts val="1290"/>
              </a:spcBef>
              <a:buChar char="*"/>
              <a:tabLst>
                <a:tab pos="160655" algn="l"/>
              </a:tabLst>
            </a:pPr>
            <a:r>
              <a:rPr sz="1600" spc="-10" dirty="0">
                <a:latin typeface="Carlito"/>
                <a:cs typeface="Carlito"/>
              </a:rPr>
              <a:t>Parliamo </a:t>
            </a:r>
            <a:r>
              <a:rPr sz="1600" spc="-5" dirty="0">
                <a:latin typeface="Carlito"/>
                <a:cs typeface="Carlito"/>
              </a:rPr>
              <a:t>di un ambito </a:t>
            </a:r>
            <a:r>
              <a:rPr sz="1600" spc="-10" dirty="0">
                <a:latin typeface="Carlito"/>
                <a:cs typeface="Carlito"/>
              </a:rPr>
              <a:t>vastissimo </a:t>
            </a:r>
            <a:r>
              <a:rPr sz="1600" spc="-5" dirty="0">
                <a:latin typeface="Carlito"/>
                <a:cs typeface="Carlito"/>
              </a:rPr>
              <a:t>che che ha </a:t>
            </a:r>
            <a:r>
              <a:rPr sz="1600" spc="-15" dirty="0">
                <a:latin typeface="Carlito"/>
                <a:cs typeface="Carlito"/>
              </a:rPr>
              <a:t>toccato </a:t>
            </a:r>
            <a:r>
              <a:rPr sz="1600" spc="-5" dirty="0">
                <a:latin typeface="Carlito"/>
                <a:cs typeface="Carlito"/>
              </a:rPr>
              <a:t>la filosofia sin dai </a:t>
            </a:r>
            <a:r>
              <a:rPr sz="1600" spc="-10" dirty="0">
                <a:latin typeface="Carlito"/>
                <a:cs typeface="Carlito"/>
              </a:rPr>
              <a:t>suoi </a:t>
            </a:r>
            <a:r>
              <a:rPr sz="1600" dirty="0">
                <a:latin typeface="Carlito"/>
                <a:cs typeface="Carlito"/>
              </a:rPr>
              <a:t>inizi;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comprende </a:t>
            </a:r>
            <a:r>
              <a:rPr sz="1600" spc="-5" dirty="0">
                <a:latin typeface="Carlito"/>
                <a:cs typeface="Carlito"/>
              </a:rPr>
              <a:t>sia  </a:t>
            </a:r>
            <a:r>
              <a:rPr sz="1600" spc="-15" dirty="0">
                <a:latin typeface="Carlito"/>
                <a:cs typeface="Carlito"/>
              </a:rPr>
              <a:t>discorsi </a:t>
            </a:r>
            <a:r>
              <a:rPr sz="1600" spc="-10" dirty="0">
                <a:latin typeface="Carlito"/>
                <a:cs typeface="Carlito"/>
              </a:rPr>
              <a:t>generali </a:t>
            </a:r>
            <a:r>
              <a:rPr sz="1600" spc="-5" dirty="0">
                <a:latin typeface="Carlito"/>
                <a:cs typeface="Carlito"/>
              </a:rPr>
              <a:t>sulla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e il </a:t>
            </a:r>
            <a:r>
              <a:rPr sz="1600" spc="-10" dirty="0">
                <a:latin typeface="Carlito"/>
                <a:cs typeface="Carlito"/>
              </a:rPr>
              <a:t>morire, </a:t>
            </a:r>
            <a:r>
              <a:rPr sz="1600" spc="-5" dirty="0">
                <a:latin typeface="Carlito"/>
                <a:cs typeface="Carlito"/>
              </a:rPr>
              <a:t>sia esperienze di </a:t>
            </a:r>
            <a:r>
              <a:rPr sz="1600" spc="-15" dirty="0">
                <a:latin typeface="Carlito"/>
                <a:cs typeface="Carlito"/>
              </a:rPr>
              <a:t>perdita </a:t>
            </a:r>
            <a:r>
              <a:rPr sz="1600" spc="-10" dirty="0">
                <a:latin typeface="Carlito"/>
                <a:cs typeface="Carlito"/>
              </a:rPr>
              <a:t>personalissme, </a:t>
            </a:r>
            <a:r>
              <a:rPr sz="1600" spc="-5" dirty="0">
                <a:latin typeface="Carlito"/>
                <a:cs typeface="Carlito"/>
              </a:rPr>
              <a:t>sia </a:t>
            </a:r>
            <a:r>
              <a:rPr sz="1600" spc="-10" dirty="0">
                <a:latin typeface="Carlito"/>
                <a:cs typeface="Carlito"/>
              </a:rPr>
              <a:t>quel continuo  “morire </a:t>
            </a:r>
            <a:r>
              <a:rPr sz="1600" spc="-5" dirty="0">
                <a:latin typeface="Carlito"/>
                <a:cs typeface="Carlito"/>
              </a:rPr>
              <a:t>giorno per giorno” che in un </a:t>
            </a:r>
            <a:r>
              <a:rPr sz="1600" spc="-10" dirty="0">
                <a:latin typeface="Carlito"/>
                <a:cs typeface="Carlito"/>
              </a:rPr>
              <a:t>certo </a:t>
            </a:r>
            <a:r>
              <a:rPr sz="1600" spc="-5" dirty="0">
                <a:latin typeface="Carlito"/>
                <a:cs typeface="Carlito"/>
              </a:rPr>
              <a:t>senso può </a:t>
            </a:r>
            <a:r>
              <a:rPr sz="1600" spc="-10" dirty="0">
                <a:latin typeface="Carlito"/>
                <a:cs typeface="Carlito"/>
              </a:rPr>
              <a:t>essere definito </a:t>
            </a:r>
            <a:r>
              <a:rPr sz="1600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nostro</a:t>
            </a:r>
            <a:r>
              <a:rPr sz="1600" spc="1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vivere.</a:t>
            </a:r>
            <a:endParaRPr sz="1600">
              <a:latin typeface="Carlito"/>
              <a:cs typeface="Carlito"/>
            </a:endParaRPr>
          </a:p>
          <a:p>
            <a:pPr marL="104139" marR="5080" indent="-91440" algn="just">
              <a:lnSpc>
                <a:spcPct val="101699"/>
              </a:lnSpc>
              <a:spcBef>
                <a:spcPts val="5"/>
              </a:spcBef>
              <a:buChar char="*"/>
              <a:tabLst>
                <a:tab pos="200660" algn="l"/>
              </a:tabLst>
            </a:pPr>
            <a:r>
              <a:rPr sz="1600" spc="-5" dirty="0">
                <a:latin typeface="Carlito"/>
                <a:cs typeface="Carlito"/>
              </a:rPr>
              <a:t>La filosofia si è </a:t>
            </a:r>
            <a:r>
              <a:rPr sz="1600" spc="-10" dirty="0">
                <a:latin typeface="Carlito"/>
                <a:cs typeface="Carlito"/>
              </a:rPr>
              <a:t>esercitata </a:t>
            </a:r>
            <a:r>
              <a:rPr sz="1600" spc="-5" dirty="0">
                <a:latin typeface="Carlito"/>
                <a:cs typeface="Carlito"/>
              </a:rPr>
              <a:t>su </a:t>
            </a:r>
            <a:r>
              <a:rPr sz="1600" spc="-10" dirty="0">
                <a:latin typeface="Carlito"/>
                <a:cs typeface="Carlito"/>
              </a:rPr>
              <a:t>questo con continui reciproci prestiti </a:t>
            </a:r>
            <a:r>
              <a:rPr sz="1600" spc="-5" dirty="0">
                <a:latin typeface="Carlito"/>
                <a:cs typeface="Carlito"/>
              </a:rPr>
              <a:t>nei </a:t>
            </a:r>
            <a:r>
              <a:rPr sz="1600" spc="-10" dirty="0">
                <a:latin typeface="Carlito"/>
                <a:cs typeface="Carlito"/>
              </a:rPr>
              <a:t>secoli </a:t>
            </a:r>
            <a:r>
              <a:rPr sz="1600" spc="-15" dirty="0">
                <a:latin typeface="Carlito"/>
                <a:cs typeface="Carlito"/>
              </a:rPr>
              <a:t>verso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religioni  </a:t>
            </a:r>
            <a:r>
              <a:rPr sz="1600" spc="-5" dirty="0">
                <a:latin typeface="Carlito"/>
                <a:cs typeface="Carlito"/>
              </a:rPr>
              <a:t>(citazioni dal cristianesimo e </a:t>
            </a:r>
            <a:r>
              <a:rPr sz="1600" dirty="0">
                <a:latin typeface="Carlito"/>
                <a:cs typeface="Carlito"/>
              </a:rPr>
              <a:t>dalla </a:t>
            </a:r>
            <a:r>
              <a:rPr sz="1600" spc="-5" dirty="0">
                <a:latin typeface="Carlito"/>
                <a:cs typeface="Carlito"/>
              </a:rPr>
              <a:t>filosofia) e </a:t>
            </a:r>
            <a:r>
              <a:rPr sz="1600" spc="-15" dirty="0">
                <a:latin typeface="Carlito"/>
                <a:cs typeface="Carlito"/>
              </a:rPr>
              <a:t>verso </a:t>
            </a:r>
            <a:r>
              <a:rPr sz="1600" spc="-5" dirty="0">
                <a:latin typeface="Carlito"/>
                <a:cs typeface="Carlito"/>
              </a:rPr>
              <a:t>le culture: in </a:t>
            </a:r>
            <a:r>
              <a:rPr sz="1600" spc="-10" dirty="0">
                <a:latin typeface="Carlito"/>
                <a:cs typeface="Carlito"/>
              </a:rPr>
              <a:t>particolare </a:t>
            </a:r>
            <a:r>
              <a:rPr sz="1600" spc="-15" dirty="0">
                <a:latin typeface="Carlito"/>
                <a:cs typeface="Carlito"/>
              </a:rPr>
              <a:t>verso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cultura  </a:t>
            </a:r>
            <a:r>
              <a:rPr sz="1600" spc="-5" dirty="0">
                <a:latin typeface="Carlito"/>
                <a:cs typeface="Carlito"/>
              </a:rPr>
              <a:t>moderna occidentale, che si è </a:t>
            </a:r>
            <a:r>
              <a:rPr sz="1600" spc="-10" dirty="0">
                <a:latin typeface="Carlito"/>
                <a:cs typeface="Carlito"/>
              </a:rPr>
              <a:t>posta come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punto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arrivo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tutta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storia </a:t>
            </a:r>
            <a:r>
              <a:rPr sz="1600" spc="-5" dirty="0">
                <a:latin typeface="Carlito"/>
                <a:cs typeface="Carlito"/>
              </a:rPr>
              <a:t>e della filosofia </a:t>
            </a:r>
            <a:r>
              <a:rPr sz="1600" spc="-10" dirty="0">
                <a:latin typeface="Carlito"/>
                <a:cs typeface="Carlito"/>
              </a:rPr>
              <a:t>stessa,  condizionando queste </a:t>
            </a:r>
            <a:r>
              <a:rPr sz="1600" spc="-5" dirty="0">
                <a:latin typeface="Carlito"/>
                <a:cs typeface="Carlito"/>
              </a:rPr>
              <a:t>ultime in modo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importante.</a:t>
            </a:r>
            <a:endParaRPr sz="1600">
              <a:latin typeface="Carlito"/>
              <a:cs typeface="Carlito"/>
            </a:endParaRPr>
          </a:p>
          <a:p>
            <a:pPr marL="104139" marR="6985" indent="-91440" algn="just">
              <a:lnSpc>
                <a:spcPct val="101699"/>
              </a:lnSpc>
              <a:spcBef>
                <a:spcPts val="5"/>
              </a:spcBef>
              <a:buChar char="*"/>
              <a:tabLst>
                <a:tab pos="187960" algn="l"/>
              </a:tabLst>
            </a:pPr>
            <a:r>
              <a:rPr sz="1600" spc="-10" dirty="0">
                <a:latin typeface="Carlito"/>
                <a:cs typeface="Carlito"/>
              </a:rPr>
              <a:t>Queste </a:t>
            </a:r>
            <a:r>
              <a:rPr sz="1600" spc="-15" dirty="0">
                <a:latin typeface="Carlito"/>
                <a:cs typeface="Carlito"/>
              </a:rPr>
              <a:t>interferenze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condizionamenti </a:t>
            </a:r>
            <a:r>
              <a:rPr sz="1600" spc="-5" dirty="0">
                <a:latin typeface="Carlito"/>
                <a:cs typeface="Carlito"/>
              </a:rPr>
              <a:t>molto </a:t>
            </a:r>
            <a:r>
              <a:rPr sz="1600" spc="-15" dirty="0">
                <a:latin typeface="Carlito"/>
                <a:cs typeface="Carlito"/>
              </a:rPr>
              <a:t>forti </a:t>
            </a:r>
            <a:r>
              <a:rPr sz="1600" spc="-10" dirty="0">
                <a:latin typeface="Carlito"/>
                <a:cs typeface="Carlito"/>
              </a:rPr>
              <a:t>rendono </a:t>
            </a:r>
            <a:r>
              <a:rPr sz="1600" spc="-5" dirty="0">
                <a:latin typeface="Carlito"/>
                <a:cs typeface="Carlito"/>
              </a:rPr>
              <a:t>necessario </a:t>
            </a:r>
            <a:r>
              <a:rPr sz="1600" spc="-15" dirty="0">
                <a:latin typeface="Carlito"/>
                <a:cs typeface="Carlito"/>
              </a:rPr>
              <a:t>provare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scendere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un  </a:t>
            </a:r>
            <a:r>
              <a:rPr sz="1600" spc="-5" dirty="0">
                <a:latin typeface="Carlito"/>
                <a:cs typeface="Carlito"/>
              </a:rPr>
              <a:t>livello </a:t>
            </a:r>
            <a:r>
              <a:rPr sz="1600" spc="-10" dirty="0">
                <a:latin typeface="Carlito"/>
                <a:cs typeface="Carlito"/>
              </a:rPr>
              <a:t>non appariscente, </a:t>
            </a:r>
            <a:r>
              <a:rPr sz="1600" spc="-5" dirty="0">
                <a:latin typeface="Carlito"/>
                <a:cs typeface="Carlito"/>
              </a:rPr>
              <a:t>ma </a:t>
            </a:r>
            <a:r>
              <a:rPr sz="1600" spc="-10" dirty="0">
                <a:latin typeface="Carlito"/>
                <a:cs typeface="Carlito"/>
              </a:rPr>
              <a:t>profondo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reale, </a:t>
            </a:r>
            <a:r>
              <a:rPr sz="1600" spc="-5" dirty="0">
                <a:latin typeface="Carlito"/>
                <a:cs typeface="Carlito"/>
              </a:rPr>
              <a:t>per </a:t>
            </a:r>
            <a:r>
              <a:rPr sz="1600" spc="-10" dirty="0">
                <a:latin typeface="Carlito"/>
                <a:cs typeface="Carlito"/>
              </a:rPr>
              <a:t>distinguere </a:t>
            </a:r>
            <a:r>
              <a:rPr sz="1600" spc="-5" dirty="0">
                <a:latin typeface="Carlito"/>
                <a:cs typeface="Carlito"/>
              </a:rPr>
              <a:t>due modi molto </a:t>
            </a:r>
            <a:r>
              <a:rPr sz="1600" spc="-15" dirty="0">
                <a:latin typeface="Carlito"/>
                <a:cs typeface="Carlito"/>
              </a:rPr>
              <a:t>diversi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filosofare  </a:t>
            </a:r>
            <a:r>
              <a:rPr sz="1600" spc="-5" dirty="0">
                <a:latin typeface="Carlito"/>
                <a:cs typeface="Carlito"/>
              </a:rPr>
              <a:t>che dal basso condizionano il </a:t>
            </a:r>
            <a:r>
              <a:rPr sz="1600" spc="-10" dirty="0">
                <a:latin typeface="Carlito"/>
                <a:cs typeface="Carlito"/>
              </a:rPr>
              <a:t>punto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vista </a:t>
            </a:r>
            <a:r>
              <a:rPr sz="1600" spc="-5" dirty="0">
                <a:latin typeface="Carlito"/>
                <a:cs typeface="Carlito"/>
              </a:rPr>
              <a:t>della filosofia sulla </a:t>
            </a:r>
            <a:r>
              <a:rPr sz="1600" spc="5" dirty="0">
                <a:latin typeface="Carlito"/>
                <a:cs typeface="Carlito"/>
              </a:rPr>
              <a:t>morte: </a:t>
            </a:r>
            <a:r>
              <a:rPr sz="1600" spc="-5" dirty="0">
                <a:latin typeface="Carlito"/>
                <a:cs typeface="Carlito"/>
              </a:rPr>
              <a:t>i </a:t>
            </a:r>
            <a:r>
              <a:rPr sz="1600" dirty="0">
                <a:latin typeface="Carlito"/>
                <a:cs typeface="Carlito"/>
              </a:rPr>
              <a:t>“mondi” del </a:t>
            </a:r>
            <a:r>
              <a:rPr sz="1600" spc="-10" dirty="0">
                <a:latin typeface="Carlito"/>
                <a:cs typeface="Carlito"/>
              </a:rPr>
              <a:t>pensiero sono  </a:t>
            </a:r>
            <a:r>
              <a:rPr sz="1600" spc="-20" dirty="0">
                <a:latin typeface="Carlito"/>
                <a:cs typeface="Carlito"/>
              </a:rPr>
              <a:t>“due” </a:t>
            </a:r>
            <a:r>
              <a:rPr sz="1600" spc="-5" dirty="0">
                <a:latin typeface="Carlito"/>
                <a:cs typeface="Carlito"/>
              </a:rPr>
              <a:t>o “uno solo”? E </a:t>
            </a:r>
            <a:r>
              <a:rPr sz="1600" spc="-10" dirty="0">
                <a:latin typeface="Carlito"/>
                <a:cs typeface="Carlito"/>
              </a:rPr>
              <a:t>come stanno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relazione </a:t>
            </a:r>
            <a:r>
              <a:rPr sz="1600" spc="-20" dirty="0">
                <a:latin typeface="Carlito"/>
                <a:cs typeface="Carlito"/>
              </a:rPr>
              <a:t>fra </a:t>
            </a:r>
            <a:r>
              <a:rPr sz="1600" spc="-15" dirty="0">
                <a:latin typeface="Carlito"/>
                <a:cs typeface="Carlito"/>
              </a:rPr>
              <a:t>loro </a:t>
            </a:r>
            <a:r>
              <a:rPr sz="1600" spc="-10" dirty="0">
                <a:latin typeface="Carlito"/>
                <a:cs typeface="Carlito"/>
              </a:rPr>
              <a:t>(esclusiva, </a:t>
            </a:r>
            <a:r>
              <a:rPr sz="1600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continuità, </a:t>
            </a:r>
            <a:r>
              <a:rPr sz="1600" spc="-5" dirty="0">
                <a:latin typeface="Carlito"/>
                <a:cs typeface="Carlito"/>
              </a:rPr>
              <a:t>o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uno </a:t>
            </a:r>
            <a:r>
              <a:rPr sz="1600" spc="-15" dirty="0">
                <a:latin typeface="Carlito"/>
                <a:cs typeface="Carlito"/>
              </a:rPr>
              <a:t>dentro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660" y="293624"/>
            <a:ext cx="9201150" cy="549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endParaRPr sz="1600">
              <a:latin typeface="Carlito"/>
              <a:cs typeface="Carlito"/>
            </a:endParaRPr>
          </a:p>
          <a:p>
            <a:pPr marL="273685" indent="-210820" algn="just">
              <a:lnSpc>
                <a:spcPct val="100000"/>
              </a:lnSpc>
              <a:spcBef>
                <a:spcPts val="1260"/>
              </a:spcBef>
              <a:buAutoNum type="arabicParenR" startAt="2"/>
              <a:tabLst>
                <a:tab pos="274320" algn="l"/>
              </a:tabLst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morte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non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decisa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da Pilato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ma dal</a:t>
            </a:r>
            <a:r>
              <a:rPr sz="1600" b="1" i="1" spc="5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Padre</a:t>
            </a:r>
            <a:endParaRPr sz="1600">
              <a:latin typeface="Carlito"/>
              <a:cs typeface="Carlito"/>
            </a:endParaRPr>
          </a:p>
          <a:p>
            <a:pPr marL="63500" marR="55880" algn="just">
              <a:lnSpc>
                <a:spcPct val="117000"/>
              </a:lnSpc>
              <a:spcBef>
                <a:spcPts val="10"/>
              </a:spcBef>
            </a:pP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anche </a:t>
            </a:r>
            <a:r>
              <a:rPr sz="1600" i="1" spc="-5" dirty="0">
                <a:latin typeface="Carlito"/>
                <a:cs typeface="Carlito"/>
              </a:rPr>
              <a:t>se in </a:t>
            </a:r>
            <a:r>
              <a:rPr sz="1600" i="1" spc="-10" dirty="0">
                <a:latin typeface="Carlito"/>
                <a:cs typeface="Carlito"/>
              </a:rPr>
              <a:t>Pilato </a:t>
            </a:r>
            <a:r>
              <a:rPr sz="1600" i="1" spc="-5" dirty="0">
                <a:latin typeface="Carlito"/>
                <a:cs typeface="Carlito"/>
              </a:rPr>
              <a:t>- romano che la </a:t>
            </a:r>
            <a:r>
              <a:rPr sz="1600" i="1" spc="-10" dirty="0">
                <a:latin typeface="Carlito"/>
                <a:cs typeface="Carlito"/>
              </a:rPr>
              <a:t>sapeva </a:t>
            </a:r>
            <a:r>
              <a:rPr sz="1600" i="1" spc="-5" dirty="0">
                <a:latin typeface="Carlito"/>
                <a:cs typeface="Carlito"/>
              </a:rPr>
              <a:t>lunga,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ne aveva </a:t>
            </a:r>
            <a:r>
              <a:rPr sz="1600" i="1" spc="-10" dirty="0">
                <a:latin typeface="Carlito"/>
                <a:cs typeface="Carlito"/>
              </a:rPr>
              <a:t>visto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5" dirty="0">
                <a:latin typeface="Carlito"/>
                <a:cs typeface="Carlito"/>
              </a:rPr>
              <a:t>fatto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tutti </a:t>
            </a:r>
            <a:r>
              <a:rPr sz="1600" i="1" spc="-5" dirty="0">
                <a:latin typeface="Carlito"/>
                <a:cs typeface="Carlito"/>
              </a:rPr>
              <a:t>i </a:t>
            </a:r>
            <a:r>
              <a:rPr sz="1600" i="1" spc="-10" dirty="0">
                <a:latin typeface="Carlito"/>
                <a:cs typeface="Carlito"/>
              </a:rPr>
              <a:t>colori </a:t>
            </a:r>
            <a:r>
              <a:rPr sz="1600" i="1" spc="-5" dirty="0">
                <a:latin typeface="Carlito"/>
                <a:cs typeface="Carlito"/>
              </a:rPr>
              <a:t>– </a:t>
            </a:r>
            <a:r>
              <a:rPr sz="1600" i="1" spc="-20" dirty="0">
                <a:latin typeface="Carlito"/>
                <a:cs typeface="Carlito"/>
              </a:rPr>
              <a:t>c’erano  </a:t>
            </a:r>
            <a:r>
              <a:rPr sz="1600" i="1" spc="-5" dirty="0">
                <a:latin typeface="Carlito"/>
                <a:cs typeface="Carlito"/>
              </a:rPr>
              <a:t>sicuramente dei </a:t>
            </a:r>
            <a:r>
              <a:rPr sz="1600" i="1" spc="-10" dirty="0">
                <a:latin typeface="Carlito"/>
                <a:cs typeface="Carlito"/>
              </a:rPr>
              <a:t>grossi interessi </a:t>
            </a:r>
            <a:r>
              <a:rPr sz="1600" i="1" spc="-15" dirty="0">
                <a:latin typeface="Carlito"/>
                <a:cs typeface="Carlito"/>
              </a:rPr>
              <a:t>contro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riconoscimento </a:t>
            </a:r>
            <a:r>
              <a:rPr sz="1600" i="1" spc="-5" dirty="0">
                <a:latin typeface="Carlito"/>
                <a:cs typeface="Carlito"/>
              </a:rPr>
              <a:t>della verità – </a:t>
            </a:r>
            <a:r>
              <a:rPr sz="1600" i="1" spc="-10" dirty="0">
                <a:latin typeface="Carlito"/>
                <a:cs typeface="Carlito"/>
              </a:rPr>
              <a:t>non doveva certo </a:t>
            </a:r>
            <a:r>
              <a:rPr sz="1600" i="1" spc="-5" dirty="0">
                <a:latin typeface="Carlito"/>
                <a:cs typeface="Carlito"/>
              </a:rPr>
              <a:t>essere </a:t>
            </a:r>
            <a:r>
              <a:rPr sz="1600" i="1" spc="-10" dirty="0">
                <a:latin typeface="Carlito"/>
                <a:cs typeface="Carlito"/>
              </a:rPr>
              <a:t>un  simpatizzante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-15" dirty="0">
                <a:latin typeface="Carlito"/>
                <a:cs typeface="Carlito"/>
              </a:rPr>
              <a:t>Cristo,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gli </a:t>
            </a:r>
            <a:r>
              <a:rPr sz="1600" i="1" spc="-10" dirty="0">
                <a:latin typeface="Carlito"/>
                <a:cs typeface="Carlito"/>
              </a:rPr>
              <a:t>creava una grana: </a:t>
            </a:r>
            <a:r>
              <a:rPr sz="1600" i="1" spc="-5" dirty="0">
                <a:latin typeface="Carlito"/>
                <a:cs typeface="Carlito"/>
              </a:rPr>
              <a:t>e sappiamo benissimo </a:t>
            </a:r>
            <a:r>
              <a:rPr sz="1600" i="1" spc="-15" dirty="0">
                <a:latin typeface="Carlito"/>
                <a:cs typeface="Carlito"/>
              </a:rPr>
              <a:t>come </a:t>
            </a:r>
            <a:r>
              <a:rPr sz="1600" i="1" spc="-5" dirty="0">
                <a:latin typeface="Carlito"/>
                <a:cs typeface="Carlito"/>
              </a:rPr>
              <a:t>si </a:t>
            </a:r>
            <a:r>
              <a:rPr sz="1600" i="1" spc="-10" dirty="0">
                <a:latin typeface="Carlito"/>
                <a:cs typeface="Carlito"/>
              </a:rPr>
              <a:t>comportano spesso </a:t>
            </a:r>
            <a:r>
              <a:rPr sz="1600" i="1" spc="-5" dirty="0">
                <a:latin typeface="Carlito"/>
                <a:cs typeface="Carlito"/>
              </a:rPr>
              <a:t>i  funzionari – lui </a:t>
            </a:r>
            <a:r>
              <a:rPr sz="1600" i="1" spc="-10" dirty="0">
                <a:latin typeface="Carlito"/>
                <a:cs typeface="Carlito"/>
              </a:rPr>
              <a:t>era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alto </a:t>
            </a:r>
            <a:r>
              <a:rPr sz="1600" i="1" spc="-5" dirty="0">
                <a:latin typeface="Carlito"/>
                <a:cs typeface="Carlito"/>
              </a:rPr>
              <a:t>funzionario dello </a:t>
            </a:r>
            <a:r>
              <a:rPr sz="1600" i="1" spc="-15" dirty="0">
                <a:latin typeface="Carlito"/>
                <a:cs typeface="Carlito"/>
              </a:rPr>
              <a:t>Stato </a:t>
            </a:r>
            <a:r>
              <a:rPr sz="1600" i="1" spc="-5" dirty="0">
                <a:latin typeface="Carlito"/>
                <a:cs typeface="Carlito"/>
              </a:rPr>
              <a:t>–: </a:t>
            </a:r>
            <a:r>
              <a:rPr sz="1600" i="1" spc="-10" dirty="0">
                <a:latin typeface="Carlito"/>
                <a:cs typeface="Carlito"/>
              </a:rPr>
              <a:t>uno </a:t>
            </a:r>
            <a:r>
              <a:rPr sz="1600" i="1" spc="-5" dirty="0">
                <a:latin typeface="Carlito"/>
                <a:cs typeface="Carlito"/>
              </a:rPr>
              <a:t>che ti crea una grana </a:t>
            </a:r>
            <a:r>
              <a:rPr sz="1600" i="1" spc="-10" dirty="0">
                <a:latin typeface="Carlito"/>
                <a:cs typeface="Carlito"/>
              </a:rPr>
              <a:t>così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molto </a:t>
            </a:r>
            <a:r>
              <a:rPr sz="1600" i="1" spc="-5" dirty="0">
                <a:latin typeface="Carlito"/>
                <a:cs typeface="Carlito"/>
              </a:rPr>
              <a:t>peggio di </a:t>
            </a:r>
            <a:r>
              <a:rPr sz="1600" i="1" dirty="0">
                <a:latin typeface="Carlito"/>
                <a:cs typeface="Carlito"/>
              </a:rPr>
              <a:t>un  </a:t>
            </a:r>
            <a:r>
              <a:rPr sz="1600" i="1" spc="-5" dirty="0">
                <a:latin typeface="Carlito"/>
                <a:cs typeface="Carlito"/>
              </a:rPr>
              <a:t>criminale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si può liquidare in un </a:t>
            </a:r>
            <a:r>
              <a:rPr sz="1600" i="1" spc="-10" dirty="0">
                <a:latin typeface="Carlito"/>
                <a:cs typeface="Carlito"/>
              </a:rPr>
              <a:t>momento </a:t>
            </a:r>
            <a:r>
              <a:rPr sz="1600" i="1" spc="-5" dirty="0">
                <a:latin typeface="Carlito"/>
                <a:cs typeface="Carlito"/>
              </a:rPr>
              <a:t>in base alla </a:t>
            </a:r>
            <a:r>
              <a:rPr sz="1600" i="1" dirty="0">
                <a:latin typeface="Carlito"/>
                <a:cs typeface="Carlito"/>
              </a:rPr>
              <a:t>legge... </a:t>
            </a:r>
            <a:r>
              <a:rPr sz="1600" i="1" spc="-10" dirty="0">
                <a:latin typeface="Carlito"/>
                <a:cs typeface="Carlito"/>
              </a:rPr>
              <a:t>Colui che </a:t>
            </a:r>
            <a:r>
              <a:rPr sz="1600" i="1" spc="-5" dirty="0">
                <a:latin typeface="Carlito"/>
                <a:cs typeface="Carlito"/>
              </a:rPr>
              <a:t>ha deciso la </a:t>
            </a:r>
            <a:r>
              <a:rPr sz="1600" i="1" spc="-10" dirty="0">
                <a:latin typeface="Carlito"/>
                <a:cs typeface="Carlito"/>
              </a:rPr>
              <a:t>sua </a:t>
            </a:r>
            <a:r>
              <a:rPr sz="1600" i="1" spc="-5" dirty="0">
                <a:latin typeface="Carlito"/>
                <a:cs typeface="Carlito"/>
              </a:rPr>
              <a:t>morte </a:t>
            </a:r>
            <a:r>
              <a:rPr sz="1600" i="1" spc="-10" dirty="0">
                <a:latin typeface="Carlito"/>
                <a:cs typeface="Carlito"/>
              </a:rPr>
              <a:t>non </a:t>
            </a:r>
            <a:r>
              <a:rPr sz="1600" i="1" spc="-5" dirty="0">
                <a:latin typeface="Carlito"/>
                <a:cs typeface="Carlito"/>
              </a:rPr>
              <a:t>è  </a:t>
            </a:r>
            <a:r>
              <a:rPr sz="1600" i="1" spc="-10" dirty="0">
                <a:latin typeface="Carlito"/>
                <a:cs typeface="Carlito"/>
              </a:rPr>
              <a:t>Pilato, </a:t>
            </a:r>
            <a:r>
              <a:rPr sz="1600" i="1" spc="-5" dirty="0">
                <a:latin typeface="Carlito"/>
                <a:cs typeface="Carlito"/>
              </a:rPr>
              <a:t>non è la </a:t>
            </a:r>
            <a:r>
              <a:rPr sz="1600" i="1" dirty="0">
                <a:latin typeface="Carlito"/>
                <a:cs typeface="Carlito"/>
              </a:rPr>
              <a:t>curia </a:t>
            </a:r>
            <a:r>
              <a:rPr sz="1600" i="1" spc="-5" dirty="0">
                <a:latin typeface="Carlito"/>
                <a:cs typeface="Carlito"/>
              </a:rPr>
              <a:t>romana, ma il</a:t>
            </a:r>
            <a:r>
              <a:rPr sz="1600" i="1" spc="-1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Padre.</a:t>
            </a:r>
            <a:r>
              <a:rPr sz="1575" spc="-7" baseline="39682" dirty="0">
                <a:latin typeface="Carlito"/>
                <a:cs typeface="Carlito"/>
              </a:rPr>
              <a:t>4</a:t>
            </a:r>
            <a:endParaRPr sz="1575" baseline="39682">
              <a:latin typeface="Carlito"/>
              <a:cs typeface="Carlito"/>
            </a:endParaRPr>
          </a:p>
          <a:p>
            <a:pPr marL="273685" indent="-210820" algn="just">
              <a:lnSpc>
                <a:spcPct val="100000"/>
              </a:lnSpc>
              <a:spcBef>
                <a:spcPts val="1320"/>
              </a:spcBef>
              <a:buAutoNum type="arabicParenR" startAt="3"/>
              <a:tabLst>
                <a:tab pos="274320" algn="l"/>
              </a:tabLst>
            </a:pP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coerentemente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espressa fin dalla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teologia</a:t>
            </a:r>
            <a:r>
              <a:rPr sz="1600" b="1" i="1" spc="4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antica</a:t>
            </a:r>
            <a:endParaRPr sz="1600">
              <a:latin typeface="Carlito"/>
              <a:cs typeface="Carlito"/>
            </a:endParaRPr>
          </a:p>
          <a:p>
            <a:pPr marL="63500" marR="60960" algn="just">
              <a:lnSpc>
                <a:spcPct val="116900"/>
              </a:lnSpc>
            </a:pPr>
            <a:r>
              <a:rPr sz="1600" i="1" spc="-25" dirty="0">
                <a:latin typeface="Carlito"/>
                <a:cs typeface="Carlito"/>
              </a:rPr>
              <a:t>Teologia </a:t>
            </a:r>
            <a:r>
              <a:rPr sz="1600" i="1" spc="-10" dirty="0">
                <a:latin typeface="Carlito"/>
                <a:cs typeface="Carlito"/>
              </a:rPr>
              <a:t>nuova? </a:t>
            </a:r>
            <a:r>
              <a:rPr sz="1600" i="1" spc="-5" dirty="0">
                <a:latin typeface="Carlito"/>
                <a:cs typeface="Carlito"/>
              </a:rPr>
              <a:t>No. </a:t>
            </a:r>
            <a:r>
              <a:rPr sz="1600" i="1" spc="-25" dirty="0">
                <a:latin typeface="Carlito"/>
                <a:cs typeface="Carlito"/>
              </a:rPr>
              <a:t>Teologia </a:t>
            </a:r>
            <a:r>
              <a:rPr sz="1600" i="1" spc="-10" dirty="0">
                <a:latin typeface="Carlito"/>
                <a:cs typeface="Carlito"/>
              </a:rPr>
              <a:t>antica. </a:t>
            </a:r>
            <a:r>
              <a:rPr sz="1600" i="1" spc="-5" dirty="0">
                <a:latin typeface="Carlito"/>
                <a:cs typeface="Carlito"/>
              </a:rPr>
              <a:t>Già </a:t>
            </a:r>
            <a:r>
              <a:rPr sz="1600" i="1" spc="-10" dirty="0">
                <a:latin typeface="Carlito"/>
                <a:cs typeface="Carlito"/>
              </a:rPr>
              <a:t>formulata </a:t>
            </a:r>
            <a:r>
              <a:rPr sz="1600" i="1" spc="-5" dirty="0">
                <a:latin typeface="Carlito"/>
                <a:cs typeface="Carlito"/>
              </a:rPr>
              <a:t>dal più rigorosamente </a:t>
            </a:r>
            <a:r>
              <a:rPr sz="1600" i="1" spc="-10" dirty="0">
                <a:latin typeface="Carlito"/>
                <a:cs typeface="Carlito"/>
              </a:rPr>
              <a:t>biblico </a:t>
            </a:r>
            <a:r>
              <a:rPr sz="1600" i="1" spc="20" dirty="0">
                <a:latin typeface="Carlito"/>
                <a:cs typeface="Carlito"/>
              </a:rPr>
              <a:t>dei </a:t>
            </a:r>
            <a:r>
              <a:rPr sz="1600" i="1" spc="-10" dirty="0">
                <a:latin typeface="Carlito"/>
                <a:cs typeface="Carlito"/>
              </a:rPr>
              <a:t>Padri orientali, </a:t>
            </a:r>
            <a:r>
              <a:rPr sz="1600" i="1" spc="-5" dirty="0">
                <a:latin typeface="Carlito"/>
                <a:cs typeface="Carlito"/>
              </a:rPr>
              <a:t>Basilio </a:t>
            </a:r>
            <a:r>
              <a:rPr sz="1600" i="1" spc="-10" dirty="0">
                <a:latin typeface="Carlito"/>
                <a:cs typeface="Carlito"/>
              </a:rPr>
              <a:t>di  </a:t>
            </a:r>
            <a:r>
              <a:rPr sz="1600" i="1" spc="-5" dirty="0">
                <a:latin typeface="Carlito"/>
                <a:cs typeface="Carlito"/>
              </a:rPr>
              <a:t>Cesarea,</a:t>
            </a:r>
            <a:r>
              <a:rPr sz="1600" i="1" spc="229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nel</a:t>
            </a:r>
            <a:r>
              <a:rPr sz="1600" i="1" spc="23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suo</a:t>
            </a:r>
            <a:r>
              <a:rPr sz="1600" i="1" spc="229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scritto</a:t>
            </a:r>
            <a:r>
              <a:rPr sz="1600" i="1" spc="229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sul</a:t>
            </a:r>
            <a:r>
              <a:rPr sz="1600" i="1" spc="23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battesimo,</a:t>
            </a:r>
            <a:r>
              <a:rPr sz="1600" i="1" spc="22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anticipando</a:t>
            </a:r>
            <a:r>
              <a:rPr sz="1600" i="1" spc="23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in</a:t>
            </a:r>
            <a:r>
              <a:rPr sz="1600" i="1" spc="229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modo</a:t>
            </a:r>
            <a:r>
              <a:rPr sz="1600" i="1" spc="24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ancor</a:t>
            </a:r>
            <a:r>
              <a:rPr sz="1600" i="1" spc="2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più</a:t>
            </a:r>
            <a:r>
              <a:rPr sz="1600" i="1" spc="22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esatto</a:t>
            </a:r>
            <a:r>
              <a:rPr sz="1600" i="1" spc="229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229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valido</a:t>
            </a:r>
            <a:r>
              <a:rPr sz="1600" i="1" spc="22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la</a:t>
            </a:r>
            <a:r>
              <a:rPr sz="1600" i="1" spc="23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formula</a:t>
            </a:r>
            <a:r>
              <a:rPr sz="1600" i="1" spc="229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di</a:t>
            </a:r>
            <a:r>
              <a:rPr sz="1600" i="1" spc="24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Jürgen</a:t>
            </a:r>
            <a:endParaRPr sz="1600">
              <a:latin typeface="Carlito"/>
              <a:cs typeface="Carlito"/>
            </a:endParaRPr>
          </a:p>
          <a:p>
            <a:pPr marL="63500" marR="62865" algn="just">
              <a:lnSpc>
                <a:spcPct val="116900"/>
              </a:lnSpc>
              <a:spcBef>
                <a:spcPts val="10"/>
              </a:spcBef>
            </a:pPr>
            <a:r>
              <a:rPr sz="1600" i="1" spc="-5" dirty="0">
                <a:latin typeface="Carlito"/>
                <a:cs typeface="Carlito"/>
              </a:rPr>
              <a:t>Moltmann,</a:t>
            </a:r>
            <a:r>
              <a:rPr sz="16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Il Dio crocifisso</a:t>
            </a:r>
            <a:r>
              <a:rPr sz="1600" i="1" spc="-5" dirty="0">
                <a:latin typeface="Carlito"/>
                <a:cs typeface="Carlito"/>
              </a:rPr>
              <a:t>, </a:t>
            </a:r>
            <a:r>
              <a:rPr sz="1600" i="1" spc="-10" dirty="0">
                <a:latin typeface="Carlito"/>
                <a:cs typeface="Carlito"/>
              </a:rPr>
              <a:t>secondo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quale </a:t>
            </a:r>
            <a:r>
              <a:rPr sz="1600" i="1" spc="-5" dirty="0">
                <a:latin typeface="Carlito"/>
                <a:cs typeface="Carlito"/>
              </a:rPr>
              <a:t>oggi dopo Auschwitz non sarebbe </a:t>
            </a:r>
            <a:r>
              <a:rPr sz="1600" i="1" dirty="0">
                <a:latin typeface="Carlito"/>
                <a:cs typeface="Carlito"/>
              </a:rPr>
              <a:t>più </a:t>
            </a:r>
            <a:r>
              <a:rPr sz="1600" i="1" spc="-5" dirty="0">
                <a:latin typeface="Carlito"/>
                <a:cs typeface="Carlito"/>
              </a:rPr>
              <a:t>possibile </a:t>
            </a:r>
            <a:r>
              <a:rPr sz="1600" i="1" spc="-10" dirty="0">
                <a:latin typeface="Carlito"/>
                <a:cs typeface="Carlito"/>
              </a:rPr>
              <a:t>fare teologia se  </a:t>
            </a:r>
            <a:r>
              <a:rPr sz="1600" i="1" spc="-5" dirty="0">
                <a:latin typeface="Carlito"/>
                <a:cs typeface="Carlito"/>
              </a:rPr>
              <a:t>Dio </a:t>
            </a:r>
            <a:r>
              <a:rPr sz="1600" i="1" spc="-10" dirty="0">
                <a:latin typeface="Carlito"/>
                <a:cs typeface="Carlito"/>
              </a:rPr>
              <a:t>stesso non fosse </a:t>
            </a:r>
            <a:r>
              <a:rPr sz="1600" i="1" spc="-15" dirty="0">
                <a:latin typeface="Carlito"/>
                <a:cs typeface="Carlito"/>
              </a:rPr>
              <a:t>stato </a:t>
            </a:r>
            <a:r>
              <a:rPr sz="1600" i="1" spc="-5" dirty="0">
                <a:latin typeface="Carlito"/>
                <a:cs typeface="Carlito"/>
              </a:rPr>
              <a:t>ad Auschwitz soffrendo </a:t>
            </a:r>
            <a:r>
              <a:rPr sz="1600" i="1" spc="-15" dirty="0">
                <a:latin typeface="Carlito"/>
                <a:cs typeface="Carlito"/>
              </a:rPr>
              <a:t>con </a:t>
            </a:r>
            <a:r>
              <a:rPr sz="1600" i="1" spc="-5" dirty="0">
                <a:latin typeface="Carlito"/>
                <a:cs typeface="Carlito"/>
              </a:rPr>
              <a:t>gli assassinati </a:t>
            </a:r>
            <a:r>
              <a:rPr sz="1600" i="1" spc="-15" dirty="0">
                <a:latin typeface="Carlito"/>
                <a:cs typeface="Carlito"/>
              </a:rPr>
              <a:t>con </a:t>
            </a:r>
            <a:r>
              <a:rPr sz="1600" i="1" spc="-10" dirty="0">
                <a:latin typeface="Carlito"/>
                <a:cs typeface="Carlito"/>
              </a:rPr>
              <a:t>tutte </a:t>
            </a:r>
            <a:r>
              <a:rPr sz="1600" i="1" spc="-5" dirty="0">
                <a:latin typeface="Carlito"/>
                <a:cs typeface="Carlito"/>
              </a:rPr>
              <a:t>le </a:t>
            </a:r>
            <a:r>
              <a:rPr sz="1600" i="1" spc="-10" dirty="0">
                <a:latin typeface="Carlito"/>
                <a:cs typeface="Carlito"/>
              </a:rPr>
              <a:t>conseguenze: </a:t>
            </a:r>
            <a:r>
              <a:rPr sz="1600" i="1" spc="-5" dirty="0">
                <a:latin typeface="Carlito"/>
                <a:cs typeface="Carlito"/>
              </a:rPr>
              <a:t>nella  </a:t>
            </a:r>
            <a:r>
              <a:rPr sz="1600" i="1" spc="-10" dirty="0">
                <a:latin typeface="Carlito"/>
                <a:cs typeface="Carlito"/>
              </a:rPr>
              <a:t>incarnazione </a:t>
            </a:r>
            <a:r>
              <a:rPr sz="1600" i="1" spc="-5" dirty="0">
                <a:latin typeface="Carlito"/>
                <a:cs typeface="Carlito"/>
              </a:rPr>
              <a:t>“fino alla morte di croce non ci ritroviamo di </a:t>
            </a:r>
            <a:r>
              <a:rPr sz="1600" i="1" spc="-10" dirty="0">
                <a:latin typeface="Carlito"/>
                <a:cs typeface="Carlito"/>
              </a:rPr>
              <a:t>fronte </a:t>
            </a:r>
            <a:r>
              <a:rPr sz="1600" i="1" spc="-5" dirty="0">
                <a:latin typeface="Carlito"/>
                <a:cs typeface="Carlito"/>
              </a:rPr>
              <a:t>a un </a:t>
            </a:r>
            <a:r>
              <a:rPr sz="1600" i="1" spc="-10" dirty="0">
                <a:latin typeface="Carlito"/>
                <a:cs typeface="Carlito"/>
              </a:rPr>
              <a:t>nascondimento </a:t>
            </a:r>
            <a:r>
              <a:rPr sz="1600" i="1" spc="-5" dirty="0">
                <a:latin typeface="Carlito"/>
                <a:cs typeface="Carlito"/>
              </a:rPr>
              <a:t>di Dio ma </a:t>
            </a:r>
            <a:r>
              <a:rPr sz="1600" i="1" spc="-15" dirty="0">
                <a:latin typeface="Carlito"/>
                <a:cs typeface="Carlito"/>
              </a:rPr>
              <a:t>all’alienazione 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-10" dirty="0">
                <a:latin typeface="Carlito"/>
                <a:cs typeface="Carlito"/>
              </a:rPr>
              <a:t>suo</a:t>
            </a:r>
            <a:r>
              <a:rPr sz="1600" i="1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abbassamento”.</a:t>
            </a:r>
            <a:r>
              <a:rPr sz="1575" i="1" spc="-22" baseline="39682" dirty="0">
                <a:latin typeface="Carlito"/>
                <a:cs typeface="Carlito"/>
              </a:rPr>
              <a:t>5</a:t>
            </a:r>
            <a:endParaRPr sz="1575" baseline="39682">
              <a:latin typeface="Carlito"/>
              <a:cs typeface="Carlito"/>
            </a:endParaRPr>
          </a:p>
          <a:p>
            <a:pPr marL="275590" indent="-212725" algn="just">
              <a:lnSpc>
                <a:spcPct val="100000"/>
              </a:lnSpc>
              <a:spcBef>
                <a:spcPts val="1335"/>
              </a:spcBef>
              <a:buAutoNum type="arabicParenR" startAt="4"/>
              <a:tabLst>
                <a:tab pos="276225" algn="l"/>
              </a:tabLst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portatrice paradossale di una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potenza</a:t>
            </a:r>
            <a:r>
              <a:rPr sz="1600" b="1" i="1" spc="1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dirty="0">
                <a:solidFill>
                  <a:srgbClr val="4F81BC"/>
                </a:solidFill>
                <a:latin typeface="Carlito"/>
                <a:cs typeface="Carlito"/>
              </a:rPr>
              <a:t>immane</a:t>
            </a:r>
            <a:endParaRPr sz="1600">
              <a:latin typeface="Carlito"/>
              <a:cs typeface="Carlito"/>
            </a:endParaRPr>
          </a:p>
          <a:p>
            <a:pPr marL="63500" marR="66675" algn="just">
              <a:lnSpc>
                <a:spcPct val="116900"/>
              </a:lnSpc>
            </a:pPr>
            <a:r>
              <a:rPr sz="1600" i="1" spc="-5" dirty="0">
                <a:latin typeface="Carlito"/>
                <a:cs typeface="Carlito"/>
              </a:rPr>
              <a:t>La morte del </a:t>
            </a:r>
            <a:r>
              <a:rPr sz="1600" i="1" spc="-10" dirty="0">
                <a:latin typeface="Carlito"/>
                <a:cs typeface="Carlito"/>
              </a:rPr>
              <a:t>Cristo </a:t>
            </a:r>
            <a:r>
              <a:rPr sz="1600" i="1" spc="-5" dirty="0">
                <a:latin typeface="Carlito"/>
                <a:cs typeface="Carlito"/>
              </a:rPr>
              <a:t>e la </a:t>
            </a:r>
            <a:r>
              <a:rPr sz="1600" i="1" spc="-10" dirty="0">
                <a:latin typeface="Carlito"/>
                <a:cs typeface="Carlito"/>
              </a:rPr>
              <a:t>presenza </a:t>
            </a:r>
            <a:r>
              <a:rPr sz="1600" i="1" dirty="0">
                <a:latin typeface="Carlito"/>
                <a:cs typeface="Carlito"/>
              </a:rPr>
              <a:t>del </a:t>
            </a:r>
            <a:r>
              <a:rPr sz="1600" i="1" spc="-10" dirty="0">
                <a:latin typeface="Carlito"/>
                <a:cs typeface="Carlito"/>
              </a:rPr>
              <a:t>Padre </a:t>
            </a:r>
            <a:r>
              <a:rPr sz="1600" i="1" spc="-5" dirty="0">
                <a:latin typeface="Carlito"/>
                <a:cs typeface="Carlito"/>
              </a:rPr>
              <a:t>nella </a:t>
            </a:r>
            <a:r>
              <a:rPr sz="1600" i="1" spc="-10" dirty="0">
                <a:latin typeface="Carlito"/>
                <a:cs typeface="Carlito"/>
              </a:rPr>
              <a:t>sua </a:t>
            </a:r>
            <a:r>
              <a:rPr sz="1600" i="1" spc="-5" dirty="0">
                <a:latin typeface="Carlito"/>
                <a:cs typeface="Carlito"/>
              </a:rPr>
              <a:t>passione e nella </a:t>
            </a:r>
            <a:r>
              <a:rPr sz="1600" i="1" spc="-10" dirty="0">
                <a:latin typeface="Carlito"/>
                <a:cs typeface="Carlito"/>
              </a:rPr>
              <a:t>sua </a:t>
            </a:r>
            <a:r>
              <a:rPr sz="1600" i="1" spc="-5" dirty="0">
                <a:latin typeface="Carlito"/>
                <a:cs typeface="Carlito"/>
              </a:rPr>
              <a:t>morte </a:t>
            </a:r>
            <a:r>
              <a:rPr sz="1600" i="1" spc="-10" dirty="0">
                <a:latin typeface="Carlito"/>
                <a:cs typeface="Carlito"/>
              </a:rPr>
              <a:t>conferisce </a:t>
            </a:r>
            <a:r>
              <a:rPr sz="1600" i="1" spc="-5" dirty="0">
                <a:latin typeface="Carlito"/>
                <a:cs typeface="Carlito"/>
              </a:rPr>
              <a:t>al </a:t>
            </a:r>
            <a:r>
              <a:rPr sz="1600" i="1" spc="-10" dirty="0">
                <a:latin typeface="Carlito"/>
                <a:cs typeface="Carlito"/>
              </a:rPr>
              <a:t>Cristo </a:t>
            </a:r>
            <a:r>
              <a:rPr sz="1600" i="1" spc="-5" dirty="0">
                <a:latin typeface="Carlito"/>
                <a:cs typeface="Carlito"/>
              </a:rPr>
              <a:t>una  </a:t>
            </a:r>
            <a:r>
              <a:rPr sz="1600" i="1" spc="-10" dirty="0">
                <a:latin typeface="Carlito"/>
                <a:cs typeface="Carlito"/>
              </a:rPr>
              <a:t>particolare</a:t>
            </a:r>
            <a:r>
              <a:rPr sz="1600" i="1" spc="27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libertà</a:t>
            </a:r>
            <a:r>
              <a:rPr sz="1600" i="1" spc="26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di</a:t>
            </a:r>
            <a:r>
              <a:rPr sz="1600" i="1" spc="26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continuare</a:t>
            </a:r>
            <a:r>
              <a:rPr sz="1600" i="1" spc="27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</a:t>
            </a:r>
            <a:r>
              <a:rPr sz="1600" i="1" spc="254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operare</a:t>
            </a:r>
            <a:r>
              <a:rPr sz="1600" i="1" spc="27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anche</a:t>
            </a:r>
            <a:r>
              <a:rPr sz="1600" i="1" spc="27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dopo</a:t>
            </a:r>
            <a:r>
              <a:rPr sz="1600" i="1" spc="254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la</a:t>
            </a:r>
            <a:r>
              <a:rPr sz="1600" i="1" spc="26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morte</a:t>
            </a:r>
            <a:r>
              <a:rPr sz="1600" i="1" spc="27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26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di</a:t>
            </a:r>
            <a:r>
              <a:rPr sz="1600" i="1" spc="25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continuare</a:t>
            </a:r>
            <a:r>
              <a:rPr sz="1600" i="1" spc="27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il</a:t>
            </a:r>
            <a:r>
              <a:rPr sz="1600" i="1" spc="27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suo</a:t>
            </a:r>
            <a:r>
              <a:rPr sz="1600" i="1" spc="26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compito</a:t>
            </a:r>
            <a:r>
              <a:rPr sz="1600" i="1" spc="26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di</a:t>
            </a:r>
            <a:r>
              <a:rPr sz="1600" i="1" spc="26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messia,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639439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1060" y="6448755"/>
            <a:ext cx="474789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5" baseline="38194" dirty="0">
                <a:latin typeface="Carlito"/>
                <a:cs typeface="Carlito"/>
              </a:rPr>
              <a:t>4</a:t>
            </a:r>
            <a:r>
              <a:rPr sz="1200" spc="-10" dirty="0">
                <a:latin typeface="Carlito"/>
                <a:cs typeface="Carlito"/>
              </a:rPr>
              <a:t>“Venerdì santo </a:t>
            </a:r>
            <a:r>
              <a:rPr sz="1200" spc="-20" dirty="0">
                <a:latin typeface="Carlito"/>
                <a:cs typeface="Carlito"/>
              </a:rPr>
              <a:t>1978”,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 </a:t>
            </a:r>
            <a:r>
              <a:rPr sz="1200" dirty="0">
                <a:latin typeface="Carlito"/>
                <a:cs typeface="Carlito"/>
              </a:rPr>
              <a:t>205, </a:t>
            </a:r>
            <a:r>
              <a:rPr sz="1200" spc="-5" dirty="0">
                <a:latin typeface="Carlito"/>
                <a:cs typeface="Carlito"/>
              </a:rPr>
              <a:t>207,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206.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1200" baseline="38194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“Introduzione” in: </a:t>
            </a:r>
            <a:r>
              <a:rPr sz="1200" spc="-10" dirty="0">
                <a:latin typeface="Carlito"/>
                <a:cs typeface="Carlito"/>
              </a:rPr>
              <a:t>L</a:t>
            </a:r>
            <a:r>
              <a:rPr sz="950" spc="-10" dirty="0">
                <a:latin typeface="Carlito"/>
                <a:cs typeface="Carlito"/>
              </a:rPr>
              <a:t>E QUERCE </a:t>
            </a:r>
            <a:r>
              <a:rPr sz="950" spc="-5" dirty="0">
                <a:latin typeface="Carlito"/>
                <a:cs typeface="Carlito"/>
              </a:rPr>
              <a:t>DI </a:t>
            </a:r>
            <a:r>
              <a:rPr sz="1200" dirty="0">
                <a:latin typeface="Carlito"/>
                <a:cs typeface="Carlito"/>
              </a:rPr>
              <a:t>M</a:t>
            </a:r>
            <a:r>
              <a:rPr sz="950" dirty="0">
                <a:latin typeface="Carlito"/>
                <a:cs typeface="Carlito"/>
              </a:rPr>
              <a:t>ONTE </a:t>
            </a:r>
            <a:r>
              <a:rPr sz="1200" spc="-5" dirty="0">
                <a:latin typeface="Carlito"/>
                <a:cs typeface="Carlito"/>
              </a:rPr>
              <a:t>S</a:t>
            </a:r>
            <a:r>
              <a:rPr sz="950" spc="-5" dirty="0">
                <a:latin typeface="Carlito"/>
                <a:cs typeface="Carlito"/>
              </a:rPr>
              <a:t>OLE </a:t>
            </a:r>
            <a:r>
              <a:rPr sz="1200" spc="-5" dirty="0">
                <a:latin typeface="Carlito"/>
                <a:cs typeface="Carlito"/>
              </a:rPr>
              <a:t>[1986], </a:t>
            </a:r>
            <a:r>
              <a:rPr sz="1200" dirty="0">
                <a:latin typeface="Carlito"/>
                <a:cs typeface="Carlito"/>
              </a:rPr>
              <a:t>ed. 1994,</a:t>
            </a:r>
            <a:r>
              <a:rPr sz="1200" spc="235" dirty="0">
                <a:latin typeface="Carlito"/>
                <a:cs typeface="Carlito"/>
              </a:rPr>
              <a:t> </a:t>
            </a:r>
            <a:r>
              <a:rPr sz="950" spc="-5" dirty="0">
                <a:latin typeface="Carlito"/>
                <a:cs typeface="Carlito"/>
              </a:rPr>
              <a:t>XXVIII</a:t>
            </a:r>
            <a:r>
              <a:rPr sz="1200" spc="-5" dirty="0"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8886" y="29362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11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060" y="654456"/>
            <a:ext cx="4911725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7500"/>
              </a:lnSpc>
              <a:spcBef>
                <a:spcPts val="100"/>
              </a:spcBef>
            </a:pPr>
            <a:r>
              <a:rPr sz="1600" i="1" spc="-5" dirty="0">
                <a:latin typeface="Carlito"/>
                <a:cs typeface="Carlito"/>
              </a:rPr>
              <a:t>rivelatore del </a:t>
            </a:r>
            <a:r>
              <a:rPr sz="1600" i="1" spc="-10" dirty="0">
                <a:latin typeface="Carlito"/>
                <a:cs typeface="Carlito"/>
              </a:rPr>
              <a:t>Padre, profeta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annunciatore, </a:t>
            </a:r>
            <a:r>
              <a:rPr sz="1600" i="1" spc="-5" dirty="0">
                <a:latin typeface="Carlito"/>
                <a:cs typeface="Carlito"/>
              </a:rPr>
              <a:t>tra i morti.  </a:t>
            </a:r>
            <a:r>
              <a:rPr sz="1600" i="1" spc="-10" dirty="0">
                <a:latin typeface="Carlito"/>
                <a:cs typeface="Carlito"/>
              </a:rPr>
              <a:t>annunciare l’Evangelo ai </a:t>
            </a:r>
            <a:r>
              <a:rPr sz="1600" i="1" spc="-5" dirty="0">
                <a:latin typeface="Carlito"/>
                <a:cs typeface="Carlito"/>
              </a:rPr>
              <a:t>morti</a:t>
            </a:r>
            <a:r>
              <a:rPr sz="1600" i="1" spc="3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nell’inferno.</a:t>
            </a:r>
            <a:r>
              <a:rPr sz="1575" i="1" spc="-7" baseline="39682" dirty="0">
                <a:latin typeface="Carlito"/>
                <a:cs typeface="Carlito"/>
              </a:rPr>
              <a:t>6</a:t>
            </a:r>
            <a:endParaRPr sz="1575" baseline="39682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0099" y="697738"/>
            <a:ext cx="409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rlito"/>
                <a:cs typeface="Carlito"/>
              </a:rPr>
              <a:t>E’</a:t>
            </a:r>
            <a:r>
              <a:rPr sz="1600" i="1" spc="254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con</a:t>
            </a:r>
            <a:r>
              <a:rPr sz="1600" i="1" spc="2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la</a:t>
            </a:r>
            <a:r>
              <a:rPr sz="1600" i="1" spc="2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sua</a:t>
            </a:r>
            <a:r>
              <a:rPr sz="1600" i="1" spc="2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morte</a:t>
            </a:r>
            <a:r>
              <a:rPr sz="1600" i="1" spc="26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che</a:t>
            </a:r>
            <a:r>
              <a:rPr sz="1600" i="1" spc="26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Cristo</a:t>
            </a:r>
            <a:r>
              <a:rPr sz="1600" i="1" spc="254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diventa</a:t>
            </a:r>
            <a:r>
              <a:rPr sz="1600" i="1" spc="2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libero</a:t>
            </a:r>
            <a:r>
              <a:rPr sz="1600" i="1" spc="265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di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160" y="639439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1353972"/>
            <a:ext cx="9239250" cy="5489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indent="-210820" algn="just">
              <a:lnSpc>
                <a:spcPct val="100000"/>
              </a:lnSpc>
              <a:spcBef>
                <a:spcPts val="425"/>
              </a:spcBef>
              <a:buAutoNum type="arabicParenR" startAt="5"/>
              <a:tabLst>
                <a:tab pos="299720" algn="l"/>
              </a:tabLst>
            </a:pPr>
            <a:r>
              <a:rPr sz="1600" b="1" i="1" dirty="0">
                <a:solidFill>
                  <a:srgbClr val="4F81BC"/>
                </a:solidFill>
                <a:latin typeface="Carlito"/>
                <a:cs typeface="Carlito"/>
              </a:rPr>
              <a:t>che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si esprime </a:t>
            </a:r>
            <a:r>
              <a:rPr sz="1600" b="1" i="1" dirty="0">
                <a:solidFill>
                  <a:srgbClr val="4F81BC"/>
                </a:solidFill>
                <a:latin typeface="Carlito"/>
                <a:cs typeface="Carlito"/>
              </a:rPr>
              <a:t>in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modo non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eroico</a:t>
            </a:r>
            <a:endParaRPr sz="1600">
              <a:latin typeface="Carlito"/>
              <a:cs typeface="Carlito"/>
            </a:endParaRPr>
          </a:p>
          <a:p>
            <a:pPr marL="88900" algn="just">
              <a:lnSpc>
                <a:spcPct val="100000"/>
              </a:lnSpc>
              <a:spcBef>
                <a:spcPts val="320"/>
              </a:spcBef>
            </a:pPr>
            <a:r>
              <a:rPr sz="1600" i="1" spc="-5" dirty="0">
                <a:latin typeface="Carlito"/>
                <a:cs typeface="Carlito"/>
              </a:rPr>
              <a:t>Non è </a:t>
            </a:r>
            <a:r>
              <a:rPr sz="1600" i="1" spc="-15" dirty="0">
                <a:latin typeface="Carlito"/>
                <a:cs typeface="Carlito"/>
              </a:rPr>
              <a:t>tanto un’operazione: </a:t>
            </a:r>
            <a:r>
              <a:rPr sz="1600" i="1" spc="-5" dirty="0">
                <a:latin typeface="Carlito"/>
                <a:cs typeface="Carlito"/>
              </a:rPr>
              <a:t>Gesù non è un eroe in qualche modo </a:t>
            </a:r>
            <a:r>
              <a:rPr sz="1600" i="1" spc="-15" dirty="0">
                <a:latin typeface="Carlito"/>
                <a:cs typeface="Carlito"/>
              </a:rPr>
              <a:t>dotato </a:t>
            </a:r>
            <a:r>
              <a:rPr sz="1600" i="1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una potenza </a:t>
            </a:r>
            <a:r>
              <a:rPr sz="1600" i="1" spc="5" dirty="0">
                <a:latin typeface="Carlito"/>
                <a:cs typeface="Carlito"/>
              </a:rPr>
              <a:t>nuova;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5" dirty="0">
                <a:latin typeface="Carlito"/>
                <a:cs typeface="Carlito"/>
              </a:rPr>
              <a:t>l’esplicarsi</a:t>
            </a:r>
            <a:r>
              <a:rPr sz="1600" i="1" spc="-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del</a:t>
            </a:r>
            <a:endParaRPr sz="1600">
              <a:latin typeface="Carlito"/>
              <a:cs typeface="Carlito"/>
            </a:endParaRPr>
          </a:p>
          <a:p>
            <a:pPr marL="88900" marR="74930" algn="just">
              <a:lnSpc>
                <a:spcPct val="117000"/>
              </a:lnSpc>
              <a:spcBef>
                <a:spcPts val="10"/>
              </a:spcBef>
            </a:pPr>
            <a:r>
              <a:rPr sz="1600" i="1" spc="-10" dirty="0">
                <a:latin typeface="Carlito"/>
                <a:cs typeface="Carlito"/>
              </a:rPr>
              <a:t>suo </a:t>
            </a:r>
            <a:r>
              <a:rPr sz="1600" i="1" spc="-5" dirty="0">
                <a:latin typeface="Carlito"/>
                <a:cs typeface="Carlito"/>
              </a:rPr>
              <a:t>essere, ciò che è </a:t>
            </a:r>
            <a:r>
              <a:rPr sz="1600" i="1" spc="-10" dirty="0">
                <a:latin typeface="Carlito"/>
                <a:cs typeface="Carlito"/>
              </a:rPr>
              <a:t>per così </a:t>
            </a:r>
            <a:r>
              <a:rPr sz="1600" i="1" spc="-5" dirty="0">
                <a:latin typeface="Carlito"/>
                <a:cs typeface="Carlito"/>
              </a:rPr>
              <a:t>dire </a:t>
            </a:r>
            <a:r>
              <a:rPr sz="1600" spc="-5" dirty="0">
                <a:latin typeface="Carlito"/>
                <a:cs typeface="Carlito"/>
              </a:rPr>
              <a:t>ab origine. </a:t>
            </a:r>
            <a:r>
              <a:rPr sz="1600" i="1" spc="-5" dirty="0">
                <a:latin typeface="Carlito"/>
                <a:cs typeface="Carlito"/>
              </a:rPr>
              <a:t>Liberato </a:t>
            </a:r>
            <a:r>
              <a:rPr sz="1600" i="1" dirty="0">
                <a:latin typeface="Carlito"/>
                <a:cs typeface="Carlito"/>
              </a:rPr>
              <a:t>da </a:t>
            </a:r>
            <a:r>
              <a:rPr sz="1600" i="1" spc="-10" dirty="0">
                <a:latin typeface="Carlito"/>
                <a:cs typeface="Carlito"/>
              </a:rPr>
              <a:t>tutti </a:t>
            </a:r>
            <a:r>
              <a:rPr sz="1600" i="1" spc="-5" dirty="0">
                <a:latin typeface="Carlito"/>
                <a:cs typeface="Carlito"/>
              </a:rPr>
              <a:t>i </a:t>
            </a:r>
            <a:r>
              <a:rPr sz="1600" i="1" spc="-10" dirty="0">
                <a:latin typeface="Carlito"/>
                <a:cs typeface="Carlito"/>
              </a:rPr>
              <a:t>vincoli </a:t>
            </a:r>
            <a:r>
              <a:rPr sz="1600" i="1" spc="-5" dirty="0">
                <a:latin typeface="Carlito"/>
                <a:cs typeface="Carlito"/>
              </a:rPr>
              <a:t>a cui si era </a:t>
            </a:r>
            <a:r>
              <a:rPr sz="1600" i="1" spc="-10" dirty="0">
                <a:latin typeface="Carlito"/>
                <a:cs typeface="Carlito"/>
              </a:rPr>
              <a:t>volontariamente  </a:t>
            </a:r>
            <a:r>
              <a:rPr sz="1600" i="1" spc="-15" dirty="0">
                <a:latin typeface="Carlito"/>
                <a:cs typeface="Carlito"/>
              </a:rPr>
              <a:t>assoggettato </a:t>
            </a:r>
            <a:r>
              <a:rPr sz="1600" i="1" spc="-5" dirty="0">
                <a:latin typeface="Carlito"/>
                <a:cs typeface="Carlito"/>
              </a:rPr>
              <a:t>espande, </a:t>
            </a:r>
            <a:r>
              <a:rPr sz="1600" i="1" spc="-15" dirty="0">
                <a:latin typeface="Carlito"/>
                <a:cs typeface="Carlito"/>
              </a:rPr>
              <a:t>morto, </a:t>
            </a:r>
            <a:r>
              <a:rPr sz="1600" i="1" spc="-10" dirty="0">
                <a:latin typeface="Carlito"/>
                <a:cs typeface="Carlito"/>
              </a:rPr>
              <a:t>tutta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sua potenza </a:t>
            </a:r>
            <a:r>
              <a:rPr sz="1600" i="1" spc="-5" dirty="0">
                <a:latin typeface="Carlito"/>
                <a:cs typeface="Carlito"/>
              </a:rPr>
              <a:t>sul regno della morte e del </a:t>
            </a:r>
            <a:r>
              <a:rPr sz="1600" i="1" spc="-10" dirty="0">
                <a:latin typeface="Carlito"/>
                <a:cs typeface="Carlito"/>
              </a:rPr>
              <a:t>demonio: </a:t>
            </a:r>
            <a:r>
              <a:rPr sz="1600" i="1" spc="-5" dirty="0">
                <a:latin typeface="Carlito"/>
                <a:cs typeface="Carlito"/>
              </a:rPr>
              <a:t>si </a:t>
            </a:r>
            <a:r>
              <a:rPr sz="1600" i="1" spc="-10" dirty="0">
                <a:latin typeface="Carlito"/>
                <a:cs typeface="Carlito"/>
              </a:rPr>
              <a:t>completa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si  attualizza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5" dirty="0">
                <a:latin typeface="Carlito"/>
                <a:cs typeface="Carlito"/>
              </a:rPr>
              <a:t>totalità </a:t>
            </a:r>
            <a:r>
              <a:rPr sz="1600" i="1" spc="-5" dirty="0">
                <a:latin typeface="Carlito"/>
                <a:cs typeface="Carlito"/>
              </a:rPr>
              <a:t>del mistero già iniziato </a:t>
            </a:r>
            <a:r>
              <a:rPr sz="1600" i="1" spc="-10" dirty="0">
                <a:latin typeface="Carlito"/>
                <a:cs typeface="Carlito"/>
              </a:rPr>
              <a:t>con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suo </a:t>
            </a:r>
            <a:r>
              <a:rPr sz="1600" i="1" spc="-5" dirty="0">
                <a:latin typeface="Carlito"/>
                <a:cs typeface="Carlito"/>
              </a:rPr>
              <a:t>ingresso nel mondo attraverso la sua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nascita.</a:t>
            </a:r>
            <a:r>
              <a:rPr sz="1575" spc="-7" baseline="39682" dirty="0">
                <a:latin typeface="Carlito"/>
                <a:cs typeface="Carlito"/>
              </a:rPr>
              <a:t>7</a:t>
            </a:r>
            <a:endParaRPr sz="1575" baseline="39682">
              <a:latin typeface="Carlito"/>
              <a:cs typeface="Carlito"/>
            </a:endParaRPr>
          </a:p>
          <a:p>
            <a:pPr marL="299085" indent="-210820" algn="just">
              <a:lnSpc>
                <a:spcPct val="100000"/>
              </a:lnSpc>
              <a:spcBef>
                <a:spcPts val="1320"/>
              </a:spcBef>
              <a:buAutoNum type="arabicParenR" startAt="6"/>
              <a:tabLst>
                <a:tab pos="299720" algn="l"/>
              </a:tabLst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in una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presenza</a:t>
            </a:r>
            <a:r>
              <a:rPr sz="1600" b="1" i="1" spc="1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capovolta</a:t>
            </a:r>
            <a:endParaRPr sz="1600">
              <a:latin typeface="Carlito"/>
              <a:cs typeface="Carlito"/>
            </a:endParaRPr>
          </a:p>
          <a:p>
            <a:pPr marL="88900" marR="71120" algn="just">
              <a:lnSpc>
                <a:spcPct val="117000"/>
              </a:lnSpc>
              <a:spcBef>
                <a:spcPts val="10"/>
              </a:spcBef>
            </a:pPr>
            <a:r>
              <a:rPr sz="1600" i="1" spc="-10" dirty="0">
                <a:latin typeface="Carlito"/>
                <a:cs typeface="Carlito"/>
              </a:rPr>
              <a:t>Questa paternità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-10" dirty="0">
                <a:latin typeface="Carlito"/>
                <a:cs typeface="Carlito"/>
              </a:rPr>
              <a:t>Padre </a:t>
            </a:r>
            <a:r>
              <a:rPr sz="1600" i="1" spc="-5" dirty="0">
                <a:latin typeface="Carlito"/>
                <a:cs typeface="Carlito"/>
              </a:rPr>
              <a:t>mentre il Figlio </a:t>
            </a:r>
            <a:r>
              <a:rPr sz="1600" i="1" spc="-10" dirty="0">
                <a:latin typeface="Carlito"/>
                <a:cs typeface="Carlito"/>
              </a:rPr>
              <a:t>muore </a:t>
            </a:r>
            <a:r>
              <a:rPr sz="1600" i="1" spc="-5" dirty="0">
                <a:latin typeface="Carlito"/>
                <a:cs typeface="Carlito"/>
              </a:rPr>
              <a:t>in </a:t>
            </a:r>
            <a:r>
              <a:rPr sz="1600" i="1" spc="-10" dirty="0">
                <a:latin typeface="Carlito"/>
                <a:cs typeface="Carlito"/>
              </a:rPr>
              <a:t>croce </a:t>
            </a:r>
            <a:r>
              <a:rPr sz="1600" i="1" spc="-5" dirty="0">
                <a:latin typeface="Carlito"/>
                <a:cs typeface="Carlito"/>
              </a:rPr>
              <a:t>è il </a:t>
            </a:r>
            <a:r>
              <a:rPr sz="1600" i="1" spc="-10" dirty="0">
                <a:latin typeface="Carlito"/>
                <a:cs typeface="Carlito"/>
              </a:rPr>
              <a:t>capovolgimento </a:t>
            </a:r>
            <a:r>
              <a:rPr sz="1600" i="1" spc="-5" dirty="0">
                <a:latin typeface="Carlito"/>
                <a:cs typeface="Carlito"/>
              </a:rPr>
              <a:t>– e </a:t>
            </a:r>
            <a:r>
              <a:rPr sz="1600" i="1" spc="-10" dirty="0">
                <a:latin typeface="Carlito"/>
                <a:cs typeface="Carlito"/>
              </a:rPr>
              <a:t>non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5" dirty="0">
                <a:latin typeface="Carlito"/>
                <a:cs typeface="Carlito"/>
              </a:rPr>
              <a:t>analogo sia pure  altissimo – della </a:t>
            </a:r>
            <a:r>
              <a:rPr sz="1600" i="1" spc="-10" dirty="0">
                <a:latin typeface="Carlito"/>
                <a:cs typeface="Carlito"/>
              </a:rPr>
              <a:t>paternità </a:t>
            </a:r>
            <a:r>
              <a:rPr sz="1600" i="1" spc="-5" dirty="0">
                <a:latin typeface="Carlito"/>
                <a:cs typeface="Carlito"/>
              </a:rPr>
              <a:t>naturale </a:t>
            </a:r>
            <a:r>
              <a:rPr sz="1600" i="1" spc="-15" dirty="0">
                <a:latin typeface="Carlito"/>
                <a:cs typeface="Carlito"/>
              </a:rPr>
              <a:t>come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pensiamo noi, </a:t>
            </a:r>
            <a:r>
              <a:rPr sz="1600" i="1" spc="-5" dirty="0">
                <a:latin typeface="Carlito"/>
                <a:cs typeface="Carlito"/>
              </a:rPr>
              <a:t>è la </a:t>
            </a:r>
            <a:r>
              <a:rPr sz="1600" i="1" spc="-10" dirty="0">
                <a:latin typeface="Carlito"/>
                <a:cs typeface="Carlito"/>
              </a:rPr>
              <a:t>confutazione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una </a:t>
            </a:r>
            <a:r>
              <a:rPr sz="1600" i="1" spc="-5" dirty="0">
                <a:latin typeface="Carlito"/>
                <a:cs typeface="Carlito"/>
              </a:rPr>
              <a:t>analogia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sia </a:t>
            </a:r>
            <a:r>
              <a:rPr sz="1600" i="1" spc="-15" dirty="0">
                <a:latin typeface="Carlito"/>
                <a:cs typeface="Carlito"/>
              </a:rPr>
              <a:t>soltanto  </a:t>
            </a:r>
            <a:r>
              <a:rPr sz="1600" i="1" spc="-10" dirty="0">
                <a:latin typeface="Carlito"/>
                <a:cs typeface="Carlito"/>
              </a:rPr>
              <a:t>estensione </a:t>
            </a:r>
            <a:r>
              <a:rPr sz="1600" i="1" spc="-5" dirty="0">
                <a:latin typeface="Carlito"/>
                <a:cs typeface="Carlito"/>
              </a:rPr>
              <a:t>o </a:t>
            </a:r>
            <a:r>
              <a:rPr sz="1600" i="1" spc="-10" dirty="0">
                <a:latin typeface="Carlito"/>
                <a:cs typeface="Carlito"/>
              </a:rPr>
              <a:t>intensificazione </a:t>
            </a:r>
            <a:r>
              <a:rPr sz="1600" i="1" spc="-5" dirty="0">
                <a:latin typeface="Carlito"/>
                <a:cs typeface="Carlito"/>
              </a:rPr>
              <a:t>della paternità naturale. Una </a:t>
            </a:r>
            <a:r>
              <a:rPr sz="1600" i="1" spc="-10" dirty="0">
                <a:latin typeface="Carlito"/>
                <a:cs typeface="Carlito"/>
              </a:rPr>
              <a:t>presenza </a:t>
            </a:r>
            <a:r>
              <a:rPr sz="1600" i="1" spc="-5" dirty="0">
                <a:latin typeface="Carlito"/>
                <a:cs typeface="Carlito"/>
              </a:rPr>
              <a:t>rovesciata,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capovolgimento  incomprensibile </a:t>
            </a:r>
            <a:r>
              <a:rPr sz="1600" i="1" spc="-5" dirty="0">
                <a:latin typeface="Carlito"/>
                <a:cs typeface="Carlito"/>
              </a:rPr>
              <a:t>della </a:t>
            </a:r>
            <a:r>
              <a:rPr sz="1600" i="1" spc="-10" dirty="0">
                <a:latin typeface="Carlito"/>
                <a:cs typeface="Carlito"/>
              </a:rPr>
              <a:t>paternità. Dovrebbe dare </a:t>
            </a:r>
            <a:r>
              <a:rPr sz="1600" i="1" spc="-5" dirty="0">
                <a:latin typeface="Carlito"/>
                <a:cs typeface="Carlito"/>
              </a:rPr>
              <a:t>una coppa piena di ogni </a:t>
            </a:r>
            <a:r>
              <a:rPr sz="1600" i="1" spc="-10" dirty="0">
                <a:latin typeface="Carlito"/>
                <a:cs typeface="Carlito"/>
              </a:rPr>
              <a:t>bene </a:t>
            </a:r>
            <a:r>
              <a:rPr sz="1600" i="1" spc="-5" dirty="0">
                <a:latin typeface="Carlito"/>
                <a:cs typeface="Carlito"/>
              </a:rPr>
              <a:t>e di ogni grazia, di </a:t>
            </a:r>
            <a:r>
              <a:rPr sz="1600" i="1" spc="-10" dirty="0">
                <a:latin typeface="Carlito"/>
                <a:cs typeface="Carlito"/>
              </a:rPr>
              <a:t>pace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di  consolazione, </a:t>
            </a:r>
            <a:r>
              <a:rPr sz="1600" i="1" spc="-5" dirty="0">
                <a:latin typeface="Carlito"/>
                <a:cs typeface="Carlito"/>
              </a:rPr>
              <a:t>piena del </a:t>
            </a:r>
            <a:r>
              <a:rPr sz="1600" i="1" spc="-10" dirty="0">
                <a:latin typeface="Carlito"/>
                <a:cs typeface="Carlito"/>
              </a:rPr>
              <a:t>suo </a:t>
            </a:r>
            <a:r>
              <a:rPr sz="1600" i="1" spc="-5" dirty="0">
                <a:latin typeface="Carlito"/>
                <a:cs typeface="Carlito"/>
              </a:rPr>
              <a:t>amore. </a:t>
            </a:r>
            <a:r>
              <a:rPr sz="1600" i="1" spc="-10" dirty="0">
                <a:latin typeface="Carlito"/>
                <a:cs typeface="Carlito"/>
              </a:rPr>
              <a:t>Solo </a:t>
            </a:r>
            <a:r>
              <a:rPr sz="1600" i="1" spc="-5" dirty="0">
                <a:latin typeface="Carlito"/>
                <a:cs typeface="Carlito"/>
              </a:rPr>
              <a:t>che quella che dovrebbe essere la </a:t>
            </a:r>
            <a:r>
              <a:rPr sz="1600" i="1" spc="-10" dirty="0">
                <a:latin typeface="Carlito"/>
                <a:cs typeface="Carlito"/>
              </a:rPr>
              <a:t>coppa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20" dirty="0">
                <a:latin typeface="Carlito"/>
                <a:cs typeface="Carlito"/>
              </a:rPr>
              <a:t>suo </a:t>
            </a:r>
            <a:r>
              <a:rPr sz="1600" i="1" spc="-10" dirty="0">
                <a:latin typeface="Carlito"/>
                <a:cs typeface="Carlito"/>
              </a:rPr>
              <a:t>favore, benevolenza,  compiacimento, </a:t>
            </a:r>
            <a:r>
              <a:rPr sz="1600" i="1" spc="-5" dirty="0">
                <a:latin typeface="Carlito"/>
                <a:cs typeface="Carlito"/>
              </a:rPr>
              <a:t>che dovrebbe aiutare a </a:t>
            </a:r>
            <a:r>
              <a:rPr sz="1600" i="1" spc="-10" dirty="0">
                <a:latin typeface="Carlito"/>
                <a:cs typeface="Carlito"/>
              </a:rPr>
              <a:t>stabilire </a:t>
            </a:r>
            <a:r>
              <a:rPr sz="1600" i="1" spc="-20" dirty="0">
                <a:latin typeface="Carlito"/>
                <a:cs typeface="Carlito"/>
              </a:rPr>
              <a:t>l’atmosfera, l’amore, l’unità, </a:t>
            </a:r>
            <a:r>
              <a:rPr sz="1600" i="1" spc="-5" dirty="0">
                <a:latin typeface="Carlito"/>
                <a:cs typeface="Carlito"/>
              </a:rPr>
              <a:t>a significare la </a:t>
            </a:r>
            <a:r>
              <a:rPr sz="1600" i="1" spc="-10" dirty="0">
                <a:latin typeface="Carlito"/>
                <a:cs typeface="Carlito"/>
              </a:rPr>
              <a:t>pienezza della  comunione,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invece una coppa </a:t>
            </a:r>
            <a:r>
              <a:rPr sz="1600" i="1" spc="-15" dirty="0">
                <a:latin typeface="Carlito"/>
                <a:cs typeface="Carlito"/>
              </a:rPr>
              <a:t>d’amarezza, </a:t>
            </a:r>
            <a:r>
              <a:rPr sz="1600" i="1" spc="-5" dirty="0">
                <a:latin typeface="Carlito"/>
                <a:cs typeface="Carlito"/>
              </a:rPr>
              <a:t>della </a:t>
            </a:r>
            <a:r>
              <a:rPr sz="1600" i="1" spc="-10" dirty="0">
                <a:latin typeface="Carlito"/>
                <a:cs typeface="Carlito"/>
              </a:rPr>
              <a:t>passione: </a:t>
            </a:r>
            <a:r>
              <a:rPr sz="1600" i="1" spc="-5" dirty="0">
                <a:latin typeface="Carlito"/>
                <a:cs typeface="Carlito"/>
              </a:rPr>
              <a:t>dello </a:t>
            </a:r>
            <a:r>
              <a:rPr sz="1600" i="1" spc="-15" dirty="0">
                <a:latin typeface="Carlito"/>
                <a:cs typeface="Carlito"/>
              </a:rPr>
              <a:t>stordimento, </a:t>
            </a:r>
            <a:r>
              <a:rPr sz="1600" i="1" spc="-5" dirty="0">
                <a:latin typeface="Carlito"/>
                <a:cs typeface="Carlito"/>
              </a:rPr>
              <a:t>della morte; </a:t>
            </a:r>
            <a:r>
              <a:rPr sz="1600" i="1" spc="-10" dirty="0">
                <a:latin typeface="Carlito"/>
                <a:cs typeface="Carlito"/>
              </a:rPr>
              <a:t>tutto il </a:t>
            </a:r>
            <a:r>
              <a:rPr sz="1600" i="1" spc="-5" dirty="0">
                <a:latin typeface="Carlito"/>
                <a:cs typeface="Carlito"/>
              </a:rPr>
              <a:t>rovescio  della </a:t>
            </a:r>
            <a:r>
              <a:rPr sz="1600" i="1" spc="-10" dirty="0">
                <a:latin typeface="Carlito"/>
                <a:cs typeface="Carlito"/>
              </a:rPr>
              <a:t>paternità come noi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concepiamo </a:t>
            </a:r>
            <a:r>
              <a:rPr sz="1600" i="1" spc="-5" dirty="0">
                <a:latin typeface="Carlito"/>
                <a:cs typeface="Carlito"/>
              </a:rPr>
              <a:t>nella trasposizione </a:t>
            </a:r>
            <a:r>
              <a:rPr sz="1600" i="1" spc="-10" dirty="0">
                <a:latin typeface="Carlito"/>
                <a:cs typeface="Carlito"/>
              </a:rPr>
              <a:t>analogica </a:t>
            </a:r>
            <a:r>
              <a:rPr sz="1600" i="1" spc="-5" dirty="0">
                <a:latin typeface="Carlito"/>
                <a:cs typeface="Carlito"/>
              </a:rPr>
              <a:t>della </a:t>
            </a:r>
            <a:r>
              <a:rPr sz="1600" i="1" spc="-10" dirty="0">
                <a:latin typeface="Carlito"/>
                <a:cs typeface="Carlito"/>
              </a:rPr>
              <a:t>paternità </a:t>
            </a:r>
            <a:r>
              <a:rPr sz="1600" i="1" spc="-5" dirty="0">
                <a:latin typeface="Carlito"/>
                <a:cs typeface="Carlito"/>
              </a:rPr>
              <a:t>umana. Dovrebbe  </a:t>
            </a:r>
            <a:r>
              <a:rPr sz="1600" i="1" spc="-10" dirty="0">
                <a:latin typeface="Carlito"/>
                <a:cs typeface="Carlito"/>
              </a:rPr>
              <a:t>custodire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vita </a:t>
            </a:r>
            <a:r>
              <a:rPr sz="1600" i="1" spc="-5" dirty="0">
                <a:latin typeface="Carlito"/>
                <a:cs typeface="Carlito"/>
              </a:rPr>
              <a:t>del Figlio </a:t>
            </a:r>
            <a:r>
              <a:rPr sz="1600" i="1" spc="-10" dirty="0">
                <a:latin typeface="Carlito"/>
                <a:cs typeface="Carlito"/>
              </a:rPr>
              <a:t>infinitamente </a:t>
            </a:r>
            <a:r>
              <a:rPr sz="1600" i="1" spc="-5" dirty="0">
                <a:latin typeface="Carlito"/>
                <a:cs typeface="Carlito"/>
              </a:rPr>
              <a:t>di più di </a:t>
            </a:r>
            <a:r>
              <a:rPr sz="1600" i="1" spc="-10" dirty="0">
                <a:latin typeface="Carlito"/>
                <a:cs typeface="Carlito"/>
              </a:rPr>
              <a:t>quanto facciano </a:t>
            </a:r>
            <a:r>
              <a:rPr sz="1600" i="1" spc="-5" dirty="0">
                <a:latin typeface="Carlito"/>
                <a:cs typeface="Carlito"/>
              </a:rPr>
              <a:t>i </a:t>
            </a:r>
            <a:r>
              <a:rPr sz="1600" i="1" spc="-10" dirty="0">
                <a:latin typeface="Carlito"/>
                <a:cs typeface="Carlito"/>
              </a:rPr>
              <a:t>padri </a:t>
            </a:r>
            <a:r>
              <a:rPr sz="1600" i="1" spc="-5" dirty="0">
                <a:latin typeface="Carlito"/>
                <a:cs typeface="Carlito"/>
              </a:rPr>
              <a:t>della terra. </a:t>
            </a:r>
            <a:r>
              <a:rPr sz="1600" i="1" spc="-10" dirty="0">
                <a:latin typeface="Carlito"/>
                <a:cs typeface="Carlito"/>
              </a:rPr>
              <a:t>Invece </a:t>
            </a:r>
            <a:r>
              <a:rPr sz="1600" i="1" spc="-5" dirty="0">
                <a:latin typeface="Carlito"/>
                <a:cs typeface="Carlito"/>
              </a:rPr>
              <a:t>è lui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lo  </a:t>
            </a:r>
            <a:r>
              <a:rPr sz="1600" i="1" spc="-10" dirty="0">
                <a:latin typeface="Carlito"/>
                <a:cs typeface="Carlito"/>
              </a:rPr>
              <a:t>condanna,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lo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consegna,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firma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il</a:t>
            </a:r>
            <a:r>
              <a:rPr sz="1600" i="1" spc="10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decreto,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fa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sì</a:t>
            </a:r>
            <a:r>
              <a:rPr sz="1600" i="1" spc="10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che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Pilato</a:t>
            </a:r>
            <a:r>
              <a:rPr sz="1600" i="1" spc="14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10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tutti</a:t>
            </a:r>
            <a:r>
              <a:rPr sz="1600" i="1" spc="10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gli</a:t>
            </a:r>
            <a:r>
              <a:rPr sz="1600" i="1" spc="10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altri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siano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solo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strumenti</a:t>
            </a:r>
            <a:r>
              <a:rPr sz="1600" i="1" spc="10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della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decisione</a:t>
            </a:r>
            <a:r>
              <a:rPr sz="1600" i="1" spc="11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di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L="88900" algn="just">
              <a:lnSpc>
                <a:spcPct val="100000"/>
              </a:lnSpc>
              <a:spcBef>
                <a:spcPts val="1220"/>
              </a:spcBef>
            </a:pPr>
            <a:r>
              <a:rPr sz="1200" baseline="38194" dirty="0">
                <a:latin typeface="Carlito"/>
                <a:cs typeface="Carlito"/>
              </a:rPr>
              <a:t>6 </a:t>
            </a:r>
            <a:r>
              <a:rPr sz="1200" spc="-5" dirty="0">
                <a:latin typeface="Carlito"/>
                <a:cs typeface="Carlito"/>
              </a:rPr>
              <a:t>“Sabato </a:t>
            </a:r>
            <a:r>
              <a:rPr sz="1200" spc="-10" dirty="0">
                <a:latin typeface="Carlito"/>
                <a:cs typeface="Carlito"/>
              </a:rPr>
              <a:t>santo </a:t>
            </a:r>
            <a:r>
              <a:rPr sz="1200" dirty="0">
                <a:latin typeface="Carlito"/>
                <a:cs typeface="Carlito"/>
              </a:rPr>
              <a:t>1978”: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231.</a:t>
            </a:r>
            <a:endParaRPr sz="1200">
              <a:latin typeface="Carlito"/>
              <a:cs typeface="Carlito"/>
            </a:endParaRPr>
          </a:p>
          <a:p>
            <a:pPr marL="88900" algn="just">
              <a:lnSpc>
                <a:spcPct val="100000"/>
              </a:lnSpc>
              <a:spcBef>
                <a:spcPts val="25"/>
              </a:spcBef>
            </a:pPr>
            <a:r>
              <a:rPr sz="1200" baseline="38194" dirty="0">
                <a:latin typeface="Carlito"/>
                <a:cs typeface="Carlito"/>
              </a:rPr>
              <a:t>7 </a:t>
            </a:r>
            <a:r>
              <a:rPr sz="1200" spc="-5" dirty="0">
                <a:latin typeface="Carlito"/>
                <a:cs typeface="Carlito"/>
              </a:rPr>
              <a:t>“Sabato </a:t>
            </a:r>
            <a:r>
              <a:rPr sz="1200" spc="-10" dirty="0">
                <a:latin typeface="Carlito"/>
                <a:cs typeface="Carlito"/>
              </a:rPr>
              <a:t>santo </a:t>
            </a:r>
            <a:r>
              <a:rPr sz="1200" spc="-20" dirty="0">
                <a:latin typeface="Carlito"/>
                <a:cs typeface="Carlito"/>
              </a:rPr>
              <a:t>1975”,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41-3.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639439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293624"/>
            <a:ext cx="9249410" cy="654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12</a:t>
            </a:r>
            <a:endParaRPr sz="1600">
              <a:latin typeface="Carlito"/>
              <a:cs typeface="Carlito"/>
            </a:endParaRPr>
          </a:p>
          <a:p>
            <a:pPr marL="88900" marR="81280" algn="just">
              <a:lnSpc>
                <a:spcPct val="117100"/>
              </a:lnSpc>
              <a:spcBef>
                <a:spcPts val="935"/>
              </a:spcBef>
            </a:pPr>
            <a:r>
              <a:rPr sz="1600" i="1" spc="-5" dirty="0">
                <a:latin typeface="Carlito"/>
                <a:cs typeface="Carlito"/>
              </a:rPr>
              <a:t>morte di </a:t>
            </a:r>
            <a:r>
              <a:rPr sz="1600" i="1" spc="-10" dirty="0">
                <a:latin typeface="Carlito"/>
                <a:cs typeface="Carlito"/>
              </a:rPr>
              <a:t>suo </a:t>
            </a:r>
            <a:r>
              <a:rPr sz="1600" i="1" spc="-5" dirty="0">
                <a:latin typeface="Carlito"/>
                <a:cs typeface="Carlito"/>
              </a:rPr>
              <a:t>Figlio. </a:t>
            </a:r>
            <a:r>
              <a:rPr sz="1600" i="1" spc="-20" dirty="0">
                <a:latin typeface="Carlito"/>
                <a:cs typeface="Carlito"/>
              </a:rPr>
              <a:t>C’è </a:t>
            </a:r>
            <a:r>
              <a:rPr sz="1600" i="1" spc="-10" dirty="0">
                <a:latin typeface="Carlito"/>
                <a:cs typeface="Carlito"/>
              </a:rPr>
              <a:t>capovolgimento: </a:t>
            </a:r>
            <a:r>
              <a:rPr sz="1600" i="1" spc="-5" dirty="0">
                <a:latin typeface="Carlito"/>
                <a:cs typeface="Carlito"/>
              </a:rPr>
              <a:t>mi preme </a:t>
            </a:r>
            <a:r>
              <a:rPr sz="1600" i="1" spc="-10" dirty="0">
                <a:latin typeface="Carlito"/>
                <a:cs typeface="Carlito"/>
              </a:rPr>
              <a:t>molto affermare questo. Eppure questa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presenza. La  presenza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-10" dirty="0">
                <a:latin typeface="Carlito"/>
                <a:cs typeface="Carlito"/>
              </a:rPr>
              <a:t>Padre, fortissima, </a:t>
            </a:r>
            <a:r>
              <a:rPr sz="1600" i="1" spc="-5" dirty="0">
                <a:latin typeface="Carlito"/>
                <a:cs typeface="Carlito"/>
              </a:rPr>
              <a:t>non ha nulla di analogo </a:t>
            </a:r>
            <a:r>
              <a:rPr sz="1600" i="1" spc="-15" dirty="0">
                <a:latin typeface="Carlito"/>
                <a:cs typeface="Carlito"/>
              </a:rPr>
              <a:t>all’esercizio </a:t>
            </a:r>
            <a:r>
              <a:rPr sz="1600" i="1" spc="-5" dirty="0">
                <a:latin typeface="Carlito"/>
                <a:cs typeface="Carlito"/>
              </a:rPr>
              <a:t>della </a:t>
            </a:r>
            <a:r>
              <a:rPr sz="1600" i="1" spc="-10" dirty="0">
                <a:latin typeface="Carlito"/>
                <a:cs typeface="Carlito"/>
              </a:rPr>
              <a:t>paternità </a:t>
            </a:r>
            <a:r>
              <a:rPr sz="1600" i="1" spc="-5" dirty="0">
                <a:latin typeface="Carlito"/>
                <a:cs typeface="Carlito"/>
              </a:rPr>
              <a:t>come </a:t>
            </a:r>
            <a:r>
              <a:rPr sz="1600" i="1" spc="-10" dirty="0">
                <a:latin typeface="Carlito"/>
                <a:cs typeface="Carlito"/>
              </a:rPr>
              <a:t>noi </a:t>
            </a:r>
            <a:r>
              <a:rPr sz="1600" i="1" spc="-5" dirty="0">
                <a:latin typeface="Carlito"/>
                <a:cs typeface="Carlito"/>
              </a:rPr>
              <a:t>la pensiamo. </a:t>
            </a:r>
            <a:r>
              <a:rPr sz="1600" i="1" spc="-10" dirty="0">
                <a:latin typeface="Carlito"/>
                <a:cs typeface="Carlito"/>
              </a:rPr>
              <a:t>Si  </a:t>
            </a:r>
            <a:r>
              <a:rPr sz="1600" i="1" dirty="0">
                <a:latin typeface="Carlito"/>
                <a:cs typeface="Carlito"/>
              </a:rPr>
              <a:t>rivela </a:t>
            </a:r>
            <a:r>
              <a:rPr sz="1600" i="1" spc="-5" dirty="0">
                <a:latin typeface="Carlito"/>
                <a:cs typeface="Carlito"/>
              </a:rPr>
              <a:t>incommensurabile e </a:t>
            </a:r>
            <a:r>
              <a:rPr sz="1600" i="1" spc="-10" dirty="0">
                <a:latin typeface="Carlito"/>
                <a:cs typeface="Carlito"/>
              </a:rPr>
              <a:t>inconfrontabile rispetto </a:t>
            </a:r>
            <a:r>
              <a:rPr sz="1600" i="1" spc="-5" dirty="0">
                <a:latin typeface="Carlito"/>
                <a:cs typeface="Carlito"/>
              </a:rPr>
              <a:t>ad essa </a:t>
            </a:r>
            <a:r>
              <a:rPr sz="1600" i="1" spc="-10" dirty="0">
                <a:latin typeface="Carlito"/>
                <a:cs typeface="Carlito"/>
              </a:rPr>
              <a:t>perché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una </a:t>
            </a:r>
            <a:r>
              <a:rPr sz="1600" i="1" spc="-5" dirty="0">
                <a:latin typeface="Carlito"/>
                <a:cs typeface="Carlito"/>
              </a:rPr>
              <a:t>presenza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si </a:t>
            </a:r>
            <a:r>
              <a:rPr sz="1600" i="1" spc="-10" dirty="0">
                <a:latin typeface="Carlito"/>
                <a:cs typeface="Carlito"/>
              </a:rPr>
              <a:t>attua </a:t>
            </a:r>
            <a:r>
              <a:rPr sz="1600" i="1" spc="-5" dirty="0">
                <a:latin typeface="Carlito"/>
                <a:cs typeface="Carlito"/>
              </a:rPr>
              <a:t>in </a:t>
            </a:r>
            <a:r>
              <a:rPr sz="1600" i="1" spc="-10" dirty="0">
                <a:latin typeface="Carlito"/>
                <a:cs typeface="Carlito"/>
              </a:rPr>
              <a:t>una </a:t>
            </a:r>
            <a:r>
              <a:rPr sz="1600" i="1" spc="-5" dirty="0">
                <a:latin typeface="Carlito"/>
                <a:cs typeface="Carlito"/>
              </a:rPr>
              <a:t>specie </a:t>
            </a:r>
            <a:r>
              <a:rPr sz="1600" i="1" spc="-10" dirty="0">
                <a:latin typeface="Carlito"/>
                <a:cs typeface="Carlito"/>
              </a:rPr>
              <a:t>di  assenza,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rifiuto, </a:t>
            </a:r>
            <a:r>
              <a:rPr sz="1600" i="1" spc="-5" dirty="0">
                <a:latin typeface="Carlito"/>
                <a:cs typeface="Carlito"/>
              </a:rPr>
              <a:t>di chiusura del</a:t>
            </a:r>
            <a:r>
              <a:rPr sz="1600" i="1" spc="2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Padre.</a:t>
            </a:r>
            <a:r>
              <a:rPr sz="1575" spc="-7" baseline="39682" dirty="0">
                <a:latin typeface="Carlito"/>
                <a:cs typeface="Carlito"/>
              </a:rPr>
              <a:t>8</a:t>
            </a:r>
            <a:endParaRPr sz="1575" baseline="39682">
              <a:latin typeface="Carlito"/>
              <a:cs typeface="Carlito"/>
            </a:endParaRPr>
          </a:p>
          <a:p>
            <a:pPr marL="299085" indent="-210820" algn="just">
              <a:lnSpc>
                <a:spcPct val="100000"/>
              </a:lnSpc>
              <a:spcBef>
                <a:spcPts val="1330"/>
              </a:spcBef>
              <a:buAutoNum type="arabicParenR" startAt="7"/>
              <a:tabLst>
                <a:tab pos="299720" algn="l"/>
              </a:tabLst>
            </a:pPr>
            <a:r>
              <a:rPr sz="1600" b="1" i="1" dirty="0">
                <a:solidFill>
                  <a:srgbClr val="4F81BC"/>
                </a:solidFill>
                <a:latin typeface="Carlito"/>
                <a:cs typeface="Carlito"/>
              </a:rPr>
              <a:t>che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si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fa presente</a:t>
            </a:r>
            <a:r>
              <a:rPr sz="1600" b="1" i="1" spc="1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nell’Eucaristia</a:t>
            </a:r>
            <a:endParaRPr sz="1600">
              <a:latin typeface="Carlito"/>
              <a:cs typeface="Carlito"/>
            </a:endParaRPr>
          </a:p>
          <a:p>
            <a:pPr marL="88900" algn="just">
              <a:lnSpc>
                <a:spcPct val="100000"/>
              </a:lnSpc>
              <a:spcBef>
                <a:spcPts val="325"/>
              </a:spcBef>
            </a:pPr>
            <a:r>
              <a:rPr sz="1600" i="1" spc="-15" dirty="0">
                <a:latin typeface="Carlito"/>
                <a:cs typeface="Carlito"/>
              </a:rPr>
              <a:t>Veramente</a:t>
            </a:r>
            <a:r>
              <a:rPr sz="1600" i="1" spc="7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è</a:t>
            </a:r>
            <a:r>
              <a:rPr sz="1600" i="1" spc="7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assimilazione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quel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mistero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pasquale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che</a:t>
            </a:r>
            <a:r>
              <a:rPr sz="1600" i="1" spc="7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leggiamo,</a:t>
            </a:r>
            <a:r>
              <a:rPr sz="1600" i="1" spc="8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meditiamo</a:t>
            </a:r>
            <a:r>
              <a:rPr sz="1600" i="1" spc="7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attuiamo</a:t>
            </a:r>
            <a:r>
              <a:rPr sz="1600" i="1" spc="70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nell’eucaristia.</a:t>
            </a:r>
            <a:r>
              <a:rPr sz="1600" i="1" spc="16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Non</a:t>
            </a:r>
            <a:endParaRPr sz="1600">
              <a:latin typeface="Carlito"/>
              <a:cs typeface="Carlito"/>
            </a:endParaRPr>
          </a:p>
          <a:p>
            <a:pPr marL="88900" marR="80645" algn="just">
              <a:lnSpc>
                <a:spcPct val="117000"/>
              </a:lnSpc>
            </a:pP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magia soprattutto perché </a:t>
            </a:r>
            <a:r>
              <a:rPr sz="1600" i="1" spc="-5" dirty="0">
                <a:latin typeface="Carlito"/>
                <a:cs typeface="Carlito"/>
              </a:rPr>
              <a:t>bisogna credere </a:t>
            </a:r>
            <a:r>
              <a:rPr sz="1600" i="1" spc="-15" dirty="0">
                <a:latin typeface="Carlito"/>
                <a:cs typeface="Carlito"/>
              </a:rPr>
              <a:t>all’efficacia dell’eucaristia </a:t>
            </a:r>
            <a:r>
              <a:rPr sz="1600" i="1" spc="-5" dirty="0">
                <a:latin typeface="Carlito"/>
                <a:cs typeface="Carlito"/>
              </a:rPr>
              <a:t>nel senso che </a:t>
            </a:r>
            <a:r>
              <a:rPr sz="1600" i="1" spc="-10" dirty="0">
                <a:latin typeface="Carlito"/>
                <a:cs typeface="Carlito"/>
              </a:rPr>
              <a:t>mette </a:t>
            </a:r>
            <a:r>
              <a:rPr sz="1600" i="1" spc="-5" dirty="0">
                <a:latin typeface="Carlito"/>
                <a:cs typeface="Carlito"/>
              </a:rPr>
              <a:t>in </a:t>
            </a:r>
            <a:r>
              <a:rPr sz="1600" i="1" spc="-10" dirty="0">
                <a:latin typeface="Carlito"/>
                <a:cs typeface="Carlito"/>
              </a:rPr>
              <a:t>voi </a:t>
            </a:r>
            <a:r>
              <a:rPr sz="1600" i="1" spc="-5" dirty="0">
                <a:latin typeface="Carlito"/>
                <a:cs typeface="Carlito"/>
              </a:rPr>
              <a:t>la morte. </a:t>
            </a:r>
            <a:r>
              <a:rPr sz="1600" i="1" spc="-10" dirty="0">
                <a:latin typeface="Carlito"/>
                <a:cs typeface="Carlito"/>
              </a:rPr>
              <a:t>E’  </a:t>
            </a:r>
            <a:r>
              <a:rPr sz="1600" i="1" spc="-5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veleno, </a:t>
            </a:r>
            <a:r>
              <a:rPr sz="1600" i="1" spc="-5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tossico mortale </a:t>
            </a:r>
            <a:r>
              <a:rPr sz="1600" i="1" spc="-15" dirty="0">
                <a:latin typeface="Carlito"/>
                <a:cs typeface="Carlito"/>
              </a:rPr>
              <a:t>l’eucaristia! </a:t>
            </a:r>
            <a:r>
              <a:rPr sz="1600" i="1" spc="-5" dirty="0">
                <a:latin typeface="Carlito"/>
                <a:cs typeface="Carlito"/>
              </a:rPr>
              <a:t>E’ </a:t>
            </a:r>
            <a:r>
              <a:rPr sz="1600" i="1" spc="-10" dirty="0">
                <a:latin typeface="Carlito"/>
                <a:cs typeface="Carlito"/>
              </a:rPr>
              <a:t>anche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5" dirty="0">
                <a:latin typeface="Carlito"/>
                <a:cs typeface="Carlito"/>
              </a:rPr>
              <a:t>germe di </a:t>
            </a:r>
            <a:r>
              <a:rPr sz="1600" i="1" dirty="0">
                <a:latin typeface="Carlito"/>
                <a:cs typeface="Carlito"/>
              </a:rPr>
              <a:t>risurrezione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passa però attraverso la  morte. Non si </a:t>
            </a:r>
            <a:r>
              <a:rPr sz="1600" i="1" spc="-10" dirty="0">
                <a:latin typeface="Carlito"/>
                <a:cs typeface="Carlito"/>
              </a:rPr>
              <a:t>può </a:t>
            </a:r>
            <a:r>
              <a:rPr sz="1600" i="1" spc="-5" dirty="0">
                <a:latin typeface="Carlito"/>
                <a:cs typeface="Carlito"/>
              </a:rPr>
              <a:t>prendere </a:t>
            </a:r>
            <a:r>
              <a:rPr sz="1600" i="1" spc="-10" dirty="0">
                <a:latin typeface="Carlito"/>
                <a:cs typeface="Carlito"/>
              </a:rPr>
              <a:t>impunemente </a:t>
            </a:r>
            <a:r>
              <a:rPr sz="1600" i="1" spc="-5" dirty="0">
                <a:latin typeface="Carlito"/>
                <a:cs typeface="Carlito"/>
              </a:rPr>
              <a:t>un veleno e </a:t>
            </a:r>
            <a:r>
              <a:rPr sz="1600" i="1" spc="-10" dirty="0">
                <a:latin typeface="Carlito"/>
                <a:cs typeface="Carlito"/>
              </a:rPr>
              <a:t>non </a:t>
            </a:r>
            <a:r>
              <a:rPr sz="1600" i="1" spc="-5" dirty="0">
                <a:latin typeface="Carlito"/>
                <a:cs typeface="Carlito"/>
              </a:rPr>
              <a:t>si </a:t>
            </a:r>
            <a:r>
              <a:rPr sz="1600" i="1" spc="-10" dirty="0">
                <a:latin typeface="Carlito"/>
                <a:cs typeface="Carlito"/>
              </a:rPr>
              <a:t>prende impunemente </a:t>
            </a:r>
            <a:r>
              <a:rPr sz="1600" i="1" spc="-15" dirty="0">
                <a:latin typeface="Carlito"/>
                <a:cs typeface="Carlito"/>
              </a:rPr>
              <a:t>l’eucaristia. </a:t>
            </a:r>
            <a:r>
              <a:rPr sz="1600" i="1" spc="-5" dirty="0">
                <a:latin typeface="Carlito"/>
                <a:cs typeface="Carlito"/>
              </a:rPr>
              <a:t>Se un minimo  di </a:t>
            </a:r>
            <a:r>
              <a:rPr sz="1600" i="1" spc="-10" dirty="0">
                <a:latin typeface="Carlito"/>
                <a:cs typeface="Carlito"/>
              </a:rPr>
              <a:t>consenso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5" dirty="0">
                <a:latin typeface="Carlito"/>
                <a:cs typeface="Carlito"/>
              </a:rPr>
              <a:t>dato, </a:t>
            </a:r>
            <a:r>
              <a:rPr sz="1600" i="1" spc="-5" dirty="0">
                <a:latin typeface="Carlito"/>
                <a:cs typeface="Carlito"/>
              </a:rPr>
              <a:t>funziona </a:t>
            </a:r>
            <a:r>
              <a:rPr sz="1600" i="1" spc="-10" dirty="0">
                <a:latin typeface="Carlito"/>
                <a:cs typeface="Carlito"/>
              </a:rPr>
              <a:t>anzitutto </a:t>
            </a:r>
            <a:r>
              <a:rPr sz="1600" i="1" spc="-15" dirty="0">
                <a:latin typeface="Carlito"/>
                <a:cs typeface="Carlito"/>
              </a:rPr>
              <a:t>come </a:t>
            </a:r>
            <a:r>
              <a:rPr sz="1600" i="1" spc="-10" dirty="0">
                <a:latin typeface="Carlito"/>
                <a:cs typeface="Carlito"/>
              </a:rPr>
              <a:t>sacramento </a:t>
            </a:r>
            <a:r>
              <a:rPr sz="1600" i="1" spc="-5" dirty="0">
                <a:latin typeface="Carlito"/>
                <a:cs typeface="Carlito"/>
              </a:rPr>
              <a:t>di morte, non </a:t>
            </a:r>
            <a:r>
              <a:rPr sz="1600" i="1" spc="-10" dirty="0">
                <a:latin typeface="Carlito"/>
                <a:cs typeface="Carlito"/>
              </a:rPr>
              <a:t>per </a:t>
            </a:r>
            <a:r>
              <a:rPr sz="1600" i="1" spc="-5" dirty="0">
                <a:latin typeface="Carlito"/>
                <a:cs typeface="Carlito"/>
              </a:rPr>
              <a:t>la morte ma </a:t>
            </a:r>
            <a:r>
              <a:rPr sz="1600" i="1" spc="-10" dirty="0">
                <a:latin typeface="Carlito"/>
                <a:cs typeface="Carlito"/>
              </a:rPr>
              <a:t>per una vita </a:t>
            </a:r>
            <a:r>
              <a:rPr sz="1600" i="1" spc="-5" dirty="0">
                <a:latin typeface="Carlito"/>
                <a:cs typeface="Carlito"/>
              </a:rPr>
              <a:t>che </a:t>
            </a:r>
            <a:r>
              <a:rPr sz="1600" i="1" spc="-10" dirty="0">
                <a:latin typeface="Carlito"/>
                <a:cs typeface="Carlito"/>
              </a:rPr>
              <a:t>si  </a:t>
            </a:r>
            <a:r>
              <a:rPr sz="1600" i="1" spc="-5" dirty="0">
                <a:latin typeface="Carlito"/>
                <a:cs typeface="Carlito"/>
              </a:rPr>
              <a:t>raggiunge attraverso la morte.</a:t>
            </a:r>
            <a:r>
              <a:rPr sz="1575" spc="-7" baseline="39682" dirty="0">
                <a:latin typeface="Carlito"/>
                <a:cs typeface="Carlito"/>
              </a:rPr>
              <a:t>9</a:t>
            </a:r>
            <a:endParaRPr sz="1575" baseline="39682">
              <a:latin typeface="Carlito"/>
              <a:cs typeface="Carlito"/>
            </a:endParaRPr>
          </a:p>
          <a:p>
            <a:pPr marL="299085" indent="-210820" algn="just">
              <a:lnSpc>
                <a:spcPct val="100000"/>
              </a:lnSpc>
              <a:spcBef>
                <a:spcPts val="1320"/>
              </a:spcBef>
              <a:buAutoNum type="arabicParenR" startAt="8"/>
              <a:tabLst>
                <a:tab pos="299720" algn="l"/>
              </a:tabLst>
            </a:pPr>
            <a:r>
              <a:rPr sz="1600" b="1" i="1" dirty="0">
                <a:solidFill>
                  <a:srgbClr val="4F81BC"/>
                </a:solidFill>
                <a:latin typeface="Carlito"/>
                <a:cs typeface="Carlito"/>
              </a:rPr>
              <a:t>che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va a raggiungere </a:t>
            </a:r>
            <a:r>
              <a:rPr sz="1600" b="1" i="1" spc="-15" dirty="0">
                <a:solidFill>
                  <a:srgbClr val="4F81BC"/>
                </a:solidFill>
                <a:latin typeface="Carlito"/>
                <a:cs typeface="Carlito"/>
              </a:rPr>
              <a:t>l’uomo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già</a:t>
            </a:r>
            <a:r>
              <a:rPr sz="1600" b="1" i="1" spc="1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condannato</a:t>
            </a:r>
            <a:endParaRPr sz="1600">
              <a:latin typeface="Carlito"/>
              <a:cs typeface="Carlito"/>
            </a:endParaRPr>
          </a:p>
          <a:p>
            <a:pPr marL="88900" marR="77470" algn="just">
              <a:lnSpc>
                <a:spcPct val="116900"/>
              </a:lnSpc>
            </a:pPr>
            <a:r>
              <a:rPr sz="1600" i="1" spc="-30" dirty="0">
                <a:latin typeface="Carlito"/>
                <a:cs typeface="Carlito"/>
              </a:rPr>
              <a:t>L’umanità </a:t>
            </a:r>
            <a:r>
              <a:rPr sz="1600" i="1" spc="-10" dirty="0">
                <a:latin typeface="Carlito"/>
                <a:cs typeface="Carlito"/>
              </a:rPr>
              <a:t>intera </a:t>
            </a:r>
            <a:r>
              <a:rPr sz="1600" i="1" spc="-5" dirty="0">
                <a:latin typeface="Carlito"/>
                <a:cs typeface="Carlito"/>
              </a:rPr>
              <a:t>è un </a:t>
            </a:r>
            <a:r>
              <a:rPr sz="1600" i="1" spc="-10" dirty="0">
                <a:latin typeface="Carlito"/>
                <a:cs typeface="Carlito"/>
              </a:rPr>
              <a:t>gregge </a:t>
            </a:r>
            <a:r>
              <a:rPr sz="1600" i="1" spc="-5" dirty="0">
                <a:latin typeface="Carlito"/>
                <a:cs typeface="Carlito"/>
              </a:rPr>
              <a:t>avviato agli </a:t>
            </a:r>
            <a:r>
              <a:rPr sz="1600" i="1" spc="-10" dirty="0">
                <a:latin typeface="Carlito"/>
                <a:cs typeface="Carlito"/>
              </a:rPr>
              <a:t>inferi: una massa </a:t>
            </a:r>
            <a:r>
              <a:rPr sz="1600" i="1" spc="-5" dirty="0">
                <a:latin typeface="Carlito"/>
                <a:cs typeface="Carlito"/>
              </a:rPr>
              <a:t>di persone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non si sa che </a:t>
            </a:r>
            <a:r>
              <a:rPr sz="1600" i="1" spc="-10" dirty="0">
                <a:latin typeface="Carlito"/>
                <a:cs typeface="Carlito"/>
              </a:rPr>
              <a:t>cosa facciano, </a:t>
            </a:r>
            <a:r>
              <a:rPr sz="1600" i="1" spc="-5" dirty="0">
                <a:latin typeface="Carlito"/>
                <a:cs typeface="Carlito"/>
              </a:rPr>
              <a:t>che  </a:t>
            </a:r>
            <a:r>
              <a:rPr sz="1600" i="1" spc="-10" dirty="0">
                <a:latin typeface="Carlito"/>
                <a:cs typeface="Carlito"/>
              </a:rPr>
              <a:t>cosa  vogliano,  condotte  </a:t>
            </a:r>
            <a:r>
              <a:rPr sz="1600" i="1" spc="-5" dirty="0">
                <a:latin typeface="Carlito"/>
                <a:cs typeface="Carlito"/>
              </a:rPr>
              <a:t>da </a:t>
            </a:r>
            <a:r>
              <a:rPr sz="1600" i="1" spc="-10" dirty="0">
                <a:latin typeface="Carlito"/>
                <a:cs typeface="Carlito"/>
              </a:rPr>
              <a:t>una  </a:t>
            </a:r>
            <a:r>
              <a:rPr sz="1600" i="1" spc="-15" dirty="0">
                <a:latin typeface="Carlito"/>
                <a:cs typeface="Carlito"/>
              </a:rPr>
              <a:t>volontà  </a:t>
            </a:r>
            <a:r>
              <a:rPr sz="1600" i="1" spc="-10" dirty="0">
                <a:latin typeface="Carlito"/>
                <a:cs typeface="Carlito"/>
              </a:rPr>
              <a:t>aliena: 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5" dirty="0">
                <a:latin typeface="Carlito"/>
                <a:cs typeface="Carlito"/>
              </a:rPr>
              <a:t>grande  </a:t>
            </a:r>
            <a:r>
              <a:rPr sz="1600" i="1" spc="-10" dirty="0">
                <a:latin typeface="Carlito"/>
                <a:cs typeface="Carlito"/>
              </a:rPr>
              <a:t>gregge  </a:t>
            </a:r>
            <a:r>
              <a:rPr sz="1600" i="1" spc="-5" dirty="0">
                <a:latin typeface="Carlito"/>
                <a:cs typeface="Carlito"/>
              </a:rPr>
              <a:t>di alienati  </a:t>
            </a:r>
            <a:r>
              <a:rPr sz="1600" i="1" spc="-10" dirty="0">
                <a:latin typeface="Carlito"/>
                <a:cs typeface="Carlito"/>
              </a:rPr>
              <a:t>sotto  </a:t>
            </a:r>
            <a:r>
              <a:rPr sz="1600" i="1" spc="3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potere  </a:t>
            </a:r>
            <a:r>
              <a:rPr sz="1600" i="1" spc="-5" dirty="0">
                <a:latin typeface="Carlito"/>
                <a:cs typeface="Carlito"/>
              </a:rPr>
              <a:t>supremo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della</a:t>
            </a:r>
            <a:endParaRPr sz="1600">
              <a:latin typeface="Carlito"/>
              <a:cs typeface="Carlito"/>
            </a:endParaRPr>
          </a:p>
          <a:p>
            <a:pPr marL="88900" marR="91440" algn="just">
              <a:lnSpc>
                <a:spcPct val="116900"/>
              </a:lnSpc>
              <a:spcBef>
                <a:spcPts val="15"/>
              </a:spcBef>
            </a:pPr>
            <a:r>
              <a:rPr sz="1600" i="1" spc="-5" dirty="0">
                <a:latin typeface="Carlito"/>
                <a:cs typeface="Carlito"/>
              </a:rPr>
              <a:t>morte, </a:t>
            </a:r>
            <a:r>
              <a:rPr sz="1600" i="1" spc="-10" dirty="0">
                <a:latin typeface="Carlito"/>
                <a:cs typeface="Carlito"/>
              </a:rPr>
              <a:t>pastore </a:t>
            </a:r>
            <a:r>
              <a:rPr sz="1600" i="1" dirty="0">
                <a:latin typeface="Carlito"/>
                <a:cs typeface="Carlito"/>
              </a:rPr>
              <a:t>vero </a:t>
            </a:r>
            <a:r>
              <a:rPr sz="1600" i="1" spc="-15" dirty="0">
                <a:latin typeface="Carlito"/>
                <a:cs typeface="Carlito"/>
              </a:rPr>
              <a:t>dell’umanità </a:t>
            </a:r>
            <a:r>
              <a:rPr sz="1600" i="1" spc="-5" dirty="0">
                <a:latin typeface="Carlito"/>
                <a:cs typeface="Carlito"/>
              </a:rPr>
              <a:t>dopo il </a:t>
            </a:r>
            <a:r>
              <a:rPr sz="1600" i="1" spc="-15" dirty="0">
                <a:latin typeface="Carlito"/>
                <a:cs typeface="Carlito"/>
              </a:rPr>
              <a:t>peccato, </a:t>
            </a:r>
            <a:r>
              <a:rPr sz="1600" i="1" spc="-5" dirty="0">
                <a:latin typeface="Carlito"/>
                <a:cs typeface="Carlito"/>
              </a:rPr>
              <a:t>che rinchiude </a:t>
            </a:r>
            <a:r>
              <a:rPr sz="1600" i="1" spc="-10" dirty="0">
                <a:latin typeface="Carlito"/>
                <a:cs typeface="Carlito"/>
              </a:rPr>
              <a:t>tutto questo gregge </a:t>
            </a:r>
            <a:r>
              <a:rPr sz="1600" i="1" spc="-5" dirty="0">
                <a:latin typeface="Carlito"/>
                <a:cs typeface="Carlito"/>
              </a:rPr>
              <a:t>nel </a:t>
            </a:r>
            <a:r>
              <a:rPr sz="1600" i="1" spc="-10" dirty="0">
                <a:latin typeface="Carlito"/>
                <a:cs typeface="Carlito"/>
              </a:rPr>
              <a:t>suo </a:t>
            </a:r>
            <a:r>
              <a:rPr sz="1600" i="1" spc="-5" dirty="0">
                <a:latin typeface="Carlito"/>
                <a:cs typeface="Carlito"/>
              </a:rPr>
              <a:t>ovile e non </a:t>
            </a:r>
            <a:r>
              <a:rPr sz="1600" i="1" spc="-10" dirty="0">
                <a:latin typeface="Carlito"/>
                <a:cs typeface="Carlito"/>
              </a:rPr>
              <a:t>si  </a:t>
            </a:r>
            <a:r>
              <a:rPr sz="1600" i="1" spc="-5" dirty="0">
                <a:latin typeface="Carlito"/>
                <a:cs typeface="Carlito"/>
              </a:rPr>
              <a:t>lascia scappare una sola </a:t>
            </a:r>
            <a:r>
              <a:rPr sz="1600" i="1" spc="-10" dirty="0">
                <a:latin typeface="Carlito"/>
                <a:cs typeface="Carlito"/>
              </a:rPr>
              <a:t>pecorella che </a:t>
            </a:r>
            <a:r>
              <a:rPr sz="1600" i="1" spc="-5" dirty="0">
                <a:latin typeface="Carlito"/>
                <a:cs typeface="Carlito"/>
              </a:rPr>
              <a:t>si smarrisca </a:t>
            </a:r>
            <a:r>
              <a:rPr sz="1600" i="1" spc="-10" dirty="0">
                <a:latin typeface="Carlito"/>
                <a:cs typeface="Carlito"/>
              </a:rPr>
              <a:t>per </a:t>
            </a:r>
            <a:r>
              <a:rPr sz="1600" i="1" spc="-5" dirty="0">
                <a:latin typeface="Carlito"/>
                <a:cs typeface="Carlito"/>
              </a:rPr>
              <a:t>strada e </a:t>
            </a:r>
            <a:r>
              <a:rPr sz="1600" i="1" spc="-10" dirty="0">
                <a:latin typeface="Carlito"/>
                <a:cs typeface="Carlito"/>
              </a:rPr>
              <a:t>imbocchi, per sbaglio, </a:t>
            </a:r>
            <a:r>
              <a:rPr sz="1600" i="1" spc="-5" dirty="0">
                <a:latin typeface="Carlito"/>
                <a:cs typeface="Carlito"/>
              </a:rPr>
              <a:t>la via della </a:t>
            </a:r>
            <a:r>
              <a:rPr sz="1600" i="1" spc="-10" dirty="0">
                <a:latin typeface="Carlito"/>
                <a:cs typeface="Carlito"/>
              </a:rPr>
              <a:t>vita,  dell’immortalità </a:t>
            </a:r>
            <a:r>
              <a:rPr sz="1600" i="1" spc="-5" dirty="0">
                <a:latin typeface="Carlito"/>
                <a:cs typeface="Carlito"/>
              </a:rPr>
              <a:t>- è un tipo di deviazione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non si dà;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tiene </a:t>
            </a:r>
            <a:r>
              <a:rPr sz="1600" i="1" spc="-10" dirty="0">
                <a:latin typeface="Carlito"/>
                <a:cs typeface="Carlito"/>
              </a:rPr>
              <a:t>sotto </a:t>
            </a:r>
            <a:r>
              <a:rPr sz="1600" i="1" spc="-5" dirty="0">
                <a:latin typeface="Carlito"/>
                <a:cs typeface="Carlito"/>
              </a:rPr>
              <a:t>il suo dominio </a:t>
            </a:r>
            <a:r>
              <a:rPr sz="1600" i="1" spc="-10" dirty="0">
                <a:latin typeface="Carlito"/>
                <a:cs typeface="Carlito"/>
              </a:rPr>
              <a:t>tutta </a:t>
            </a:r>
            <a:r>
              <a:rPr sz="1600" i="1" spc="-20" dirty="0">
                <a:latin typeface="Carlito"/>
                <a:cs typeface="Carlito"/>
              </a:rPr>
              <a:t>l’umanità.</a:t>
            </a:r>
            <a:r>
              <a:rPr sz="1600" i="1" spc="320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C’è </a:t>
            </a:r>
            <a:r>
              <a:rPr sz="1600" i="1" spc="-10" dirty="0">
                <a:latin typeface="Carlito"/>
                <a:cs typeface="Carlito"/>
              </a:rPr>
              <a:t>una  </a:t>
            </a:r>
            <a:r>
              <a:rPr sz="1600" i="1" spc="-5" dirty="0">
                <a:latin typeface="Carlito"/>
                <a:cs typeface="Carlito"/>
              </a:rPr>
              <a:t>sola</a:t>
            </a:r>
            <a:r>
              <a:rPr sz="1600" i="1" spc="4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pecorella,</a:t>
            </a:r>
            <a:r>
              <a:rPr sz="1600" i="1" spc="40" dirty="0">
                <a:latin typeface="Carlito"/>
                <a:cs typeface="Carlito"/>
              </a:rPr>
              <a:t> </a:t>
            </a:r>
            <a:r>
              <a:rPr sz="1600" i="1" spc="-25" dirty="0">
                <a:latin typeface="Carlito"/>
                <a:cs typeface="Carlito"/>
              </a:rPr>
              <a:t>l’Agnello,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che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ha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infilato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via</a:t>
            </a:r>
            <a:r>
              <a:rPr sz="1600" i="1" spc="5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della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morte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ha</a:t>
            </a:r>
            <a:r>
              <a:rPr sz="1600" i="1" spc="3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tramutato</a:t>
            </a:r>
            <a:r>
              <a:rPr sz="1600" i="1" spc="5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via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della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morte</a:t>
            </a:r>
            <a:r>
              <a:rPr sz="1600" i="1" spc="4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nella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via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della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vita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L="88900" algn="just">
              <a:lnSpc>
                <a:spcPct val="100000"/>
              </a:lnSpc>
              <a:spcBef>
                <a:spcPts val="1215"/>
              </a:spcBef>
            </a:pPr>
            <a:r>
              <a:rPr sz="1200" baseline="38194" dirty="0">
                <a:latin typeface="Carlito"/>
                <a:cs typeface="Carlito"/>
              </a:rPr>
              <a:t>8 </a:t>
            </a:r>
            <a:r>
              <a:rPr sz="1200" spc="-10" dirty="0">
                <a:latin typeface="Carlito"/>
                <a:cs typeface="Carlito"/>
              </a:rPr>
              <a:t>“Venerdì santo </a:t>
            </a:r>
            <a:r>
              <a:rPr sz="1200" spc="-20" dirty="0">
                <a:latin typeface="Carlito"/>
                <a:cs typeface="Carlito"/>
              </a:rPr>
              <a:t>1978”,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 </a:t>
            </a:r>
            <a:r>
              <a:rPr sz="1200" dirty="0">
                <a:latin typeface="Carlito"/>
                <a:cs typeface="Carlito"/>
              </a:rPr>
              <a:t>208, </a:t>
            </a:r>
            <a:r>
              <a:rPr sz="1200" spc="-5" dirty="0">
                <a:latin typeface="Carlito"/>
                <a:cs typeface="Carlito"/>
              </a:rPr>
              <a:t>209, 204; </a:t>
            </a:r>
            <a:r>
              <a:rPr sz="1200" spc="-10" dirty="0">
                <a:latin typeface="Carlito"/>
                <a:cs typeface="Carlito"/>
              </a:rPr>
              <a:t>“Sabato santo </a:t>
            </a:r>
            <a:r>
              <a:rPr sz="1200" dirty="0">
                <a:latin typeface="Carlito"/>
                <a:cs typeface="Carlito"/>
              </a:rPr>
              <a:t>1978”: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218.</a:t>
            </a:r>
            <a:endParaRPr sz="1200">
              <a:latin typeface="Carlito"/>
              <a:cs typeface="Carlito"/>
            </a:endParaRPr>
          </a:p>
          <a:p>
            <a:pPr marL="88900" algn="just">
              <a:lnSpc>
                <a:spcPct val="100000"/>
              </a:lnSpc>
              <a:spcBef>
                <a:spcPts val="25"/>
              </a:spcBef>
            </a:pPr>
            <a:r>
              <a:rPr sz="1200" spc="-7" baseline="38194" dirty="0">
                <a:latin typeface="Carlito"/>
                <a:cs typeface="Carlito"/>
              </a:rPr>
              <a:t>9</a:t>
            </a:r>
            <a:r>
              <a:rPr sz="1200" spc="-5" dirty="0">
                <a:latin typeface="Carlito"/>
                <a:cs typeface="Carlito"/>
              </a:rPr>
              <a:t>“Discorso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Pordenone </a:t>
            </a:r>
            <a:r>
              <a:rPr sz="1200" dirty="0">
                <a:latin typeface="Carlito"/>
                <a:cs typeface="Carlito"/>
              </a:rPr>
              <a:t>[1994]”, </a:t>
            </a:r>
            <a:r>
              <a:rPr sz="1200" spc="-5" dirty="0">
                <a:latin typeface="Carlito"/>
                <a:cs typeface="Carlito"/>
              </a:rPr>
              <a:t>I</a:t>
            </a:r>
            <a:r>
              <a:rPr sz="950" spc="-5" dirty="0">
                <a:latin typeface="Carlito"/>
                <a:cs typeface="Carlito"/>
              </a:rPr>
              <a:t>L </a:t>
            </a:r>
            <a:r>
              <a:rPr sz="950" spc="-15" dirty="0">
                <a:latin typeface="Carlito"/>
                <a:cs typeface="Carlito"/>
              </a:rPr>
              <a:t>VANGELO </a:t>
            </a:r>
            <a:r>
              <a:rPr sz="950" spc="-5" dirty="0">
                <a:latin typeface="Carlito"/>
                <a:cs typeface="Carlito"/>
              </a:rPr>
              <a:t>NELLA </a:t>
            </a:r>
            <a:r>
              <a:rPr sz="950" spc="-10" dirty="0">
                <a:latin typeface="Carlito"/>
                <a:cs typeface="Carlito"/>
              </a:rPr>
              <a:t>STORIA </a:t>
            </a:r>
            <a:r>
              <a:rPr sz="1200" dirty="0">
                <a:latin typeface="Carlito"/>
                <a:cs typeface="Carlito"/>
              </a:rPr>
              <a:t>[2012],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42-3.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6208522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293624"/>
            <a:ext cx="9253855" cy="654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13</a:t>
            </a:r>
            <a:endParaRPr sz="1600">
              <a:latin typeface="Carlito"/>
              <a:cs typeface="Carlito"/>
            </a:endParaRPr>
          </a:p>
          <a:p>
            <a:pPr marL="88900" marR="86995" algn="just">
              <a:lnSpc>
                <a:spcPct val="117100"/>
              </a:lnSpc>
              <a:spcBef>
                <a:spcPts val="935"/>
              </a:spcBef>
            </a:pPr>
            <a:r>
              <a:rPr sz="1600" i="1" spc="-10" dirty="0">
                <a:latin typeface="Carlito"/>
                <a:cs typeface="Carlito"/>
              </a:rPr>
              <a:t>per </a:t>
            </a:r>
            <a:r>
              <a:rPr sz="1600" i="1" spc="-5" dirty="0">
                <a:latin typeface="Carlito"/>
                <a:cs typeface="Carlito"/>
              </a:rPr>
              <a:t>sé e </a:t>
            </a:r>
            <a:r>
              <a:rPr sz="1600" i="1" spc="-10" dirty="0">
                <a:latin typeface="Carlito"/>
                <a:cs typeface="Carlito"/>
              </a:rPr>
              <a:t>per </a:t>
            </a:r>
            <a:r>
              <a:rPr sz="1600" i="1" spc="-5" dirty="0">
                <a:latin typeface="Carlito"/>
                <a:cs typeface="Carlito"/>
              </a:rPr>
              <a:t>tutti.</a:t>
            </a:r>
            <a:r>
              <a:rPr sz="1575" i="1" spc="-7" baseline="39682" dirty="0">
                <a:latin typeface="Carlito"/>
                <a:cs typeface="Carlito"/>
              </a:rPr>
              <a:t>10 </a:t>
            </a:r>
            <a:r>
              <a:rPr sz="1600" i="1" spc="-10" dirty="0">
                <a:latin typeface="Carlito"/>
                <a:cs typeface="Carlito"/>
              </a:rPr>
              <a:t>Ognuno </a:t>
            </a:r>
            <a:r>
              <a:rPr sz="1600" i="1" spc="-5" dirty="0">
                <a:latin typeface="Carlito"/>
                <a:cs typeface="Carlito"/>
              </a:rPr>
              <a:t>è reo di morte; e </a:t>
            </a:r>
            <a:r>
              <a:rPr sz="1600" i="1" spc="-10" dirty="0">
                <a:latin typeface="Carlito"/>
                <a:cs typeface="Carlito"/>
              </a:rPr>
              <a:t>può </a:t>
            </a:r>
            <a:r>
              <a:rPr sz="1600" i="1" spc="-5" dirty="0">
                <a:latin typeface="Carlito"/>
                <a:cs typeface="Carlito"/>
              </a:rPr>
              <a:t>uscire da </a:t>
            </a:r>
            <a:r>
              <a:rPr sz="1600" i="1" spc="-10" dirty="0">
                <a:latin typeface="Carlito"/>
                <a:cs typeface="Carlito"/>
              </a:rPr>
              <a:t>questa </a:t>
            </a:r>
            <a:r>
              <a:rPr sz="1600" i="1" spc="-5" dirty="0">
                <a:latin typeface="Carlito"/>
                <a:cs typeface="Carlito"/>
              </a:rPr>
              <a:t>situazione al solo </a:t>
            </a:r>
            <a:r>
              <a:rPr sz="1600" i="1" spc="-15" dirty="0">
                <a:latin typeface="Carlito"/>
                <a:cs typeface="Carlito"/>
              </a:rPr>
              <a:t>patto </a:t>
            </a:r>
            <a:r>
              <a:rPr sz="1600" i="1" spc="-5" dirty="0">
                <a:latin typeface="Carlito"/>
                <a:cs typeface="Carlito"/>
              </a:rPr>
              <a:t>di riconoscersi </a:t>
            </a:r>
            <a:r>
              <a:rPr sz="1600" i="1" spc="-10" dirty="0">
                <a:latin typeface="Carlito"/>
                <a:cs typeface="Carlito"/>
              </a:rPr>
              <a:t>per  </a:t>
            </a:r>
            <a:r>
              <a:rPr sz="1600" i="1" spc="-5" dirty="0">
                <a:latin typeface="Carlito"/>
                <a:cs typeface="Carlito"/>
              </a:rPr>
              <a:t>quello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è: creatura e </a:t>
            </a:r>
            <a:r>
              <a:rPr sz="1600" i="1" spc="-10" dirty="0">
                <a:latin typeface="Carlito"/>
                <a:cs typeface="Carlito"/>
              </a:rPr>
              <a:t>peccatore. </a:t>
            </a:r>
            <a:r>
              <a:rPr sz="1600" i="1" spc="-15" dirty="0">
                <a:latin typeface="Carlito"/>
                <a:cs typeface="Carlito"/>
              </a:rPr>
              <a:t>Soltanto </a:t>
            </a:r>
            <a:r>
              <a:rPr sz="1600" i="1" spc="-5" dirty="0">
                <a:latin typeface="Carlito"/>
                <a:cs typeface="Carlito"/>
              </a:rPr>
              <a:t>allora </a:t>
            </a:r>
            <a:r>
              <a:rPr sz="1600" i="1" spc="-20" dirty="0">
                <a:latin typeface="Carlito"/>
                <a:cs typeface="Carlito"/>
              </a:rPr>
              <a:t>l’uomo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riportato </a:t>
            </a:r>
            <a:r>
              <a:rPr sz="1600" i="1" spc="-5" dirty="0">
                <a:latin typeface="Carlito"/>
                <a:cs typeface="Carlito"/>
              </a:rPr>
              <a:t>alla </a:t>
            </a:r>
            <a:r>
              <a:rPr sz="1600" i="1" spc="-10" dirty="0">
                <a:latin typeface="Carlito"/>
                <a:cs typeface="Carlito"/>
              </a:rPr>
              <a:t>sua </a:t>
            </a:r>
            <a:r>
              <a:rPr sz="1600" i="1" spc="-5" dirty="0">
                <a:latin typeface="Carlito"/>
                <a:cs typeface="Carlito"/>
              </a:rPr>
              <a:t>condizione di </a:t>
            </a:r>
            <a:r>
              <a:rPr sz="1600" i="1" spc="-10" dirty="0">
                <a:latin typeface="Carlito"/>
                <a:cs typeface="Carlito"/>
              </a:rPr>
              <a:t>integrità,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ben  </a:t>
            </a:r>
            <a:r>
              <a:rPr sz="1600" i="1" spc="-5" dirty="0">
                <a:latin typeface="Carlito"/>
                <a:cs typeface="Carlito"/>
              </a:rPr>
              <a:t>oltre essa: è </a:t>
            </a:r>
            <a:r>
              <a:rPr sz="1600" i="1" spc="-15" dirty="0">
                <a:latin typeface="Carlito"/>
                <a:cs typeface="Carlito"/>
              </a:rPr>
              <a:t>posto </a:t>
            </a:r>
            <a:r>
              <a:rPr sz="1600" i="1" spc="-5" dirty="0">
                <a:latin typeface="Carlito"/>
                <a:cs typeface="Carlito"/>
              </a:rPr>
              <a:t>in una </a:t>
            </a:r>
            <a:r>
              <a:rPr sz="1600" i="1" spc="-10" dirty="0">
                <a:latin typeface="Carlito"/>
                <a:cs typeface="Carlito"/>
              </a:rPr>
              <a:t>condizione </a:t>
            </a:r>
            <a:r>
              <a:rPr sz="1600" i="1" spc="-15" dirty="0">
                <a:latin typeface="Carlito"/>
                <a:cs typeface="Carlito"/>
              </a:rPr>
              <a:t>totalmente </a:t>
            </a:r>
            <a:r>
              <a:rPr sz="1600" i="1" spc="-10" dirty="0">
                <a:latin typeface="Carlito"/>
                <a:cs typeface="Carlito"/>
              </a:rPr>
              <a:t>nuova </a:t>
            </a:r>
            <a:r>
              <a:rPr sz="1600" i="1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comunione con </a:t>
            </a:r>
            <a:r>
              <a:rPr sz="1600" i="1" dirty="0">
                <a:latin typeface="Carlito"/>
                <a:cs typeface="Carlito"/>
              </a:rPr>
              <a:t>Dio </a:t>
            </a:r>
            <a:r>
              <a:rPr sz="1600" i="1" spc="-5" dirty="0">
                <a:latin typeface="Carlito"/>
                <a:cs typeface="Carlito"/>
              </a:rPr>
              <a:t>nel quale può riporre il </a:t>
            </a:r>
            <a:r>
              <a:rPr sz="1600" i="1" spc="-10" dirty="0">
                <a:latin typeface="Carlito"/>
                <a:cs typeface="Carlito"/>
              </a:rPr>
              <a:t>suo vanto  </a:t>
            </a:r>
            <a:r>
              <a:rPr sz="1600" i="1" spc="-5" dirty="0">
                <a:latin typeface="Carlito"/>
                <a:cs typeface="Carlito"/>
              </a:rPr>
              <a:t>e la </a:t>
            </a:r>
            <a:r>
              <a:rPr sz="1600" i="1" spc="-10" dirty="0">
                <a:latin typeface="Carlito"/>
                <a:cs typeface="Carlito"/>
              </a:rPr>
              <a:t>sua </a:t>
            </a:r>
            <a:r>
              <a:rPr sz="1600" i="1" spc="-5" dirty="0">
                <a:latin typeface="Carlito"/>
                <a:cs typeface="Carlito"/>
              </a:rPr>
              <a:t>gloria, a condizione di </a:t>
            </a:r>
            <a:r>
              <a:rPr sz="1600" i="1" spc="-10" dirty="0">
                <a:latin typeface="Carlito"/>
                <a:cs typeface="Carlito"/>
              </a:rPr>
              <a:t>vantarsi </a:t>
            </a:r>
            <a:r>
              <a:rPr sz="1600" i="1" spc="-5" dirty="0">
                <a:latin typeface="Carlito"/>
                <a:cs typeface="Carlito"/>
              </a:rPr>
              <a:t>esclusivamente della </a:t>
            </a:r>
            <a:r>
              <a:rPr sz="1600" i="1" spc="-15" dirty="0">
                <a:latin typeface="Carlito"/>
                <a:cs typeface="Carlito"/>
              </a:rPr>
              <a:t>stoltezza </a:t>
            </a:r>
            <a:r>
              <a:rPr sz="1600" i="1" spc="-10" dirty="0">
                <a:latin typeface="Carlito"/>
                <a:cs typeface="Carlito"/>
              </a:rPr>
              <a:t>della</a:t>
            </a:r>
            <a:r>
              <a:rPr sz="1600" i="1" spc="45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croce.</a:t>
            </a:r>
            <a:r>
              <a:rPr sz="1575" baseline="39682" dirty="0">
                <a:latin typeface="Carlito"/>
                <a:cs typeface="Carlito"/>
              </a:rPr>
              <a:t>11</a:t>
            </a:r>
            <a:endParaRPr sz="1575" baseline="39682">
              <a:latin typeface="Carlito"/>
              <a:cs typeface="Carlito"/>
            </a:endParaRPr>
          </a:p>
          <a:p>
            <a:pPr marL="300990" indent="-212725" algn="just">
              <a:lnSpc>
                <a:spcPct val="100000"/>
              </a:lnSpc>
              <a:spcBef>
                <a:spcPts val="1330"/>
              </a:spcBef>
              <a:buAutoNum type="arabicParenR" startAt="9"/>
              <a:tabLst>
                <a:tab pos="301625" algn="l"/>
              </a:tabLst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segnato dalla</a:t>
            </a:r>
            <a:r>
              <a:rPr sz="1600" b="1" i="1" spc="1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morte</a:t>
            </a:r>
            <a:endParaRPr sz="1600">
              <a:latin typeface="Carlito"/>
              <a:cs typeface="Carlito"/>
            </a:endParaRPr>
          </a:p>
          <a:p>
            <a:pPr marL="88900" algn="just">
              <a:lnSpc>
                <a:spcPct val="100000"/>
              </a:lnSpc>
              <a:spcBef>
                <a:spcPts val="325"/>
              </a:spcBef>
            </a:pPr>
            <a:r>
              <a:rPr sz="1600" i="1" spc="-5" dirty="0">
                <a:latin typeface="Carlito"/>
                <a:cs typeface="Carlito"/>
              </a:rPr>
              <a:t>Non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è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la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nostra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volontà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</a:t>
            </a:r>
            <a:r>
              <a:rPr sz="1600" i="1" spc="11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muoversi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verso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il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Signore,</a:t>
            </a:r>
            <a:r>
              <a:rPr sz="1600" i="1" spc="10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anzi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questa</a:t>
            </a:r>
            <a:r>
              <a:rPr sz="1600" i="1" spc="90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volontà</a:t>
            </a:r>
            <a:r>
              <a:rPr sz="1600" i="1" spc="95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si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muove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così</a:t>
            </a:r>
            <a:r>
              <a:rPr sz="1600" i="1" spc="11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poco</a:t>
            </a:r>
            <a:r>
              <a:rPr sz="1600" i="1" spc="10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che</a:t>
            </a:r>
            <a:r>
              <a:rPr sz="1600" i="1" spc="180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[all’annuncio</a:t>
            </a:r>
            <a:endParaRPr sz="1600">
              <a:latin typeface="Carlito"/>
              <a:cs typeface="Carlito"/>
            </a:endParaRPr>
          </a:p>
          <a:p>
            <a:pPr marL="88900" marR="81280" algn="just">
              <a:lnSpc>
                <a:spcPct val="117000"/>
              </a:lnSpc>
            </a:pPr>
            <a:r>
              <a:rPr sz="1600" i="1" spc="-5" dirty="0">
                <a:latin typeface="Carlito"/>
                <a:cs typeface="Carlito"/>
              </a:rPr>
              <a:t>della risurrezione] </a:t>
            </a:r>
            <a:r>
              <a:rPr sz="1600" i="1" spc="-10" dirty="0">
                <a:latin typeface="Carlito"/>
                <a:cs typeface="Carlito"/>
              </a:rPr>
              <a:t>cerca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morto </a:t>
            </a:r>
            <a:r>
              <a:rPr sz="1600" i="1" spc="-5" dirty="0">
                <a:latin typeface="Carlito"/>
                <a:cs typeface="Carlito"/>
              </a:rPr>
              <a:t>fra i morti. Non è </a:t>
            </a:r>
            <a:r>
              <a:rPr sz="1600" i="1" spc="-10" dirty="0">
                <a:latin typeface="Carlito"/>
                <a:cs typeface="Carlito"/>
              </a:rPr>
              <a:t>neppure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nostro istinto, perché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istinto </a:t>
            </a:r>
            <a:r>
              <a:rPr sz="1600" i="1" spc="-5" dirty="0">
                <a:latin typeface="Carlito"/>
                <a:cs typeface="Carlito"/>
              </a:rPr>
              <a:t>di morte e  non sa </a:t>
            </a:r>
            <a:r>
              <a:rPr sz="1600" i="1" spc="-10" dirty="0">
                <a:latin typeface="Carlito"/>
                <a:cs typeface="Carlito"/>
              </a:rPr>
              <a:t>riconoscere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vita. </a:t>
            </a:r>
            <a:r>
              <a:rPr sz="1600" i="1" spc="-5" dirty="0">
                <a:latin typeface="Carlito"/>
                <a:cs typeface="Carlito"/>
              </a:rPr>
              <a:t>Non è </a:t>
            </a:r>
            <a:r>
              <a:rPr sz="1600" i="1" spc="-10" dirty="0">
                <a:latin typeface="Carlito"/>
                <a:cs typeface="Carlito"/>
              </a:rPr>
              <a:t>neppure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pienezza </a:t>
            </a:r>
            <a:r>
              <a:rPr sz="1600" i="1" spc="-5" dirty="0">
                <a:latin typeface="Carlito"/>
                <a:cs typeface="Carlito"/>
              </a:rPr>
              <a:t>della parola di Dio nella </a:t>
            </a:r>
            <a:r>
              <a:rPr sz="1600" i="1" spc="-10" dirty="0">
                <a:latin typeface="Carlito"/>
                <a:cs typeface="Carlito"/>
              </a:rPr>
              <a:t>sua </a:t>
            </a:r>
            <a:r>
              <a:rPr sz="1600" i="1" spc="-15" dirty="0">
                <a:latin typeface="Carlito"/>
                <a:cs typeface="Carlito"/>
              </a:rPr>
              <a:t>totale </a:t>
            </a:r>
            <a:r>
              <a:rPr sz="1600" i="1" spc="-10" dirty="0">
                <a:latin typeface="Carlito"/>
                <a:cs typeface="Carlito"/>
              </a:rPr>
              <a:t>intelligenza </a:t>
            </a:r>
            <a:r>
              <a:rPr sz="1600" i="1" spc="-5" dirty="0">
                <a:latin typeface="Carlito"/>
                <a:cs typeface="Carlito"/>
              </a:rPr>
              <a:t>e  </a:t>
            </a:r>
            <a:r>
              <a:rPr sz="1600" i="1" spc="-10" dirty="0">
                <a:latin typeface="Carlito"/>
                <a:cs typeface="Carlito"/>
              </a:rPr>
              <a:t>comprensione perché noi </a:t>
            </a:r>
            <a:r>
              <a:rPr sz="1600" i="1" spc="-5" dirty="0">
                <a:latin typeface="Carlito"/>
                <a:cs typeface="Carlito"/>
              </a:rPr>
              <a:t>non </a:t>
            </a:r>
            <a:r>
              <a:rPr sz="1600" i="1" spc="-15" dirty="0">
                <a:latin typeface="Carlito"/>
                <a:cs typeface="Carlito"/>
              </a:rPr>
              <a:t>l’abbiamo </a:t>
            </a:r>
            <a:r>
              <a:rPr sz="1600" i="1" spc="-10" dirty="0">
                <a:latin typeface="Carlito"/>
                <a:cs typeface="Carlito"/>
              </a:rPr>
              <a:t>ancora </a:t>
            </a:r>
            <a:r>
              <a:rPr sz="1600" i="1" spc="-5" dirty="0">
                <a:latin typeface="Carlito"/>
                <a:cs typeface="Carlito"/>
              </a:rPr>
              <a:t>capita. </a:t>
            </a:r>
            <a:r>
              <a:rPr sz="1600" i="1" spc="-10" dirty="0">
                <a:latin typeface="Carlito"/>
                <a:cs typeface="Carlito"/>
              </a:rPr>
              <a:t>Qualcosa </a:t>
            </a:r>
            <a:r>
              <a:rPr sz="1600" i="1" spc="-20" dirty="0">
                <a:latin typeface="Carlito"/>
                <a:cs typeface="Carlito"/>
              </a:rPr>
              <a:t>d’altro, </a:t>
            </a:r>
            <a:r>
              <a:rPr sz="1600" i="1" spc="-5" dirty="0">
                <a:latin typeface="Carlito"/>
                <a:cs typeface="Carlito"/>
              </a:rPr>
              <a:t>un insistere, un </a:t>
            </a:r>
            <a:r>
              <a:rPr sz="1600" i="1" spc="-10" dirty="0">
                <a:latin typeface="Carlito"/>
                <a:cs typeface="Carlito"/>
              </a:rPr>
              <a:t>cercare </a:t>
            </a:r>
            <a:r>
              <a:rPr sz="1600" i="1" spc="-5" dirty="0">
                <a:latin typeface="Carlito"/>
                <a:cs typeface="Carlito"/>
              </a:rPr>
              <a:t>che li muove  nel </a:t>
            </a:r>
            <a:r>
              <a:rPr sz="1600" i="1" spc="-10" dirty="0">
                <a:latin typeface="Carlito"/>
                <a:cs typeface="Carlito"/>
              </a:rPr>
              <a:t>profondo, </a:t>
            </a:r>
            <a:r>
              <a:rPr sz="1600" i="1" spc="-5" dirty="0">
                <a:latin typeface="Carlito"/>
                <a:cs typeface="Carlito"/>
              </a:rPr>
              <a:t>che va al di là della loro </a:t>
            </a:r>
            <a:r>
              <a:rPr sz="1600" i="1" spc="-10" dirty="0">
                <a:latin typeface="Carlito"/>
                <a:cs typeface="Carlito"/>
              </a:rPr>
              <a:t>coscienza </a:t>
            </a:r>
            <a:r>
              <a:rPr sz="1600" i="1" spc="-5" dirty="0">
                <a:latin typeface="Carlito"/>
                <a:cs typeface="Carlito"/>
              </a:rPr>
              <a:t>e delle loro motivazioni che </a:t>
            </a:r>
            <a:r>
              <a:rPr sz="1600" i="1" spc="-10" dirty="0">
                <a:latin typeface="Carlito"/>
                <a:cs typeface="Carlito"/>
              </a:rPr>
              <a:t>determinano </a:t>
            </a:r>
            <a:r>
              <a:rPr sz="1600" i="1" spc="-5" dirty="0">
                <a:latin typeface="Carlito"/>
                <a:cs typeface="Carlito"/>
              </a:rPr>
              <a:t>le loro azioni, che  </a:t>
            </a:r>
            <a:r>
              <a:rPr sz="1600" i="1" spc="-10" dirty="0">
                <a:latin typeface="Carlito"/>
                <a:cs typeface="Carlito"/>
              </a:rPr>
              <a:t>sono ancora </a:t>
            </a:r>
            <a:r>
              <a:rPr sz="1600" i="1" spc="-5" dirty="0">
                <a:latin typeface="Carlito"/>
                <a:cs typeface="Carlito"/>
              </a:rPr>
              <a:t>in </a:t>
            </a:r>
            <a:r>
              <a:rPr sz="1600" i="1" spc="-10" dirty="0">
                <a:latin typeface="Carlito"/>
                <a:cs typeface="Carlito"/>
              </a:rPr>
              <a:t>contraddizione con </a:t>
            </a:r>
            <a:r>
              <a:rPr sz="1600" i="1" spc="-5" dirty="0">
                <a:latin typeface="Carlito"/>
                <a:cs typeface="Carlito"/>
              </a:rPr>
              <a:t>una </a:t>
            </a:r>
            <a:r>
              <a:rPr sz="1600" i="1" spc="-10" dirty="0">
                <a:latin typeface="Carlito"/>
                <a:cs typeface="Carlito"/>
              </a:rPr>
              <a:t>pienezza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fede. </a:t>
            </a:r>
            <a:r>
              <a:rPr sz="1600" i="1" spc="-5" dirty="0">
                <a:latin typeface="Carlito"/>
                <a:cs typeface="Carlito"/>
              </a:rPr>
              <a:t>Gli </a:t>
            </a:r>
            <a:r>
              <a:rPr sz="1600" i="1" spc="-10" dirty="0">
                <a:latin typeface="Carlito"/>
                <a:cs typeface="Carlito"/>
              </a:rPr>
              <a:t>Evangeli </a:t>
            </a:r>
            <a:r>
              <a:rPr sz="1600" i="1" spc="-5" dirty="0">
                <a:latin typeface="Carlito"/>
                <a:cs typeface="Carlito"/>
              </a:rPr>
              <a:t>non </a:t>
            </a:r>
            <a:r>
              <a:rPr sz="1600" i="1" spc="-10" dirty="0">
                <a:latin typeface="Carlito"/>
                <a:cs typeface="Carlito"/>
              </a:rPr>
              <a:t>fanno </a:t>
            </a:r>
            <a:r>
              <a:rPr sz="1600" i="1" spc="-5" dirty="0">
                <a:latin typeface="Carlito"/>
                <a:cs typeface="Carlito"/>
              </a:rPr>
              <a:t>analisi </a:t>
            </a:r>
            <a:r>
              <a:rPr sz="1600" i="1" spc="-10" dirty="0">
                <a:latin typeface="Carlito"/>
                <a:cs typeface="Carlito"/>
              </a:rPr>
              <a:t>intimistiche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non si  muovono </a:t>
            </a:r>
            <a:r>
              <a:rPr sz="1600" i="1" spc="-5" dirty="0">
                <a:latin typeface="Carlito"/>
                <a:cs typeface="Carlito"/>
              </a:rPr>
              <a:t>mai sulla lama di rasoio della </a:t>
            </a:r>
            <a:r>
              <a:rPr sz="1600" i="1" spc="-10" dirty="0">
                <a:latin typeface="Carlito"/>
                <a:cs typeface="Carlito"/>
              </a:rPr>
              <a:t>ricerca puramente psicologica. Hanno </a:t>
            </a:r>
            <a:r>
              <a:rPr sz="1600" i="1" spc="-5" dirty="0">
                <a:latin typeface="Carlito"/>
                <a:cs typeface="Carlito"/>
              </a:rPr>
              <a:t>sempre riguardo della </a:t>
            </a:r>
            <a:r>
              <a:rPr sz="1600" i="1" spc="-10" dirty="0">
                <a:latin typeface="Carlito"/>
                <a:cs typeface="Carlito"/>
              </a:rPr>
              <a:t>realtà  profonda, </a:t>
            </a:r>
            <a:r>
              <a:rPr sz="1600" i="1" spc="-5" dirty="0">
                <a:latin typeface="Carlito"/>
                <a:cs typeface="Carlito"/>
              </a:rPr>
              <a:t>oggettiva, del </a:t>
            </a:r>
            <a:r>
              <a:rPr sz="1600" i="1" spc="-10" dirty="0">
                <a:latin typeface="Carlito"/>
                <a:cs typeface="Carlito"/>
              </a:rPr>
              <a:t>mistero, specialmente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quel mistero comunicato </a:t>
            </a:r>
            <a:r>
              <a:rPr sz="1600" i="1" spc="-5" dirty="0">
                <a:latin typeface="Carlito"/>
                <a:cs typeface="Carlito"/>
              </a:rPr>
              <a:t>attraverso le Scritture, </a:t>
            </a:r>
            <a:r>
              <a:rPr sz="1600" i="1" spc="-10" dirty="0">
                <a:latin typeface="Carlito"/>
                <a:cs typeface="Carlito"/>
              </a:rPr>
              <a:t>penetrato </a:t>
            </a:r>
            <a:r>
              <a:rPr sz="1600" i="1" spc="35" dirty="0">
                <a:latin typeface="Carlito"/>
                <a:cs typeface="Carlito"/>
              </a:rPr>
              <a:t>in  </a:t>
            </a:r>
            <a:r>
              <a:rPr sz="1600" i="1" spc="-10" dirty="0">
                <a:latin typeface="Carlito"/>
                <a:cs typeface="Carlito"/>
              </a:rPr>
              <a:t>noi </a:t>
            </a:r>
            <a:r>
              <a:rPr sz="1600" i="1" spc="-5" dirty="0">
                <a:latin typeface="Carlito"/>
                <a:cs typeface="Carlito"/>
              </a:rPr>
              <a:t>e che </a:t>
            </a:r>
            <a:r>
              <a:rPr sz="1600" i="1" spc="-10" dirty="0">
                <a:latin typeface="Carlito"/>
                <a:cs typeface="Carlito"/>
              </a:rPr>
              <a:t>per </a:t>
            </a:r>
            <a:r>
              <a:rPr sz="1600" i="1" spc="-5" dirty="0">
                <a:latin typeface="Carlito"/>
                <a:cs typeface="Carlito"/>
              </a:rPr>
              <a:t>lo </a:t>
            </a:r>
            <a:r>
              <a:rPr sz="1600" i="1" dirty="0">
                <a:latin typeface="Carlito"/>
                <a:cs typeface="Carlito"/>
              </a:rPr>
              <a:t>più </a:t>
            </a:r>
            <a:r>
              <a:rPr sz="1600" i="1" spc="-5" dirty="0">
                <a:latin typeface="Carlito"/>
                <a:cs typeface="Carlito"/>
              </a:rPr>
              <a:t>noi non comprendiamo; ma che </a:t>
            </a:r>
            <a:r>
              <a:rPr sz="1600" i="1" dirty="0">
                <a:latin typeface="Carlito"/>
                <a:cs typeface="Carlito"/>
              </a:rPr>
              <a:t>ci </a:t>
            </a:r>
            <a:r>
              <a:rPr sz="1600" i="1" spc="-10" dirty="0">
                <a:latin typeface="Carlito"/>
                <a:cs typeface="Carlito"/>
              </a:rPr>
              <a:t>muove </a:t>
            </a:r>
            <a:r>
              <a:rPr sz="1600" i="1" spc="-5" dirty="0">
                <a:latin typeface="Carlito"/>
                <a:cs typeface="Carlito"/>
              </a:rPr>
              <a:t>al di là di </a:t>
            </a:r>
            <a:r>
              <a:rPr sz="1600" i="1" spc="-10" dirty="0">
                <a:latin typeface="Carlito"/>
                <a:cs typeface="Carlito"/>
              </a:rPr>
              <a:t>tutte </a:t>
            </a:r>
            <a:r>
              <a:rPr sz="1600" i="1" spc="-5" dirty="0">
                <a:latin typeface="Carlito"/>
                <a:cs typeface="Carlito"/>
              </a:rPr>
              <a:t>le </a:t>
            </a:r>
            <a:r>
              <a:rPr sz="1600" i="1" spc="-10" dirty="0">
                <a:latin typeface="Carlito"/>
                <a:cs typeface="Carlito"/>
              </a:rPr>
              <a:t>nostre resistenze </a:t>
            </a:r>
            <a:r>
              <a:rPr sz="1600" i="1" spc="-5" dirty="0">
                <a:latin typeface="Carlito"/>
                <a:cs typeface="Carlito"/>
              </a:rPr>
              <a:t>dei </a:t>
            </a:r>
            <a:r>
              <a:rPr sz="1600" i="1" spc="-10" dirty="0">
                <a:latin typeface="Carlito"/>
                <a:cs typeface="Carlito"/>
              </a:rPr>
              <a:t>nostri  sviamenti </a:t>
            </a:r>
            <a:r>
              <a:rPr sz="1600" i="1" spc="-5" dirty="0">
                <a:latin typeface="Carlito"/>
                <a:cs typeface="Carlito"/>
              </a:rPr>
              <a:t>e della </a:t>
            </a:r>
            <a:r>
              <a:rPr sz="1600" i="1" spc="-10" dirty="0">
                <a:latin typeface="Carlito"/>
                <a:cs typeface="Carlito"/>
              </a:rPr>
              <a:t>nostra stessa incomprensione </a:t>
            </a:r>
            <a:r>
              <a:rPr sz="1600" i="1" spc="-5" dirty="0">
                <a:latin typeface="Carlito"/>
                <a:cs typeface="Carlito"/>
              </a:rPr>
              <a:t>della parola </a:t>
            </a:r>
            <a:r>
              <a:rPr sz="1600" i="1" spc="-10" dirty="0">
                <a:latin typeface="Carlito"/>
                <a:cs typeface="Carlito"/>
              </a:rPr>
              <a:t>di</a:t>
            </a:r>
            <a:r>
              <a:rPr sz="1600" i="1" spc="30" dirty="0">
                <a:latin typeface="Carlito"/>
                <a:cs typeface="Carlito"/>
              </a:rPr>
              <a:t> </a:t>
            </a:r>
            <a:r>
              <a:rPr sz="1600" i="1" spc="5" dirty="0">
                <a:latin typeface="Carlito"/>
                <a:cs typeface="Carlito"/>
              </a:rPr>
              <a:t>Dio.</a:t>
            </a:r>
            <a:r>
              <a:rPr sz="1575" spc="7" baseline="39682" dirty="0">
                <a:latin typeface="Carlito"/>
                <a:cs typeface="Carlito"/>
              </a:rPr>
              <a:t>12</a:t>
            </a:r>
            <a:endParaRPr sz="1575" baseline="39682">
              <a:latin typeface="Carlito"/>
              <a:cs typeface="Carlito"/>
            </a:endParaRPr>
          </a:p>
          <a:p>
            <a:pPr marL="402590" indent="-314325" algn="just">
              <a:lnSpc>
                <a:spcPct val="100000"/>
              </a:lnSpc>
              <a:spcBef>
                <a:spcPts val="1330"/>
              </a:spcBef>
              <a:buAutoNum type="arabicParenR" startAt="10"/>
              <a:tabLst>
                <a:tab pos="403225" algn="l"/>
              </a:tabLst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e richiede il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consenso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di ciascuno alla propria</a:t>
            </a:r>
            <a:r>
              <a:rPr sz="1600" b="1" i="1" spc="1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morte</a:t>
            </a:r>
            <a:endParaRPr sz="1600">
              <a:latin typeface="Carlito"/>
              <a:cs typeface="Carlito"/>
            </a:endParaRPr>
          </a:p>
          <a:p>
            <a:pPr marL="88900" marR="93980" algn="just">
              <a:lnSpc>
                <a:spcPts val="2250"/>
              </a:lnSpc>
              <a:spcBef>
                <a:spcPts val="125"/>
              </a:spcBef>
            </a:pPr>
            <a:r>
              <a:rPr sz="1600" i="1" spc="-5" dirty="0">
                <a:latin typeface="Carlito"/>
                <a:cs typeface="Carlito"/>
              </a:rPr>
              <a:t>La croce </a:t>
            </a:r>
            <a:r>
              <a:rPr sz="1600" i="1" spc="-35" dirty="0">
                <a:latin typeface="Carlito"/>
                <a:cs typeface="Carlito"/>
              </a:rPr>
              <a:t>c’è, </a:t>
            </a:r>
            <a:r>
              <a:rPr sz="1600" i="1" dirty="0">
                <a:latin typeface="Carlito"/>
                <a:cs typeface="Carlito"/>
              </a:rPr>
              <a:t>viene </a:t>
            </a:r>
            <a:r>
              <a:rPr sz="1600" i="1" spc="-10" dirty="0">
                <a:latin typeface="Carlito"/>
                <a:cs typeface="Carlito"/>
              </a:rPr>
              <a:t>inevitabilmente </a:t>
            </a:r>
            <a:r>
              <a:rPr sz="1600" i="1" spc="-5" dirty="0">
                <a:latin typeface="Carlito"/>
                <a:cs typeface="Carlito"/>
              </a:rPr>
              <a:t>in ogni </a:t>
            </a:r>
            <a:r>
              <a:rPr sz="1600" i="1" spc="-10" dirty="0">
                <a:latin typeface="Carlito"/>
                <a:cs typeface="Carlito"/>
              </a:rPr>
              <a:t>vita; </a:t>
            </a:r>
            <a:r>
              <a:rPr sz="1600" i="1" spc="-5" dirty="0">
                <a:latin typeface="Carlito"/>
                <a:cs typeface="Carlito"/>
              </a:rPr>
              <a:t>solo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può venire </a:t>
            </a:r>
            <a:r>
              <a:rPr sz="1600" i="1" spc="-10" dirty="0">
                <a:latin typeface="Carlito"/>
                <a:cs typeface="Carlito"/>
              </a:rPr>
              <a:t>senza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consenso </a:t>
            </a:r>
            <a:r>
              <a:rPr sz="1600" i="1" spc="-5" dirty="0">
                <a:latin typeface="Carlito"/>
                <a:cs typeface="Carlito"/>
              </a:rPr>
              <a:t>oppure </a:t>
            </a:r>
            <a:r>
              <a:rPr sz="1600" i="1" spc="-15" dirty="0">
                <a:latin typeface="Carlito"/>
                <a:cs typeface="Carlito"/>
              </a:rPr>
              <a:t>con; </a:t>
            </a:r>
            <a:r>
              <a:rPr sz="1600" i="1" spc="-10" dirty="0">
                <a:latin typeface="Carlito"/>
                <a:cs typeface="Carlito"/>
              </a:rPr>
              <a:t>senza  </a:t>
            </a:r>
            <a:r>
              <a:rPr sz="1600" i="1" spc="-5" dirty="0">
                <a:latin typeface="Carlito"/>
                <a:cs typeface="Carlito"/>
              </a:rPr>
              <a:t>previsione,</a:t>
            </a:r>
            <a:r>
              <a:rPr sz="1600" i="1" spc="7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senza</a:t>
            </a:r>
            <a:r>
              <a:rPr sz="1600" i="1" spc="8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averci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riflettuto,</a:t>
            </a:r>
            <a:r>
              <a:rPr sz="1600" i="1" spc="7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invece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avendoci</a:t>
            </a:r>
            <a:r>
              <a:rPr sz="1600" i="1" spc="7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riflettuto</a:t>
            </a:r>
            <a:r>
              <a:rPr sz="1600" i="1" spc="7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considerandola</a:t>
            </a:r>
            <a:r>
              <a:rPr sz="1600" i="1" spc="6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inevitabile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r>
              <a:rPr sz="1600" i="1" spc="80" dirty="0">
                <a:latin typeface="Carlito"/>
                <a:cs typeface="Carlito"/>
              </a:rPr>
              <a:t> </a:t>
            </a:r>
            <a:r>
              <a:rPr sz="1600" i="1" spc="-15" dirty="0">
                <a:latin typeface="Carlito"/>
                <a:cs typeface="Carlito"/>
              </a:rPr>
              <a:t>fausta.</a:t>
            </a:r>
            <a:r>
              <a:rPr sz="1600" i="1" spc="18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Questo</a:t>
            </a:r>
            <a:r>
              <a:rPr sz="1600" i="1" spc="7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è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</a:pPr>
            <a:r>
              <a:rPr sz="1200" baseline="38194" dirty="0">
                <a:latin typeface="Carlito"/>
                <a:cs typeface="Carlito"/>
              </a:rPr>
              <a:t>10 </a:t>
            </a:r>
            <a:r>
              <a:rPr sz="1200" spc="-10" dirty="0">
                <a:latin typeface="Carlito"/>
                <a:cs typeface="Carlito"/>
              </a:rPr>
              <a:t>“Quarta </a:t>
            </a:r>
            <a:r>
              <a:rPr sz="1200" spc="-5" dirty="0">
                <a:latin typeface="Carlito"/>
                <a:cs typeface="Carlito"/>
              </a:rPr>
              <a:t>domenica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Pasqua </a:t>
            </a:r>
            <a:r>
              <a:rPr sz="1200" dirty="0">
                <a:latin typeface="Carlito"/>
                <a:cs typeface="Carlito"/>
              </a:rPr>
              <a:t>1978” 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DEL TEMPO DI </a:t>
            </a:r>
            <a:r>
              <a:rPr sz="1200" spc="-10" dirty="0">
                <a:latin typeface="Carlito"/>
                <a:cs typeface="Carlito"/>
              </a:rPr>
              <a:t>P</a:t>
            </a:r>
            <a:r>
              <a:rPr sz="950" spc="-10" dirty="0">
                <a:latin typeface="Carlito"/>
                <a:cs typeface="Carlito"/>
              </a:rPr>
              <a:t>ASQUA </a:t>
            </a:r>
            <a:r>
              <a:rPr sz="1200" spc="-5" dirty="0">
                <a:latin typeface="Carlito"/>
                <a:cs typeface="Carlito"/>
              </a:rPr>
              <a:t>[2007], 189,</a:t>
            </a:r>
            <a:r>
              <a:rPr sz="1200" spc="-6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188.</a:t>
            </a:r>
            <a:endParaRPr sz="12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  <a:spcBef>
                <a:spcPts val="25"/>
              </a:spcBef>
            </a:pPr>
            <a:r>
              <a:rPr sz="1200" baseline="38194" dirty="0">
                <a:latin typeface="Carlito"/>
                <a:cs typeface="Carlito"/>
              </a:rPr>
              <a:t>11 </a:t>
            </a:r>
            <a:r>
              <a:rPr sz="1200" spc="-5" dirty="0">
                <a:latin typeface="Carlito"/>
                <a:cs typeface="Carlito"/>
              </a:rPr>
              <a:t>L</a:t>
            </a:r>
            <a:r>
              <a:rPr sz="950" spc="-5" dirty="0">
                <a:latin typeface="Carlito"/>
                <a:cs typeface="Carlito"/>
              </a:rPr>
              <a:t>A </a:t>
            </a:r>
            <a:r>
              <a:rPr sz="950" spc="-20" dirty="0">
                <a:latin typeface="Carlito"/>
                <a:cs typeface="Carlito"/>
              </a:rPr>
              <a:t>PAROLA </a:t>
            </a:r>
            <a:r>
              <a:rPr sz="950" dirty="0">
                <a:latin typeface="Carlito"/>
                <a:cs typeface="Carlito"/>
              </a:rPr>
              <a:t>DI </a:t>
            </a:r>
            <a:r>
              <a:rPr sz="1200" dirty="0">
                <a:latin typeface="Carlito"/>
                <a:cs typeface="Carlito"/>
              </a:rPr>
              <a:t>D</a:t>
            </a:r>
            <a:r>
              <a:rPr sz="950" dirty="0">
                <a:latin typeface="Carlito"/>
                <a:cs typeface="Carlito"/>
              </a:rPr>
              <a:t>IO </a:t>
            </a:r>
            <a:r>
              <a:rPr sz="950" spc="-5" dirty="0">
                <a:latin typeface="Carlito"/>
                <a:cs typeface="Carlito"/>
              </a:rPr>
              <a:t>SEME </a:t>
            </a:r>
            <a:r>
              <a:rPr sz="1200" spc="-5" dirty="0">
                <a:latin typeface="Carlito"/>
                <a:cs typeface="Carlito"/>
              </a:rPr>
              <a:t>[2002],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27.</a:t>
            </a:r>
            <a:endParaRPr sz="12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  <a:spcBef>
                <a:spcPts val="25"/>
              </a:spcBef>
            </a:pPr>
            <a:r>
              <a:rPr sz="1200" spc="-7" baseline="38194" dirty="0">
                <a:latin typeface="Carlito"/>
                <a:cs typeface="Carlito"/>
              </a:rPr>
              <a:t>12</a:t>
            </a:r>
            <a:r>
              <a:rPr sz="1200" spc="-5" dirty="0">
                <a:latin typeface="Carlito"/>
                <a:cs typeface="Carlito"/>
              </a:rPr>
              <a:t>“Pasqua 1972”: O</a:t>
            </a:r>
            <a:r>
              <a:rPr sz="950" spc="-5" dirty="0">
                <a:latin typeface="Carlito"/>
                <a:cs typeface="Carlito"/>
              </a:rPr>
              <a:t>MELIE E </a:t>
            </a:r>
            <a:r>
              <a:rPr sz="950" spc="-10" dirty="0">
                <a:latin typeface="Carlito"/>
                <a:cs typeface="Carlito"/>
              </a:rPr>
              <a:t>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1968-1974 [2005], </a:t>
            </a:r>
            <a:r>
              <a:rPr sz="1200" dirty="0">
                <a:latin typeface="Carlito"/>
                <a:cs typeface="Carlito"/>
              </a:rPr>
              <a:t>190,</a:t>
            </a:r>
            <a:r>
              <a:rPr sz="1200" spc="-5" dirty="0">
                <a:latin typeface="Carlito"/>
                <a:cs typeface="Carlito"/>
              </a:rPr>
              <a:t> 188-9.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660" y="293624"/>
            <a:ext cx="9197975" cy="450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14</a:t>
            </a:r>
            <a:endParaRPr sz="1600">
              <a:latin typeface="Carlito"/>
              <a:cs typeface="Carlito"/>
            </a:endParaRPr>
          </a:p>
          <a:p>
            <a:pPr marL="63500" marR="55880" algn="just">
              <a:lnSpc>
                <a:spcPct val="117000"/>
              </a:lnSpc>
              <a:spcBef>
                <a:spcPts val="935"/>
              </a:spcBef>
            </a:pPr>
            <a:r>
              <a:rPr sz="1600" i="1" spc="-10" dirty="0">
                <a:latin typeface="Carlito"/>
                <a:cs typeface="Carlito"/>
              </a:rPr>
              <a:t>pagare </a:t>
            </a:r>
            <a:r>
              <a:rPr sz="1600" i="1" spc="-5" dirty="0">
                <a:latin typeface="Carlito"/>
                <a:cs typeface="Carlito"/>
              </a:rPr>
              <a:t>– quello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è possibile </a:t>
            </a:r>
            <a:r>
              <a:rPr sz="1600" i="1" spc="5" dirty="0">
                <a:latin typeface="Carlito"/>
                <a:cs typeface="Carlito"/>
              </a:rPr>
              <a:t>alla </a:t>
            </a:r>
            <a:r>
              <a:rPr sz="1600" i="1" spc="-5" dirty="0">
                <a:latin typeface="Carlito"/>
                <a:cs typeface="Carlito"/>
              </a:rPr>
              <a:t>creatura – il </a:t>
            </a:r>
            <a:r>
              <a:rPr sz="1600" i="1" spc="-10" dirty="0">
                <a:latin typeface="Carlito"/>
                <a:cs typeface="Carlito"/>
              </a:rPr>
              <a:t>consenso </a:t>
            </a:r>
            <a:r>
              <a:rPr sz="1600" i="1" spc="-5" dirty="0">
                <a:latin typeface="Carlito"/>
                <a:cs typeface="Carlito"/>
              </a:rPr>
              <a:t>cioè alla propria morte per raggiungere la  risurrezione. E’ </a:t>
            </a:r>
            <a:r>
              <a:rPr sz="1600" i="1" spc="-15" dirty="0">
                <a:latin typeface="Carlito"/>
                <a:cs typeface="Carlito"/>
              </a:rPr>
              <a:t>fede, </a:t>
            </a:r>
            <a:r>
              <a:rPr sz="1600" i="1" spc="-5" dirty="0">
                <a:latin typeface="Carlito"/>
                <a:cs typeface="Carlito"/>
              </a:rPr>
              <a:t>non magia, in </a:t>
            </a:r>
            <a:r>
              <a:rPr sz="1600" i="1" spc="-10" dirty="0">
                <a:latin typeface="Carlito"/>
                <a:cs typeface="Carlito"/>
              </a:rPr>
              <a:t>questa </a:t>
            </a:r>
            <a:r>
              <a:rPr sz="1600" i="1" spc="-5" dirty="0">
                <a:latin typeface="Carlito"/>
                <a:cs typeface="Carlito"/>
              </a:rPr>
              <a:t>operazione di morte e di </a:t>
            </a:r>
            <a:r>
              <a:rPr sz="1600" i="1" spc="-10" dirty="0">
                <a:latin typeface="Carlito"/>
                <a:cs typeface="Carlito"/>
              </a:rPr>
              <a:t>vita. </a:t>
            </a:r>
            <a:r>
              <a:rPr sz="1600" i="1" spc="-5" dirty="0">
                <a:latin typeface="Carlito"/>
                <a:cs typeface="Carlito"/>
              </a:rPr>
              <a:t>Magia è prendere </a:t>
            </a:r>
            <a:r>
              <a:rPr sz="1600" i="1" spc="-10" dirty="0">
                <a:latin typeface="Carlito"/>
                <a:cs typeface="Carlito"/>
              </a:rPr>
              <a:t>il sacramento  distrattamente </a:t>
            </a:r>
            <a:r>
              <a:rPr sz="1600" i="1" spc="-5" dirty="0">
                <a:latin typeface="Carlito"/>
                <a:cs typeface="Carlito"/>
              </a:rPr>
              <a:t>o </a:t>
            </a:r>
            <a:r>
              <a:rPr sz="1600" i="1" spc="-15" dirty="0">
                <a:latin typeface="Carlito"/>
                <a:cs typeface="Carlito"/>
              </a:rPr>
              <a:t>non </a:t>
            </a:r>
            <a:r>
              <a:rPr sz="1600" i="1" spc="-5" dirty="0">
                <a:latin typeface="Carlito"/>
                <a:cs typeface="Carlito"/>
              </a:rPr>
              <a:t>credere proprio fino in </a:t>
            </a:r>
            <a:r>
              <a:rPr sz="1600" i="1" spc="-10" dirty="0">
                <a:latin typeface="Carlito"/>
                <a:cs typeface="Carlito"/>
              </a:rPr>
              <a:t>fondo </a:t>
            </a:r>
            <a:r>
              <a:rPr sz="1600" i="1" spc="-5" dirty="0">
                <a:latin typeface="Carlito"/>
                <a:cs typeface="Carlito"/>
              </a:rPr>
              <a:t>che è mortifero o </a:t>
            </a:r>
            <a:r>
              <a:rPr sz="1600" i="1" spc="-10" dirty="0">
                <a:latin typeface="Carlito"/>
                <a:cs typeface="Carlito"/>
              </a:rPr>
              <a:t>non </a:t>
            </a:r>
            <a:r>
              <a:rPr sz="1600" i="1" spc="-5" dirty="0">
                <a:latin typeface="Carlito"/>
                <a:cs typeface="Carlito"/>
              </a:rPr>
              <a:t>credere </a:t>
            </a:r>
            <a:r>
              <a:rPr sz="1600" i="1" spc="-10" dirty="0">
                <a:latin typeface="Carlito"/>
                <a:cs typeface="Carlito"/>
              </a:rPr>
              <a:t>veramente che </a:t>
            </a:r>
            <a:r>
              <a:rPr sz="1600" i="1" spc="-5" dirty="0">
                <a:latin typeface="Carlito"/>
                <a:cs typeface="Carlito"/>
              </a:rPr>
              <a:t>assumiamo il  </a:t>
            </a:r>
            <a:r>
              <a:rPr sz="1600" i="1" spc="-10" dirty="0">
                <a:latin typeface="Carlito"/>
                <a:cs typeface="Carlito"/>
              </a:rPr>
              <a:t>Cristo che </a:t>
            </a:r>
            <a:r>
              <a:rPr sz="1600" i="1" spc="-5" dirty="0">
                <a:latin typeface="Carlito"/>
                <a:cs typeface="Carlito"/>
              </a:rPr>
              <a:t>ci mangia – vuol dire che siamo </a:t>
            </a:r>
            <a:r>
              <a:rPr sz="1600" i="1" dirty="0">
                <a:latin typeface="Carlito"/>
                <a:cs typeface="Carlito"/>
              </a:rPr>
              <a:t>da </a:t>
            </a:r>
            <a:r>
              <a:rPr sz="1600" i="1" spc="-5" dirty="0">
                <a:latin typeface="Carlito"/>
                <a:cs typeface="Carlito"/>
              </a:rPr>
              <a:t>lui assimilati e </a:t>
            </a:r>
            <a:r>
              <a:rPr sz="1600" i="1" spc="-10" dirty="0">
                <a:latin typeface="Carlito"/>
                <a:cs typeface="Carlito"/>
              </a:rPr>
              <a:t>inevitabilmente </a:t>
            </a:r>
            <a:r>
              <a:rPr sz="1600" i="1" spc="-5" dirty="0">
                <a:latin typeface="Carlito"/>
                <a:cs typeface="Carlito"/>
              </a:rPr>
              <a:t>al </a:t>
            </a:r>
            <a:r>
              <a:rPr sz="1600" i="1" spc="-10" dirty="0">
                <a:latin typeface="Carlito"/>
                <a:cs typeface="Carlito"/>
              </a:rPr>
              <a:t>suo </a:t>
            </a:r>
            <a:r>
              <a:rPr sz="1600" i="1" spc="-5" dirty="0">
                <a:latin typeface="Carlito"/>
                <a:cs typeface="Carlito"/>
              </a:rPr>
              <a:t>mistero di morte e </a:t>
            </a:r>
            <a:r>
              <a:rPr sz="1600" i="1" spc="-10" dirty="0">
                <a:latin typeface="Carlito"/>
                <a:cs typeface="Carlito"/>
              </a:rPr>
              <a:t>di  </a:t>
            </a:r>
            <a:r>
              <a:rPr sz="1600" i="1" spc="-5" dirty="0">
                <a:latin typeface="Carlito"/>
                <a:cs typeface="Carlito"/>
              </a:rPr>
              <a:t>risurrezione. </a:t>
            </a:r>
            <a:r>
              <a:rPr sz="1600" i="1" spc="-15" dirty="0">
                <a:latin typeface="Carlito"/>
                <a:cs typeface="Carlito"/>
              </a:rPr>
              <a:t>Questa </a:t>
            </a:r>
            <a:r>
              <a:rPr sz="1600" i="1" spc="-5" dirty="0">
                <a:latin typeface="Carlito"/>
                <a:cs typeface="Carlito"/>
              </a:rPr>
              <a:t>è superstizione, </a:t>
            </a:r>
            <a:r>
              <a:rPr sz="1600" i="1" spc="-10" dirty="0">
                <a:latin typeface="Carlito"/>
                <a:cs typeface="Carlito"/>
              </a:rPr>
              <a:t>fede gracile </a:t>
            </a:r>
            <a:r>
              <a:rPr sz="1600" i="1" spc="-5" dirty="0">
                <a:latin typeface="Carlito"/>
                <a:cs typeface="Carlito"/>
              </a:rPr>
              <a:t>o</a:t>
            </a:r>
            <a:r>
              <a:rPr sz="1600" i="1" spc="3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inadeguata.</a:t>
            </a:r>
            <a:r>
              <a:rPr sz="1575" spc="-7" baseline="39682" dirty="0">
                <a:latin typeface="Carlito"/>
                <a:cs typeface="Carlito"/>
              </a:rPr>
              <a:t>13</a:t>
            </a:r>
            <a:endParaRPr sz="1575" baseline="39682">
              <a:latin typeface="Carlito"/>
              <a:cs typeface="Carlito"/>
            </a:endParaRPr>
          </a:p>
          <a:p>
            <a:pPr marL="63500" algn="just">
              <a:lnSpc>
                <a:spcPct val="100000"/>
              </a:lnSpc>
              <a:spcBef>
                <a:spcPts val="1330"/>
              </a:spcBef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11) già iniziato nel</a:t>
            </a:r>
            <a:r>
              <a:rPr sz="1600" b="1" i="1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Battesimo</a:t>
            </a:r>
            <a:endParaRPr sz="1600">
              <a:latin typeface="Carlito"/>
              <a:cs typeface="Carlito"/>
            </a:endParaRPr>
          </a:p>
          <a:p>
            <a:pPr marL="63500" marR="53975" algn="just">
              <a:lnSpc>
                <a:spcPct val="117000"/>
              </a:lnSpc>
              <a:spcBef>
                <a:spcPts val="5"/>
              </a:spcBef>
            </a:pP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battesimo </a:t>
            </a:r>
            <a:r>
              <a:rPr sz="1600" i="1" spc="-5" dirty="0">
                <a:latin typeface="Carlito"/>
                <a:cs typeface="Carlito"/>
              </a:rPr>
              <a:t>di ciascuno di noi, il </a:t>
            </a:r>
            <a:r>
              <a:rPr sz="1600" i="1" spc="-10" dirty="0">
                <a:latin typeface="Carlito"/>
                <a:cs typeface="Carlito"/>
              </a:rPr>
              <a:t>battesimo </a:t>
            </a:r>
            <a:r>
              <a:rPr sz="1600" i="1" spc="-5" dirty="0">
                <a:latin typeface="Carlito"/>
                <a:cs typeface="Carlito"/>
              </a:rPr>
              <a:t>della </a:t>
            </a:r>
            <a:r>
              <a:rPr sz="1600" i="1" spc="-10" dirty="0">
                <a:latin typeface="Carlito"/>
                <a:cs typeface="Carlito"/>
              </a:rPr>
              <a:t>intera umanità </a:t>
            </a:r>
            <a:r>
              <a:rPr sz="1600" i="1" spc="-5" dirty="0">
                <a:latin typeface="Carlito"/>
                <a:cs typeface="Carlito"/>
              </a:rPr>
              <a:t>si è già </a:t>
            </a:r>
            <a:r>
              <a:rPr sz="1600" i="1" spc="-10" dirty="0">
                <a:latin typeface="Carlito"/>
                <a:cs typeface="Carlito"/>
              </a:rPr>
              <a:t>verificato </a:t>
            </a:r>
            <a:r>
              <a:rPr sz="1600" i="1" spc="-5" dirty="0">
                <a:latin typeface="Carlito"/>
                <a:cs typeface="Carlito"/>
              </a:rPr>
              <a:t>nell’immersione nella  </a:t>
            </a:r>
            <a:r>
              <a:rPr sz="1600" i="1" spc="-10" dirty="0">
                <a:latin typeface="Carlito"/>
                <a:cs typeface="Carlito"/>
              </a:rPr>
              <a:t>umanità glorificata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deificata, </a:t>
            </a:r>
            <a:r>
              <a:rPr sz="1600" i="1" spc="-15" dirty="0">
                <a:latin typeface="Carlito"/>
                <a:cs typeface="Carlito"/>
              </a:rPr>
              <a:t>nell’umanità </a:t>
            </a:r>
            <a:r>
              <a:rPr sz="1600" i="1" spc="-5" dirty="0">
                <a:latin typeface="Carlito"/>
                <a:cs typeface="Carlito"/>
              </a:rPr>
              <a:t>che è </a:t>
            </a:r>
            <a:r>
              <a:rPr sz="1600" i="1" spc="-10" dirty="0">
                <a:latin typeface="Carlito"/>
                <a:cs typeface="Carlito"/>
              </a:rPr>
              <a:t>Dio, </a:t>
            </a:r>
            <a:r>
              <a:rPr sz="1600" i="1" spc="-5" dirty="0">
                <a:latin typeface="Carlito"/>
                <a:cs typeface="Carlito"/>
              </a:rPr>
              <a:t>in </a:t>
            </a:r>
            <a:r>
              <a:rPr sz="1600" i="1" dirty="0">
                <a:latin typeface="Carlito"/>
                <a:cs typeface="Carlito"/>
              </a:rPr>
              <a:t>Cristo.</a:t>
            </a:r>
            <a:r>
              <a:rPr sz="1575" baseline="39682" dirty="0">
                <a:latin typeface="Carlito"/>
                <a:cs typeface="Carlito"/>
              </a:rPr>
              <a:t>14 </a:t>
            </a:r>
            <a:r>
              <a:rPr sz="1600" i="1" dirty="0">
                <a:latin typeface="Carlito"/>
                <a:cs typeface="Carlito"/>
              </a:rPr>
              <a:t>Prima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è veramente </a:t>
            </a:r>
            <a:r>
              <a:rPr sz="1600" i="1" spc="-15" dirty="0">
                <a:latin typeface="Carlito"/>
                <a:cs typeface="Carlito"/>
              </a:rPr>
              <a:t>un’uccisione:  </a:t>
            </a:r>
            <a:r>
              <a:rPr sz="1600" i="1" spc="-5" dirty="0">
                <a:latin typeface="Carlito"/>
                <a:cs typeface="Carlito"/>
              </a:rPr>
              <a:t>prima di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il battesimo è morte. “Battesimo” originariamente vuol dire “immersione”: prima di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è  </a:t>
            </a:r>
            <a:r>
              <a:rPr sz="1600" i="1" spc="-10" dirty="0">
                <a:latin typeface="Carlito"/>
                <a:cs typeface="Carlito"/>
              </a:rPr>
              <a:t>questo tuffo totale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nostro </a:t>
            </a:r>
            <a:r>
              <a:rPr sz="1600" i="1" spc="-5" dirty="0">
                <a:latin typeface="Carlito"/>
                <a:cs typeface="Carlito"/>
              </a:rPr>
              <a:t>essere </a:t>
            </a:r>
            <a:r>
              <a:rPr sz="1600" i="1" spc="-15" dirty="0">
                <a:latin typeface="Carlito"/>
                <a:cs typeface="Carlito"/>
              </a:rPr>
              <a:t>nell’esperienza </a:t>
            </a:r>
            <a:r>
              <a:rPr sz="1600" i="1" spc="-5" dirty="0">
                <a:latin typeface="Carlito"/>
                <a:cs typeface="Carlito"/>
              </a:rPr>
              <a:t>di morte e di </a:t>
            </a:r>
            <a:r>
              <a:rPr sz="1600" i="1" spc="-10" dirty="0">
                <a:latin typeface="Carlito"/>
                <a:cs typeface="Carlito"/>
              </a:rPr>
              <a:t>vita </a:t>
            </a:r>
            <a:r>
              <a:rPr sz="1600" i="1" spc="-5" dirty="0">
                <a:latin typeface="Carlito"/>
                <a:cs typeface="Carlito"/>
              </a:rPr>
              <a:t>di Gesù. </a:t>
            </a:r>
            <a:r>
              <a:rPr sz="1600" spc="-5" dirty="0">
                <a:latin typeface="Carlito"/>
                <a:cs typeface="Carlito"/>
              </a:rPr>
              <a:t>Non </a:t>
            </a:r>
            <a:r>
              <a:rPr sz="1600" spc="-10" dirty="0">
                <a:latin typeface="Carlito"/>
                <a:cs typeface="Carlito"/>
              </a:rPr>
              <a:t>sapete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quanti  </a:t>
            </a:r>
            <a:r>
              <a:rPr sz="1600" spc="-5" dirty="0">
                <a:latin typeface="Carlito"/>
                <a:cs typeface="Carlito"/>
              </a:rPr>
              <a:t>siamo </a:t>
            </a:r>
            <a:r>
              <a:rPr sz="1600" spc="-15" dirty="0">
                <a:latin typeface="Carlito"/>
                <a:cs typeface="Carlito"/>
              </a:rPr>
              <a:t>stati battezzati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Cristo </a:t>
            </a:r>
            <a:r>
              <a:rPr sz="1600" spc="-5" dirty="0">
                <a:latin typeface="Carlito"/>
                <a:cs typeface="Carlito"/>
              </a:rPr>
              <a:t>Gesù, siamo </a:t>
            </a:r>
            <a:r>
              <a:rPr sz="1600" spc="-15" dirty="0">
                <a:latin typeface="Carlito"/>
                <a:cs typeface="Carlito"/>
              </a:rPr>
              <a:t>stati battezzati </a:t>
            </a:r>
            <a:r>
              <a:rPr sz="1600" spc="-5" dirty="0">
                <a:latin typeface="Carlito"/>
                <a:cs typeface="Carlito"/>
              </a:rPr>
              <a:t>nella </a:t>
            </a:r>
            <a:r>
              <a:rPr sz="1600" spc="-10" dirty="0">
                <a:latin typeface="Carlito"/>
                <a:cs typeface="Carlito"/>
              </a:rPr>
              <a:t>sua morte? </a:t>
            </a:r>
            <a:r>
              <a:rPr sz="1600" spc="-5" dirty="0">
                <a:latin typeface="Carlito"/>
                <a:cs typeface="Carlito"/>
              </a:rPr>
              <a:t>(Rm </a:t>
            </a:r>
            <a:r>
              <a:rPr sz="1600" spc="10" dirty="0">
                <a:latin typeface="Carlito"/>
                <a:cs typeface="Carlito"/>
              </a:rPr>
              <a:t>6,3). </a:t>
            </a:r>
            <a:r>
              <a:rPr sz="1600" i="1" spc="-10" dirty="0">
                <a:latin typeface="Carlito"/>
                <a:cs typeface="Carlito"/>
              </a:rPr>
              <a:t>Paolo </a:t>
            </a:r>
            <a:r>
              <a:rPr sz="1600" i="1" spc="-5" dirty="0">
                <a:latin typeface="Carlito"/>
                <a:cs typeface="Carlito"/>
              </a:rPr>
              <a:t>suppone che  </a:t>
            </a:r>
            <a:r>
              <a:rPr sz="1600" i="1" spc="-10" dirty="0">
                <a:latin typeface="Carlito"/>
                <a:cs typeface="Carlito"/>
              </a:rPr>
              <a:t>questa </a:t>
            </a:r>
            <a:r>
              <a:rPr sz="1600" i="1" spc="-5" dirty="0">
                <a:latin typeface="Carlito"/>
                <a:cs typeface="Carlito"/>
              </a:rPr>
              <a:t>affermazione sia </a:t>
            </a:r>
            <a:r>
              <a:rPr sz="1600" i="1" spc="-10" dirty="0">
                <a:latin typeface="Carlito"/>
                <a:cs typeface="Carlito"/>
              </a:rPr>
              <a:t>una </a:t>
            </a:r>
            <a:r>
              <a:rPr sz="1600" i="1" spc="-5" dirty="0">
                <a:latin typeface="Carlito"/>
                <a:cs typeface="Carlito"/>
              </a:rPr>
              <a:t>dottrina </a:t>
            </a:r>
            <a:r>
              <a:rPr sz="1600" i="1" spc="-10" dirty="0">
                <a:latin typeface="Carlito"/>
                <a:cs typeface="Carlito"/>
              </a:rPr>
              <a:t>comune che </a:t>
            </a:r>
            <a:r>
              <a:rPr sz="1600" i="1" spc="-5" dirty="0">
                <a:latin typeface="Carlito"/>
                <a:cs typeface="Carlito"/>
              </a:rPr>
              <a:t>i </a:t>
            </a:r>
            <a:r>
              <a:rPr sz="1600" i="1" spc="-10" dirty="0">
                <a:latin typeface="Carlito"/>
                <a:cs typeface="Carlito"/>
              </a:rPr>
              <a:t>Romani </a:t>
            </a:r>
            <a:r>
              <a:rPr sz="1600" i="1" spc="-5" dirty="0">
                <a:latin typeface="Carlito"/>
                <a:cs typeface="Carlito"/>
              </a:rPr>
              <a:t>già </a:t>
            </a:r>
            <a:r>
              <a:rPr sz="1600" i="1" spc="-10" dirty="0">
                <a:latin typeface="Carlito"/>
                <a:cs typeface="Carlito"/>
              </a:rPr>
              <a:t>conoscono, che </a:t>
            </a:r>
            <a:r>
              <a:rPr sz="1600" i="1" spc="-5" dirty="0">
                <a:latin typeface="Carlito"/>
                <a:cs typeface="Carlito"/>
              </a:rPr>
              <a:t>anima </a:t>
            </a:r>
            <a:r>
              <a:rPr sz="1600" i="1" spc="-10" dirty="0">
                <a:latin typeface="Carlito"/>
                <a:cs typeface="Carlito"/>
              </a:rPr>
              <a:t>tutta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Chiesa, </a:t>
            </a:r>
            <a:r>
              <a:rPr sz="1600" i="1" spc="-5" dirty="0">
                <a:latin typeface="Carlito"/>
                <a:cs typeface="Carlito"/>
              </a:rPr>
              <a:t>che  </a:t>
            </a:r>
            <a:r>
              <a:rPr sz="1600" i="1" spc="-10" dirty="0">
                <a:latin typeface="Carlito"/>
                <a:cs typeface="Carlito"/>
              </a:rPr>
              <a:t>consacra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popolo </a:t>
            </a:r>
            <a:r>
              <a:rPr sz="1600" i="1" spc="-5" dirty="0">
                <a:latin typeface="Carlito"/>
                <a:cs typeface="Carlito"/>
              </a:rPr>
              <a:t>di Dio: </a:t>
            </a:r>
            <a:r>
              <a:rPr sz="1600" i="1" spc="-10" dirty="0">
                <a:latin typeface="Carlito"/>
                <a:cs typeface="Carlito"/>
              </a:rPr>
              <a:t>non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suo insegnamento, </a:t>
            </a:r>
            <a:r>
              <a:rPr sz="1600" i="1" spc="-5" dirty="0">
                <a:latin typeface="Carlito"/>
                <a:cs typeface="Carlito"/>
              </a:rPr>
              <a:t>dal </a:t>
            </a:r>
            <a:r>
              <a:rPr sz="1600" i="1" spc="-10" dirty="0">
                <a:latin typeface="Carlito"/>
                <a:cs typeface="Carlito"/>
              </a:rPr>
              <a:t>momento che </a:t>
            </a:r>
            <a:r>
              <a:rPr sz="1600" i="1" spc="-15" dirty="0">
                <a:latin typeface="Carlito"/>
                <a:cs typeface="Carlito"/>
              </a:rPr>
              <a:t>sta </a:t>
            </a:r>
            <a:r>
              <a:rPr sz="1600" i="1" spc="-5" dirty="0">
                <a:latin typeface="Carlito"/>
                <a:cs typeface="Carlito"/>
              </a:rPr>
              <a:t>scrivendo a </a:t>
            </a:r>
            <a:r>
              <a:rPr sz="1600" i="1" spc="-10" dirty="0">
                <a:latin typeface="Carlito"/>
                <a:cs typeface="Carlito"/>
              </a:rPr>
              <a:t>una </a:t>
            </a:r>
            <a:r>
              <a:rPr sz="1600" i="1" spc="-5" dirty="0">
                <a:latin typeface="Carlito"/>
                <a:cs typeface="Carlito"/>
              </a:rPr>
              <a:t>Chiesa </a:t>
            </a:r>
            <a:r>
              <a:rPr sz="1600" i="1" spc="-15" dirty="0">
                <a:latin typeface="Carlito"/>
                <a:cs typeface="Carlito"/>
              </a:rPr>
              <a:t>con </a:t>
            </a:r>
            <a:r>
              <a:rPr sz="1600" i="1" spc="-5" dirty="0">
                <a:latin typeface="Carlito"/>
                <a:cs typeface="Carlito"/>
              </a:rPr>
              <a:t>la quale  finora non </a:t>
            </a:r>
            <a:r>
              <a:rPr sz="1600" i="1" dirty="0">
                <a:latin typeface="Carlito"/>
                <a:cs typeface="Carlito"/>
              </a:rPr>
              <a:t>ha </a:t>
            </a:r>
            <a:r>
              <a:rPr sz="1600" i="1" spc="-5" dirty="0">
                <a:latin typeface="Carlito"/>
                <a:cs typeface="Carlito"/>
              </a:rPr>
              <a:t>avuto </a:t>
            </a:r>
            <a:r>
              <a:rPr sz="1600" i="1" spc="-15" dirty="0">
                <a:latin typeface="Carlito"/>
                <a:cs typeface="Carlito"/>
              </a:rPr>
              <a:t>contatti</a:t>
            </a:r>
            <a:r>
              <a:rPr sz="1600" i="1" spc="-5" dirty="0">
                <a:latin typeface="Carlito"/>
                <a:cs typeface="Carlito"/>
              </a:rPr>
              <a:t> diretti.</a:t>
            </a:r>
            <a:r>
              <a:rPr sz="1575" i="1" spc="-7" baseline="39682" dirty="0">
                <a:latin typeface="Carlito"/>
                <a:cs typeface="Carlito"/>
              </a:rPr>
              <a:t>15</a:t>
            </a:r>
            <a:endParaRPr sz="1575" baseline="39682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6022594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1060" y="6076950"/>
            <a:ext cx="866013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7" baseline="38194" dirty="0">
                <a:latin typeface="Carlito"/>
                <a:cs typeface="Carlito"/>
              </a:rPr>
              <a:t>13</a:t>
            </a:r>
            <a:r>
              <a:rPr sz="1200" spc="-5" dirty="0">
                <a:latin typeface="Carlito"/>
                <a:cs typeface="Carlito"/>
              </a:rPr>
              <a:t>“Discorso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Pordenone </a:t>
            </a:r>
            <a:r>
              <a:rPr sz="1200" dirty="0">
                <a:latin typeface="Carlito"/>
                <a:cs typeface="Carlito"/>
              </a:rPr>
              <a:t>[1994]”, </a:t>
            </a:r>
            <a:r>
              <a:rPr sz="1200" spc="-5" dirty="0">
                <a:latin typeface="Carlito"/>
                <a:cs typeface="Carlito"/>
              </a:rPr>
              <a:t>I</a:t>
            </a:r>
            <a:r>
              <a:rPr sz="950" spc="-5" dirty="0">
                <a:latin typeface="Carlito"/>
                <a:cs typeface="Carlito"/>
              </a:rPr>
              <a:t>L </a:t>
            </a:r>
            <a:r>
              <a:rPr sz="950" spc="-15" dirty="0">
                <a:latin typeface="Carlito"/>
                <a:cs typeface="Carlito"/>
              </a:rPr>
              <a:t>VANGELO </a:t>
            </a:r>
            <a:r>
              <a:rPr sz="950" spc="-5" dirty="0">
                <a:latin typeface="Carlito"/>
                <a:cs typeface="Carlito"/>
              </a:rPr>
              <a:t>NELLA </a:t>
            </a:r>
            <a:r>
              <a:rPr sz="950" spc="-10" dirty="0">
                <a:latin typeface="Carlito"/>
                <a:cs typeface="Carlito"/>
              </a:rPr>
              <a:t>STORIA </a:t>
            </a:r>
            <a:r>
              <a:rPr sz="1200" dirty="0">
                <a:latin typeface="Carlito"/>
                <a:cs typeface="Carlito"/>
              </a:rPr>
              <a:t>[2012],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43.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1200" baseline="38194" dirty="0">
                <a:latin typeface="Carlito"/>
                <a:cs typeface="Carlito"/>
              </a:rPr>
              <a:t>14 </a:t>
            </a:r>
            <a:r>
              <a:rPr sz="1200" spc="-10" dirty="0">
                <a:latin typeface="Carlito"/>
                <a:cs typeface="Carlito"/>
              </a:rPr>
              <a:t>“Trasfigurazione </a:t>
            </a:r>
            <a:r>
              <a:rPr sz="1200" dirty="0">
                <a:latin typeface="Carlito"/>
                <a:cs typeface="Carlito"/>
              </a:rPr>
              <a:t>del </a:t>
            </a:r>
            <a:r>
              <a:rPr sz="1200" spc="-10" dirty="0">
                <a:latin typeface="Carlito"/>
                <a:cs typeface="Carlito"/>
              </a:rPr>
              <a:t>Signore </a:t>
            </a:r>
            <a:r>
              <a:rPr sz="1200" spc="-20" dirty="0">
                <a:latin typeface="Carlito"/>
                <a:cs typeface="Carlito"/>
              </a:rPr>
              <a:t>1971”,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DELLE </a:t>
            </a:r>
            <a:r>
              <a:rPr sz="950" spc="-10" dirty="0">
                <a:latin typeface="Carlito"/>
                <a:cs typeface="Carlito"/>
              </a:rPr>
              <a:t>FESTE </a:t>
            </a:r>
            <a:r>
              <a:rPr sz="950" dirty="0">
                <a:latin typeface="Carlito"/>
                <a:cs typeface="Carlito"/>
              </a:rPr>
              <a:t>DEL </a:t>
            </a:r>
            <a:r>
              <a:rPr sz="1200" spc="-5" dirty="0">
                <a:latin typeface="Carlito"/>
                <a:cs typeface="Carlito"/>
              </a:rPr>
              <a:t>S</a:t>
            </a:r>
            <a:r>
              <a:rPr sz="950" spc="-5" dirty="0">
                <a:latin typeface="Carlito"/>
                <a:cs typeface="Carlito"/>
              </a:rPr>
              <a:t>IGNORE </a:t>
            </a:r>
            <a:r>
              <a:rPr sz="1200" i="1" spc="-5" dirty="0">
                <a:latin typeface="Carlito"/>
                <a:cs typeface="Carlito"/>
              </a:rPr>
              <a:t>[2011], </a:t>
            </a:r>
            <a:r>
              <a:rPr sz="1200" spc="-10" dirty="0">
                <a:latin typeface="Carlito"/>
                <a:cs typeface="Carlito"/>
              </a:rPr>
              <a:t>34; </a:t>
            </a:r>
            <a:r>
              <a:rPr sz="1200" dirty="0">
                <a:latin typeface="Carlito"/>
                <a:cs typeface="Carlito"/>
              </a:rPr>
              <a:t>/ </a:t>
            </a:r>
            <a:r>
              <a:rPr sz="1200" spc="-5" dirty="0">
                <a:latin typeface="Carlito"/>
                <a:cs typeface="Carlito"/>
              </a:rPr>
              <a:t>“Pasqua </a:t>
            </a:r>
            <a:r>
              <a:rPr sz="1200" spc="-20" dirty="0">
                <a:latin typeface="Carlito"/>
                <a:cs typeface="Carlito"/>
              </a:rPr>
              <a:t>1977”,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 169;</a:t>
            </a:r>
            <a:r>
              <a:rPr sz="1200" spc="1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/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latin typeface="Carlito"/>
                <a:cs typeface="Carlito"/>
              </a:rPr>
              <a:t>“Trasfigurazione </a:t>
            </a:r>
            <a:r>
              <a:rPr sz="1200" dirty="0">
                <a:latin typeface="Carlito"/>
                <a:cs typeface="Carlito"/>
              </a:rPr>
              <a:t>del </a:t>
            </a:r>
            <a:r>
              <a:rPr sz="1200" spc="-10" dirty="0">
                <a:latin typeface="Carlito"/>
                <a:cs typeface="Carlito"/>
              </a:rPr>
              <a:t>Signore </a:t>
            </a:r>
            <a:r>
              <a:rPr sz="1200" spc="-20" dirty="0">
                <a:latin typeface="Carlito"/>
                <a:cs typeface="Carlito"/>
              </a:rPr>
              <a:t>1971”,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DELLE </a:t>
            </a:r>
            <a:r>
              <a:rPr sz="950" spc="-10" dirty="0">
                <a:latin typeface="Carlito"/>
                <a:cs typeface="Carlito"/>
              </a:rPr>
              <a:t>FESTE </a:t>
            </a:r>
            <a:r>
              <a:rPr sz="950" spc="5" dirty="0">
                <a:latin typeface="Carlito"/>
                <a:cs typeface="Carlito"/>
              </a:rPr>
              <a:t>DEL </a:t>
            </a:r>
            <a:r>
              <a:rPr sz="1200" spc="-5" dirty="0">
                <a:latin typeface="Carlito"/>
                <a:cs typeface="Carlito"/>
              </a:rPr>
              <a:t>S</a:t>
            </a:r>
            <a:r>
              <a:rPr sz="950" spc="-5" dirty="0">
                <a:latin typeface="Carlito"/>
                <a:cs typeface="Carlito"/>
              </a:rPr>
              <a:t>IGNORE </a:t>
            </a:r>
            <a:r>
              <a:rPr sz="1200" i="1" spc="-5" dirty="0">
                <a:latin typeface="Carlito"/>
                <a:cs typeface="Carlito"/>
              </a:rPr>
              <a:t>[2011],</a:t>
            </a:r>
            <a:r>
              <a:rPr sz="1200" i="1" spc="4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35.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baseline="38194" dirty="0">
                <a:latin typeface="Carlito"/>
                <a:cs typeface="Carlito"/>
              </a:rPr>
              <a:t>15 </a:t>
            </a:r>
            <a:r>
              <a:rPr sz="1200" spc="-5" dirty="0">
                <a:latin typeface="Carlito"/>
                <a:cs typeface="Carlito"/>
              </a:rPr>
              <a:t>“Pasqua </a:t>
            </a:r>
            <a:r>
              <a:rPr sz="1200" spc="-20" dirty="0">
                <a:latin typeface="Carlito"/>
                <a:cs typeface="Carlito"/>
              </a:rPr>
              <a:t>1977”,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</a:t>
            </a:r>
            <a:r>
              <a:rPr sz="950" spc="-10" dirty="0">
                <a:latin typeface="Carlito"/>
                <a:cs typeface="Carlito"/>
              </a:rPr>
              <a:t>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 165; 163;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162.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" y="293624"/>
            <a:ext cx="9176385" cy="295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15</a:t>
            </a:r>
            <a:endParaRPr sz="1600">
              <a:latin typeface="Carlito"/>
              <a:cs typeface="Carlito"/>
            </a:endParaRPr>
          </a:p>
          <a:p>
            <a:pPr marL="50800" algn="just">
              <a:lnSpc>
                <a:spcPct val="100000"/>
              </a:lnSpc>
              <a:spcBef>
                <a:spcPts val="1260"/>
              </a:spcBef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12) per la distruzione della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morte</a:t>
            </a:r>
            <a:r>
              <a:rPr sz="1600" b="1" i="1" spc="1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stessa</a:t>
            </a:r>
            <a:endParaRPr sz="1600">
              <a:latin typeface="Carlito"/>
              <a:cs typeface="Carlito"/>
            </a:endParaRPr>
          </a:p>
          <a:p>
            <a:pPr marL="50800" marR="43180" algn="just">
              <a:lnSpc>
                <a:spcPct val="117000"/>
              </a:lnSpc>
              <a:spcBef>
                <a:spcPts val="10"/>
              </a:spcBef>
            </a:pPr>
            <a:r>
              <a:rPr sz="1600" i="1" spc="-10" dirty="0">
                <a:latin typeface="Carlito"/>
                <a:cs typeface="Carlito"/>
              </a:rPr>
              <a:t>Siamo veramente </a:t>
            </a:r>
            <a:r>
              <a:rPr sz="1600" i="1" spc="-5" dirty="0">
                <a:latin typeface="Carlito"/>
                <a:cs typeface="Carlito"/>
              </a:rPr>
              <a:t>entrati nella </a:t>
            </a:r>
            <a:r>
              <a:rPr sz="1600" i="1" spc="-15" dirty="0">
                <a:latin typeface="Carlito"/>
                <a:cs typeface="Carlito"/>
              </a:rPr>
              <a:t>potenza </a:t>
            </a:r>
            <a:r>
              <a:rPr sz="1600" i="1" spc="-5" dirty="0">
                <a:latin typeface="Carlito"/>
                <a:cs typeface="Carlito"/>
              </a:rPr>
              <a:t>della morte </a:t>
            </a:r>
            <a:r>
              <a:rPr sz="1600" i="1" dirty="0">
                <a:latin typeface="Carlito"/>
                <a:cs typeface="Carlito"/>
              </a:rPr>
              <a:t>del </a:t>
            </a:r>
            <a:r>
              <a:rPr sz="1600" i="1" spc="-10" dirty="0">
                <a:latin typeface="Carlito"/>
                <a:cs typeface="Carlito"/>
              </a:rPr>
              <a:t>Cristo: </a:t>
            </a:r>
            <a:r>
              <a:rPr sz="1600" i="1" spc="-5" dirty="0">
                <a:latin typeface="Carlito"/>
                <a:cs typeface="Carlito"/>
              </a:rPr>
              <a:t>prima di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Gesù crocifisso attira </a:t>
            </a:r>
            <a:r>
              <a:rPr sz="1600" i="1" spc="-10" dirty="0">
                <a:latin typeface="Carlito"/>
                <a:cs typeface="Carlito"/>
              </a:rPr>
              <a:t>tutti gli  </a:t>
            </a:r>
            <a:r>
              <a:rPr sz="1600" i="1" spc="-5" dirty="0">
                <a:latin typeface="Carlito"/>
                <a:cs typeface="Carlito"/>
              </a:rPr>
              <a:t>uomini a sé, </a:t>
            </a:r>
            <a:r>
              <a:rPr sz="1600" i="1" spc="-10" dirty="0">
                <a:latin typeface="Carlito"/>
                <a:cs typeface="Carlito"/>
              </a:rPr>
              <a:t>facendoli sprofondare </a:t>
            </a:r>
            <a:r>
              <a:rPr sz="1600" i="1" spc="-5" dirty="0">
                <a:latin typeface="Carlito"/>
                <a:cs typeface="Carlito"/>
              </a:rPr>
              <a:t>nella </a:t>
            </a:r>
            <a:r>
              <a:rPr sz="1600" i="1" spc="-10" dirty="0">
                <a:latin typeface="Carlito"/>
                <a:cs typeface="Carlito"/>
              </a:rPr>
              <a:t>sua </a:t>
            </a:r>
            <a:r>
              <a:rPr sz="1600" i="1" dirty="0">
                <a:latin typeface="Carlito"/>
                <a:cs typeface="Carlito"/>
              </a:rPr>
              <a:t>morte.</a:t>
            </a:r>
            <a:r>
              <a:rPr sz="1575" i="1" baseline="39682" dirty="0">
                <a:latin typeface="Carlito"/>
                <a:cs typeface="Carlito"/>
              </a:rPr>
              <a:t>16 </a:t>
            </a:r>
            <a:r>
              <a:rPr sz="1600" i="1" spc="-5" dirty="0">
                <a:latin typeface="Carlito"/>
                <a:cs typeface="Carlito"/>
              </a:rPr>
              <a:t>La morte viene </a:t>
            </a:r>
            <a:r>
              <a:rPr sz="1600" i="1" spc="-10" dirty="0">
                <a:latin typeface="Carlito"/>
                <a:cs typeface="Carlito"/>
              </a:rPr>
              <a:t>distrutta </a:t>
            </a:r>
            <a:r>
              <a:rPr sz="1600" i="1" spc="-5" dirty="0">
                <a:latin typeface="Carlito"/>
                <a:cs typeface="Carlito"/>
              </a:rPr>
              <a:t>attraverso </a:t>
            </a:r>
            <a:r>
              <a:rPr sz="1600" i="1" spc="-10" dirty="0">
                <a:latin typeface="Carlito"/>
                <a:cs typeface="Carlito"/>
              </a:rPr>
              <a:t>questo sprofondarsi 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nostro </a:t>
            </a:r>
            <a:r>
              <a:rPr sz="1600" i="1" spc="-5" dirty="0">
                <a:latin typeface="Carlito"/>
                <a:cs typeface="Carlito"/>
              </a:rPr>
              <a:t>essere </a:t>
            </a:r>
            <a:r>
              <a:rPr sz="1600" i="1" spc="-10" dirty="0">
                <a:latin typeface="Carlito"/>
                <a:cs typeface="Carlito"/>
              </a:rPr>
              <a:t>secondo </a:t>
            </a:r>
            <a:r>
              <a:rPr sz="1600" i="1" spc="-5" dirty="0">
                <a:latin typeface="Carlito"/>
                <a:cs typeface="Carlito"/>
              </a:rPr>
              <a:t>natura: </a:t>
            </a:r>
            <a:r>
              <a:rPr sz="1600" i="1" spc="-10" dirty="0">
                <a:latin typeface="Carlito"/>
                <a:cs typeface="Carlito"/>
              </a:rPr>
              <a:t>colui che </a:t>
            </a:r>
            <a:r>
              <a:rPr sz="1600" i="1" dirty="0">
                <a:latin typeface="Carlito"/>
                <a:cs typeface="Carlito"/>
              </a:rPr>
              <a:t>ha </a:t>
            </a:r>
            <a:r>
              <a:rPr sz="1600" i="1" spc="-10" dirty="0">
                <a:latin typeface="Carlito"/>
                <a:cs typeface="Carlito"/>
              </a:rPr>
              <a:t>vinto </a:t>
            </a:r>
            <a:r>
              <a:rPr sz="1600" i="1" spc="-5" dirty="0">
                <a:latin typeface="Carlito"/>
                <a:cs typeface="Carlito"/>
              </a:rPr>
              <a:t>la morte </a:t>
            </a:r>
            <a:r>
              <a:rPr sz="1600" i="1" spc="-15" dirty="0">
                <a:latin typeface="Carlito"/>
                <a:cs typeface="Carlito"/>
              </a:rPr>
              <a:t>con </a:t>
            </a:r>
            <a:r>
              <a:rPr sz="1600" i="1" spc="5" dirty="0">
                <a:latin typeface="Carlito"/>
                <a:cs typeface="Carlito"/>
              </a:rPr>
              <a:t>la </a:t>
            </a:r>
            <a:r>
              <a:rPr sz="1600" i="1" spc="-5" dirty="0">
                <a:latin typeface="Carlito"/>
                <a:cs typeface="Carlito"/>
              </a:rPr>
              <a:t>sua morte ha </a:t>
            </a:r>
            <a:r>
              <a:rPr sz="1600" i="1" spc="-15" dirty="0">
                <a:latin typeface="Carlito"/>
                <a:cs typeface="Carlito"/>
              </a:rPr>
              <a:t>calpestato </a:t>
            </a:r>
            <a:r>
              <a:rPr sz="1600" i="1" spc="-5" dirty="0">
                <a:latin typeface="Carlito"/>
                <a:cs typeface="Carlito"/>
              </a:rPr>
              <a:t>la morte.  </a:t>
            </a:r>
            <a:r>
              <a:rPr sz="1600" i="1" spc="-40" dirty="0">
                <a:latin typeface="Carlito"/>
                <a:cs typeface="Carlito"/>
              </a:rPr>
              <a:t>L’uomo </a:t>
            </a:r>
            <a:r>
              <a:rPr sz="1600" i="1" spc="-10" dirty="0">
                <a:latin typeface="Carlito"/>
                <a:cs typeface="Carlito"/>
              </a:rPr>
              <a:t>vecchio, </a:t>
            </a:r>
            <a:r>
              <a:rPr sz="1600" i="1" spc="-5" dirty="0">
                <a:latin typeface="Carlito"/>
                <a:cs typeface="Carlito"/>
              </a:rPr>
              <a:t>la creatura </a:t>
            </a:r>
            <a:r>
              <a:rPr sz="1600" i="1" spc="-10" dirty="0">
                <a:latin typeface="Carlito"/>
                <a:cs typeface="Carlito"/>
              </a:rPr>
              <a:t>secondo </a:t>
            </a:r>
            <a:r>
              <a:rPr sz="1600" i="1" spc="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carne,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5" dirty="0">
                <a:latin typeface="Carlito"/>
                <a:cs typeface="Carlito"/>
              </a:rPr>
              <a:t>peccato, </a:t>
            </a:r>
            <a:r>
              <a:rPr sz="1600" i="1" spc="-5" dirty="0">
                <a:latin typeface="Carlito"/>
                <a:cs typeface="Carlito"/>
              </a:rPr>
              <a:t>la schiavitù della morte, il </a:t>
            </a:r>
            <a:r>
              <a:rPr sz="1600" i="1" spc="-10" dirty="0">
                <a:latin typeface="Carlito"/>
                <a:cs typeface="Carlito"/>
              </a:rPr>
              <a:t>nostro </a:t>
            </a:r>
            <a:r>
              <a:rPr sz="1600" i="1" spc="-5" dirty="0">
                <a:latin typeface="Carlito"/>
                <a:cs typeface="Carlito"/>
              </a:rPr>
              <a:t>io naturale, il </a:t>
            </a:r>
            <a:r>
              <a:rPr sz="1600" i="1" spc="-10" dirty="0">
                <a:latin typeface="Carlito"/>
                <a:cs typeface="Carlito"/>
              </a:rPr>
              <a:t>corpo  </a:t>
            </a:r>
            <a:r>
              <a:rPr sz="1600" i="1" spc="-5" dirty="0">
                <a:latin typeface="Carlito"/>
                <a:cs typeface="Carlito"/>
              </a:rPr>
              <a:t>di morte </a:t>
            </a:r>
            <a:r>
              <a:rPr sz="1600" i="1" spc="-10" dirty="0">
                <a:latin typeface="Carlito"/>
                <a:cs typeface="Carlito"/>
              </a:rPr>
              <a:t>per conseguenza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-15" dirty="0">
                <a:latin typeface="Carlito"/>
                <a:cs typeface="Carlito"/>
              </a:rPr>
              <a:t>peccato,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totalità </a:t>
            </a:r>
            <a:r>
              <a:rPr sz="1600" i="1" spc="-15" dirty="0">
                <a:latin typeface="Carlito"/>
                <a:cs typeface="Carlito"/>
              </a:rPr>
              <a:t>dell’essere </a:t>
            </a:r>
            <a:r>
              <a:rPr sz="1600" i="1" spc="-10" dirty="0">
                <a:latin typeface="Carlito"/>
                <a:cs typeface="Carlito"/>
              </a:rPr>
              <a:t>secondo </a:t>
            </a:r>
            <a:r>
              <a:rPr sz="1600" i="1" spc="-5" dirty="0">
                <a:latin typeface="Carlito"/>
                <a:cs typeface="Carlito"/>
              </a:rPr>
              <a:t>natura, </a:t>
            </a:r>
            <a:r>
              <a:rPr sz="1600" i="1" spc="-10" dirty="0">
                <a:latin typeface="Carlito"/>
                <a:cs typeface="Carlito"/>
              </a:rPr>
              <a:t>deve </a:t>
            </a:r>
            <a:r>
              <a:rPr sz="1600" i="1" spc="-5" dirty="0">
                <a:latin typeface="Carlito"/>
                <a:cs typeface="Carlito"/>
              </a:rPr>
              <a:t>essere </a:t>
            </a:r>
            <a:r>
              <a:rPr sz="1600" i="1" spc="-10" dirty="0">
                <a:latin typeface="Carlito"/>
                <a:cs typeface="Carlito"/>
              </a:rPr>
              <a:t>distrutta </a:t>
            </a:r>
            <a:r>
              <a:rPr sz="1600" i="1" spc="-5" dirty="0">
                <a:latin typeface="Carlito"/>
                <a:cs typeface="Carlito"/>
              </a:rPr>
              <a:t>nella morte  di </a:t>
            </a:r>
            <a:r>
              <a:rPr sz="1600" i="1" spc="-10" dirty="0">
                <a:latin typeface="Carlito"/>
                <a:cs typeface="Carlito"/>
              </a:rPr>
              <a:t>Cristo. </a:t>
            </a:r>
            <a:r>
              <a:rPr sz="1600" i="1" dirty="0">
                <a:latin typeface="Carlito"/>
                <a:cs typeface="Carlito"/>
              </a:rPr>
              <a:t>Non </a:t>
            </a:r>
            <a:r>
              <a:rPr sz="1600" i="1" spc="-5" dirty="0">
                <a:latin typeface="Carlito"/>
                <a:cs typeface="Carlito"/>
              </a:rPr>
              <a:t>è solo il </a:t>
            </a:r>
            <a:r>
              <a:rPr sz="1600" i="1" spc="-15" dirty="0">
                <a:latin typeface="Carlito"/>
                <a:cs typeface="Carlito"/>
              </a:rPr>
              <a:t>corpo,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l’io. </a:t>
            </a:r>
            <a:r>
              <a:rPr sz="1600" i="1" spc="-10" dirty="0">
                <a:latin typeface="Carlito"/>
                <a:cs typeface="Carlito"/>
              </a:rPr>
              <a:t>Provoca </a:t>
            </a:r>
            <a:r>
              <a:rPr sz="1600" i="1" spc="-5" dirty="0">
                <a:latin typeface="Carlito"/>
                <a:cs typeface="Carlito"/>
              </a:rPr>
              <a:t>in ciascuno di essi, </a:t>
            </a:r>
            <a:r>
              <a:rPr sz="1600" i="1" spc="-10" dirty="0">
                <a:latin typeface="Carlito"/>
                <a:cs typeface="Carlito"/>
              </a:rPr>
              <a:t>per </a:t>
            </a:r>
            <a:r>
              <a:rPr sz="1600" i="1" spc="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forza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questa </a:t>
            </a:r>
            <a:r>
              <a:rPr sz="1600" i="1" spc="-5" dirty="0">
                <a:latin typeface="Carlito"/>
                <a:cs typeface="Carlito"/>
              </a:rPr>
              <a:t>attrattiva </a:t>
            </a:r>
            <a:r>
              <a:rPr sz="1600" i="1" spc="-10" dirty="0">
                <a:latin typeface="Carlito"/>
                <a:cs typeface="Carlito"/>
              </a:rPr>
              <a:t>potente,  </a:t>
            </a:r>
            <a:r>
              <a:rPr sz="1600" i="1" spc="-5" dirty="0">
                <a:latin typeface="Carlito"/>
                <a:cs typeface="Carlito"/>
              </a:rPr>
              <a:t>la distruzione </a:t>
            </a:r>
            <a:r>
              <a:rPr sz="1600" i="1" spc="-15" dirty="0">
                <a:latin typeface="Carlito"/>
                <a:cs typeface="Carlito"/>
              </a:rPr>
              <a:t>dell’uomo </a:t>
            </a:r>
            <a:r>
              <a:rPr sz="1600" i="1" spc="-10" dirty="0">
                <a:latin typeface="Carlito"/>
                <a:cs typeface="Carlito"/>
              </a:rPr>
              <a:t>vecchio,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-10" dirty="0">
                <a:latin typeface="Carlito"/>
                <a:cs typeface="Carlito"/>
              </a:rPr>
              <a:t>corpo mortale, </a:t>
            </a:r>
            <a:r>
              <a:rPr sz="1600" i="1" spc="-15" dirty="0">
                <a:latin typeface="Carlito"/>
                <a:cs typeface="Carlito"/>
              </a:rPr>
              <a:t>dell’uomo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peccato </a:t>
            </a:r>
            <a:r>
              <a:rPr sz="1600" i="1" spc="-5" dirty="0">
                <a:latin typeface="Carlito"/>
                <a:cs typeface="Carlito"/>
              </a:rPr>
              <a:t>che essendo in </a:t>
            </a:r>
            <a:r>
              <a:rPr sz="1600" i="1" spc="-10" dirty="0">
                <a:latin typeface="Carlito"/>
                <a:cs typeface="Carlito"/>
              </a:rPr>
              <a:t>tutto </a:t>
            </a:r>
            <a:r>
              <a:rPr sz="1600" i="1" spc="-5" dirty="0">
                <a:latin typeface="Carlito"/>
                <a:cs typeface="Carlito"/>
              </a:rPr>
              <a:t>il </a:t>
            </a:r>
            <a:r>
              <a:rPr sz="1600" i="1" spc="-10" dirty="0">
                <a:latin typeface="Carlito"/>
                <a:cs typeface="Carlito"/>
              </a:rPr>
              <a:t>suo </a:t>
            </a:r>
            <a:r>
              <a:rPr sz="1600" i="1" spc="-5" dirty="0">
                <a:latin typeface="Carlito"/>
                <a:cs typeface="Carlito"/>
              </a:rPr>
              <a:t>essere  </a:t>
            </a:r>
            <a:r>
              <a:rPr sz="1600" i="1" spc="-15" dirty="0">
                <a:latin typeface="Carlito"/>
                <a:cs typeface="Carlito"/>
              </a:rPr>
              <a:t>impastato </a:t>
            </a:r>
            <a:r>
              <a:rPr sz="1600" i="1" spc="-5" dirty="0">
                <a:latin typeface="Carlito"/>
                <a:cs typeface="Carlito"/>
              </a:rPr>
              <a:t>di </a:t>
            </a:r>
            <a:r>
              <a:rPr sz="1600" i="1" spc="-10" dirty="0">
                <a:latin typeface="Carlito"/>
                <a:cs typeface="Carlito"/>
              </a:rPr>
              <a:t>peccato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condannato </a:t>
            </a:r>
            <a:r>
              <a:rPr sz="1600" i="1" spc="-5" dirty="0">
                <a:latin typeface="Carlito"/>
                <a:cs typeface="Carlito"/>
              </a:rPr>
              <a:t>alla</a:t>
            </a:r>
            <a:r>
              <a:rPr sz="1600" i="1" spc="35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morte.</a:t>
            </a:r>
            <a:r>
              <a:rPr sz="1575" i="1" baseline="39682" dirty="0">
                <a:latin typeface="Carlito"/>
                <a:cs typeface="Carlito"/>
              </a:rPr>
              <a:t>17</a:t>
            </a:r>
            <a:endParaRPr sz="1575" baseline="39682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639439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1060" y="6448755"/>
            <a:ext cx="424180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38194" dirty="0">
                <a:latin typeface="Carlito"/>
                <a:cs typeface="Carlito"/>
              </a:rPr>
              <a:t>16 </a:t>
            </a:r>
            <a:r>
              <a:rPr sz="1200" spc="-5" dirty="0">
                <a:latin typeface="Carlito"/>
                <a:cs typeface="Carlito"/>
              </a:rPr>
              <a:t>“Pasqua </a:t>
            </a:r>
            <a:r>
              <a:rPr sz="1200" spc="-20" dirty="0">
                <a:latin typeface="Carlito"/>
                <a:cs typeface="Carlito"/>
              </a:rPr>
              <a:t>1977”,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</a:t>
            </a:r>
            <a:r>
              <a:rPr sz="950" spc="-10" dirty="0">
                <a:latin typeface="Carlito"/>
                <a:cs typeface="Carlito"/>
              </a:rPr>
              <a:t>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162.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1200" baseline="38194" dirty="0">
                <a:latin typeface="Carlito"/>
                <a:cs typeface="Carlito"/>
              </a:rPr>
              <a:t>17 </a:t>
            </a:r>
            <a:r>
              <a:rPr sz="1200" spc="-5" dirty="0">
                <a:latin typeface="Carlito"/>
                <a:cs typeface="Carlito"/>
              </a:rPr>
              <a:t>“Pasqua </a:t>
            </a:r>
            <a:r>
              <a:rPr sz="1200" spc="-20" dirty="0">
                <a:latin typeface="Carlito"/>
                <a:cs typeface="Carlito"/>
              </a:rPr>
              <a:t>1977”, 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950" spc="-5" dirty="0">
                <a:latin typeface="Carlito"/>
                <a:cs typeface="Carlito"/>
              </a:rPr>
              <a:t>MELIE E </a:t>
            </a:r>
            <a:r>
              <a:rPr sz="950" spc="-10" dirty="0">
                <a:latin typeface="Carlito"/>
                <a:cs typeface="Carlito"/>
              </a:rPr>
              <a:t>ISTRUZIONI </a:t>
            </a:r>
            <a:r>
              <a:rPr sz="950" spc="-15" dirty="0">
                <a:latin typeface="Carlito"/>
                <a:cs typeface="Carlito"/>
              </a:rPr>
              <a:t>PASQUALI </a:t>
            </a:r>
            <a:r>
              <a:rPr sz="1200" spc="-5" dirty="0">
                <a:latin typeface="Carlito"/>
                <a:cs typeface="Carlito"/>
              </a:rPr>
              <a:t>1975-1978, 162-3; 165.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293624"/>
            <a:ext cx="9246870" cy="482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16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1600" spc="-5" dirty="0">
                <a:latin typeface="Carlito"/>
                <a:cs typeface="Carlito"/>
              </a:rPr>
              <a:t>III.1: LA </a:t>
            </a:r>
            <a:r>
              <a:rPr sz="1600" spc="-10" dirty="0">
                <a:latin typeface="Carlito"/>
                <a:cs typeface="Carlito"/>
              </a:rPr>
              <a:t>FILOSOFIA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25" dirty="0">
                <a:latin typeface="Carlito"/>
                <a:cs typeface="Carlito"/>
              </a:rPr>
              <a:t>CONFRONTA </a:t>
            </a:r>
            <a:r>
              <a:rPr sz="1600" spc="-10" dirty="0">
                <a:latin typeface="Carlito"/>
                <a:cs typeface="Carlito"/>
              </a:rPr>
              <a:t>FIN </a:t>
            </a:r>
            <a:r>
              <a:rPr sz="1600" spc="-15" dirty="0">
                <a:latin typeface="Carlito"/>
                <a:cs typeface="Carlito"/>
              </a:rPr>
              <a:t>DAL </a:t>
            </a:r>
            <a:r>
              <a:rPr sz="1600" spc="-5" dirty="0">
                <a:latin typeface="Carlito"/>
                <a:cs typeface="Carlito"/>
              </a:rPr>
              <a:t>SUO INIZIO </a:t>
            </a:r>
            <a:r>
              <a:rPr sz="1600" spc="-10" dirty="0">
                <a:latin typeface="Carlito"/>
                <a:cs typeface="Carlito"/>
              </a:rPr>
              <a:t>GRECO CON </a:t>
            </a: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10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MORTE</a:t>
            </a:r>
            <a:endParaRPr sz="1600">
              <a:latin typeface="Carlito"/>
              <a:cs typeface="Carlito"/>
            </a:endParaRPr>
          </a:p>
          <a:p>
            <a:pPr marL="3810" algn="ctr">
              <a:lnSpc>
                <a:spcPct val="100000"/>
              </a:lnSpc>
              <a:spcBef>
                <a:spcPts val="1335"/>
              </a:spcBef>
            </a:pPr>
            <a:r>
              <a:rPr sz="1600" b="1" i="1" spc="-5" dirty="0">
                <a:latin typeface="Carlito"/>
                <a:cs typeface="Carlito"/>
              </a:rPr>
              <a:t>Sulla </a:t>
            </a:r>
            <a:r>
              <a:rPr sz="1600" b="1" i="1" spc="-10" dirty="0">
                <a:latin typeface="Carlito"/>
                <a:cs typeface="Carlito"/>
              </a:rPr>
              <a:t>morte come costituente </a:t>
            </a:r>
            <a:r>
              <a:rPr sz="1600" b="1" i="1" dirty="0">
                <a:latin typeface="Carlito"/>
                <a:cs typeface="Carlito"/>
              </a:rPr>
              <a:t>crudo </a:t>
            </a:r>
            <a:r>
              <a:rPr sz="1600" b="1" i="1" spc="-5" dirty="0">
                <a:latin typeface="Carlito"/>
                <a:cs typeface="Carlito"/>
              </a:rPr>
              <a:t>e</a:t>
            </a:r>
            <a:r>
              <a:rPr sz="1600" b="1" i="1" spc="35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ineliminabile:</a:t>
            </a:r>
            <a:endParaRPr sz="160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latin typeface="Carlito"/>
                <a:cs typeface="Carlito"/>
              </a:rPr>
              <a:t>testi di ERACLITO</a:t>
            </a:r>
            <a:r>
              <a:rPr sz="1575" spc="-15" baseline="39682" dirty="0">
                <a:latin typeface="Carlito"/>
                <a:cs typeface="Carlito"/>
              </a:rPr>
              <a:t>18</a:t>
            </a:r>
            <a:r>
              <a:rPr sz="1600" spc="-10" dirty="0">
                <a:latin typeface="Carlito"/>
                <a:cs typeface="Carlito"/>
              </a:rPr>
              <a:t>, </a:t>
            </a:r>
            <a:r>
              <a:rPr sz="1600" spc="-25" dirty="0">
                <a:latin typeface="Carlito"/>
                <a:cs typeface="Carlito"/>
              </a:rPr>
              <a:t>PLATONE, </a:t>
            </a:r>
            <a:r>
              <a:rPr sz="1600" spc="-10" dirty="0">
                <a:latin typeface="Carlito"/>
                <a:cs typeface="Carlito"/>
              </a:rPr>
              <a:t>SIMONE </a:t>
            </a:r>
            <a:r>
              <a:rPr sz="1600" spc="-5" dirty="0">
                <a:latin typeface="Carlito"/>
                <a:cs typeface="Carlito"/>
              </a:rPr>
              <a:t>WEIL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(1909-1943)</a:t>
            </a:r>
            <a:endParaRPr sz="1600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  <a:spcBef>
                <a:spcPts val="1515"/>
              </a:spcBef>
            </a:pPr>
            <a:r>
              <a:rPr sz="1600" b="1" i="1" spc="105" dirty="0">
                <a:solidFill>
                  <a:srgbClr val="4F81BC"/>
                </a:solidFill>
                <a:latin typeface="Times New Roman"/>
                <a:cs typeface="Times New Roman"/>
              </a:rPr>
              <a:t>1)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sulla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realtà,</a:t>
            </a:r>
            <a:r>
              <a:rPr sz="1600" b="1" i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0" dirty="0">
                <a:solidFill>
                  <a:srgbClr val="4F81BC"/>
                </a:solidFill>
                <a:latin typeface="Times New Roman"/>
                <a:cs typeface="Times New Roman"/>
              </a:rPr>
              <a:t>ineluttabilità,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necessità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5" dirty="0">
                <a:solidFill>
                  <a:srgbClr val="4F81BC"/>
                </a:solidFill>
                <a:latin typeface="Times New Roman"/>
                <a:cs typeface="Times New Roman"/>
              </a:rPr>
              <a:t>di</a:t>
            </a:r>
            <a:r>
              <a:rPr sz="1600" b="1" i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85" dirty="0">
                <a:solidFill>
                  <a:srgbClr val="4F81BC"/>
                </a:solidFill>
                <a:latin typeface="Times New Roman"/>
                <a:cs typeface="Times New Roman"/>
              </a:rPr>
              <a:t>prendere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85" dirty="0">
                <a:solidFill>
                  <a:srgbClr val="4F81BC"/>
                </a:solidFill>
                <a:latin typeface="Times New Roman"/>
                <a:cs typeface="Times New Roman"/>
              </a:rPr>
              <a:t>seriamente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la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morte:</a:t>
            </a:r>
            <a:endParaRPr sz="1600">
              <a:latin typeface="Times New Roman"/>
              <a:cs typeface="Times New Roman"/>
            </a:endParaRPr>
          </a:p>
          <a:p>
            <a:pPr marL="88900" marR="81280">
              <a:lnSpc>
                <a:spcPct val="117000"/>
              </a:lnSpc>
              <a:spcBef>
                <a:spcPts val="525"/>
              </a:spcBef>
            </a:pPr>
            <a:r>
              <a:rPr sz="1600" spc="-5" dirty="0">
                <a:latin typeface="Carlito"/>
                <a:cs typeface="Carlito"/>
              </a:rPr>
              <a:t>D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: </a:t>
            </a:r>
            <a:r>
              <a:rPr sz="1600" spc="-15" dirty="0">
                <a:latin typeface="Carlito"/>
                <a:cs typeface="Carlito"/>
              </a:rPr>
              <a:t>S</a:t>
            </a:r>
            <a:r>
              <a:rPr sz="1300" spc="-15" dirty="0">
                <a:latin typeface="Carlito"/>
                <a:cs typeface="Carlito"/>
              </a:rPr>
              <a:t>ESTO 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300" spc="-5" dirty="0">
                <a:latin typeface="Carlito"/>
                <a:cs typeface="Carlito"/>
              </a:rPr>
              <a:t>MPIRICO</a:t>
            </a:r>
            <a:r>
              <a:rPr sz="1600" spc="-5" dirty="0">
                <a:latin typeface="Carlito"/>
                <a:cs typeface="Carlito"/>
              </a:rPr>
              <a:t>: Ma agli altri </a:t>
            </a:r>
            <a:r>
              <a:rPr sz="1600" spc="-10" dirty="0">
                <a:latin typeface="Carlito"/>
                <a:cs typeface="Carlito"/>
              </a:rPr>
              <a:t>uomini </a:t>
            </a:r>
            <a:r>
              <a:rPr sz="1600" spc="-5" dirty="0">
                <a:latin typeface="Carlito"/>
                <a:cs typeface="Carlito"/>
              </a:rPr>
              <a:t>rimane </a:t>
            </a:r>
            <a:r>
              <a:rPr sz="1600" spc="-10" dirty="0">
                <a:latin typeface="Carlito"/>
                <a:cs typeface="Carlito"/>
              </a:rPr>
              <a:t>celato </a:t>
            </a:r>
            <a:r>
              <a:rPr sz="1600" spc="15" dirty="0">
                <a:latin typeface="Carlito"/>
                <a:cs typeface="Carlito"/>
              </a:rPr>
              <a:t>ciò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fanno </a:t>
            </a:r>
            <a:r>
              <a:rPr sz="1600" spc="-5" dirty="0">
                <a:latin typeface="Carlito"/>
                <a:cs typeface="Carlito"/>
              </a:rPr>
              <a:t>da svegli, allo </a:t>
            </a:r>
            <a:r>
              <a:rPr sz="1600" spc="-10" dirty="0">
                <a:latin typeface="Carlito"/>
                <a:cs typeface="Carlito"/>
              </a:rPr>
              <a:t>stesso </a:t>
            </a:r>
            <a:r>
              <a:rPr sz="1600" spc="-5" dirty="0">
                <a:latin typeface="Carlito"/>
                <a:cs typeface="Carlito"/>
              </a:rPr>
              <a:t>modo che non </a:t>
            </a:r>
            <a:r>
              <a:rPr sz="1600" spc="-10" dirty="0">
                <a:latin typeface="Carlito"/>
                <a:cs typeface="Carlito"/>
              </a:rPr>
              <a:t>sono  coscienti </a:t>
            </a:r>
            <a:r>
              <a:rPr sz="1600" spc="-5" dirty="0">
                <a:latin typeface="Carlito"/>
                <a:cs typeface="Carlito"/>
              </a:rPr>
              <a:t>di ciò che </a:t>
            </a:r>
            <a:r>
              <a:rPr sz="1600" spc="-10" dirty="0">
                <a:latin typeface="Carlito"/>
                <a:cs typeface="Carlito"/>
              </a:rPr>
              <a:t>fanno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dormendo.</a:t>
            </a:r>
            <a:r>
              <a:rPr sz="1575" baseline="-10582" dirty="0">
                <a:latin typeface="Carlito"/>
                <a:cs typeface="Carlito"/>
              </a:rPr>
              <a:t>[194]</a:t>
            </a:r>
            <a:endParaRPr sz="1575" baseline="-10582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  <a:spcBef>
                <a:spcPts val="1330"/>
              </a:spcBef>
            </a:pPr>
            <a:r>
              <a:rPr sz="1600" spc="-5" dirty="0">
                <a:latin typeface="Carlito"/>
                <a:cs typeface="Carlito"/>
              </a:rPr>
              <a:t>D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: C</a:t>
            </a:r>
            <a:r>
              <a:rPr sz="1300" spc="-5" dirty="0">
                <a:latin typeface="Carlito"/>
                <a:cs typeface="Carlito"/>
              </a:rPr>
              <a:t>LEMENTE 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300" spc="-5" dirty="0">
                <a:latin typeface="Carlito"/>
                <a:cs typeface="Carlito"/>
              </a:rPr>
              <a:t>LESSANDRINO</a:t>
            </a:r>
            <a:r>
              <a:rPr sz="1600" spc="-5" dirty="0">
                <a:latin typeface="Carlito"/>
                <a:cs typeface="Carlito"/>
              </a:rPr>
              <a:t>: Incapaci di </a:t>
            </a:r>
            <a:r>
              <a:rPr sz="1600" spc="-10" dirty="0">
                <a:latin typeface="Carlito"/>
                <a:cs typeface="Carlito"/>
              </a:rPr>
              <a:t>ascoltare 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parlare;</a:t>
            </a:r>
            <a:r>
              <a:rPr sz="1575" spc="-7" baseline="-10582" dirty="0">
                <a:latin typeface="Carlito"/>
                <a:cs typeface="Carlito"/>
              </a:rPr>
              <a:t>[200]</a:t>
            </a:r>
            <a:endParaRPr sz="1575" baseline="-10582">
              <a:latin typeface="Carlito"/>
              <a:cs typeface="Carlito"/>
            </a:endParaRPr>
          </a:p>
          <a:p>
            <a:pPr marL="88900" marR="2579370">
              <a:lnSpc>
                <a:spcPct val="116900"/>
              </a:lnSpc>
            </a:pPr>
            <a:r>
              <a:rPr sz="1600" spc="-5" dirty="0">
                <a:latin typeface="Carlito"/>
                <a:cs typeface="Carlito"/>
              </a:rPr>
              <a:t>Morte è </a:t>
            </a:r>
            <a:r>
              <a:rPr sz="1600" spc="-10" dirty="0">
                <a:latin typeface="Carlito"/>
                <a:cs typeface="Carlito"/>
              </a:rPr>
              <a:t>quanto </a:t>
            </a:r>
            <a:r>
              <a:rPr sz="1600" spc="-5" dirty="0">
                <a:latin typeface="Carlito"/>
                <a:cs typeface="Carlito"/>
              </a:rPr>
              <a:t>vediamo </a:t>
            </a:r>
            <a:r>
              <a:rPr sz="1600" spc="-10" dirty="0">
                <a:latin typeface="Carlito"/>
                <a:cs typeface="Carlito"/>
              </a:rPr>
              <a:t>stando svegli; </a:t>
            </a:r>
            <a:r>
              <a:rPr sz="1600" spc="-5" dirty="0">
                <a:latin typeface="Carlito"/>
                <a:cs typeface="Carlito"/>
              </a:rPr>
              <a:t>sonno è </a:t>
            </a:r>
            <a:r>
              <a:rPr sz="1600" spc="-10" dirty="0">
                <a:latin typeface="Carlito"/>
                <a:cs typeface="Carlito"/>
              </a:rPr>
              <a:t>quanto </a:t>
            </a:r>
            <a:r>
              <a:rPr sz="1600" spc="-5" dirty="0">
                <a:latin typeface="Carlito"/>
                <a:cs typeface="Carlito"/>
              </a:rPr>
              <a:t>vediamo </a:t>
            </a:r>
            <a:r>
              <a:rPr sz="1600" dirty="0">
                <a:latin typeface="Carlito"/>
                <a:cs typeface="Carlito"/>
              </a:rPr>
              <a:t>dormendo;</a:t>
            </a:r>
            <a:r>
              <a:rPr sz="1575" baseline="-10582" dirty="0">
                <a:latin typeface="Carlito"/>
                <a:cs typeface="Carlito"/>
              </a:rPr>
              <a:t>[201]  </a:t>
            </a:r>
            <a:r>
              <a:rPr sz="1600" spc="-5" dirty="0">
                <a:latin typeface="Carlito"/>
                <a:cs typeface="Carlito"/>
              </a:rPr>
              <a:t>I più </a:t>
            </a:r>
            <a:r>
              <a:rPr sz="1600" spc="-10" dirty="0">
                <a:latin typeface="Carlito"/>
                <a:cs typeface="Carlito"/>
              </a:rPr>
              <a:t>invece </a:t>
            </a:r>
            <a:r>
              <a:rPr sz="1600" spc="-5" dirty="0">
                <a:latin typeface="Carlito"/>
                <a:cs typeface="Carlito"/>
              </a:rPr>
              <a:t>pensano </a:t>
            </a:r>
            <a:r>
              <a:rPr sz="1600" spc="-10" dirty="0">
                <a:latin typeface="Carlito"/>
                <a:cs typeface="Carlito"/>
              </a:rPr>
              <a:t>solo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saziarsi </a:t>
            </a:r>
            <a:r>
              <a:rPr sz="1600" spc="-5" dirty="0">
                <a:latin typeface="Carlito"/>
                <a:cs typeface="Carlito"/>
              </a:rPr>
              <a:t>come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bestie.</a:t>
            </a:r>
            <a:r>
              <a:rPr sz="1575" spc="-7" baseline="-10582" dirty="0">
                <a:latin typeface="Carlito"/>
                <a:cs typeface="Carlito"/>
              </a:rPr>
              <a:t>[202]</a:t>
            </a:r>
            <a:endParaRPr sz="1575" baseline="-10582">
              <a:latin typeface="Carlito"/>
              <a:cs typeface="Carlito"/>
            </a:endParaRPr>
          </a:p>
          <a:p>
            <a:pPr marL="88900" marR="2838450">
              <a:lnSpc>
                <a:spcPct val="117000"/>
              </a:lnSpc>
              <a:spcBef>
                <a:spcPts val="1005"/>
              </a:spcBef>
            </a:pPr>
            <a:r>
              <a:rPr sz="1600" spc="-5" dirty="0">
                <a:latin typeface="Carlito"/>
                <a:cs typeface="Carlito"/>
              </a:rPr>
              <a:t>D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: D</a:t>
            </a:r>
            <a:r>
              <a:rPr sz="1300" spc="-5" dirty="0">
                <a:latin typeface="Carlito"/>
                <a:cs typeface="Carlito"/>
              </a:rPr>
              <a:t>IOGENE </a:t>
            </a:r>
            <a:r>
              <a:rPr sz="1600" spc="-5" dirty="0">
                <a:latin typeface="Carlito"/>
                <a:cs typeface="Carlito"/>
              </a:rPr>
              <a:t>L</a:t>
            </a:r>
            <a:r>
              <a:rPr sz="1300" spc="-5" dirty="0">
                <a:latin typeface="Carlito"/>
                <a:cs typeface="Carlito"/>
              </a:rPr>
              <a:t>AERTIO</a:t>
            </a:r>
            <a:r>
              <a:rPr sz="1600" spc="-5" dirty="0">
                <a:latin typeface="Carlito"/>
                <a:cs typeface="Carlito"/>
              </a:rPr>
              <a:t>: </a:t>
            </a:r>
            <a:r>
              <a:rPr sz="1600" spc="-10" dirty="0">
                <a:latin typeface="Carlito"/>
                <a:cs typeface="Carlito"/>
              </a:rPr>
              <a:t>Sapere </a:t>
            </a:r>
            <a:r>
              <a:rPr sz="1600" spc="-5" dirty="0">
                <a:latin typeface="Carlito"/>
                <a:cs typeface="Carlito"/>
              </a:rPr>
              <a:t>molte </a:t>
            </a:r>
            <a:r>
              <a:rPr sz="1600" spc="-10" dirty="0">
                <a:latin typeface="Carlito"/>
                <a:cs typeface="Carlito"/>
              </a:rPr>
              <a:t>cose non </a:t>
            </a:r>
            <a:r>
              <a:rPr sz="1600" spc="-5" dirty="0">
                <a:latin typeface="Carlito"/>
                <a:cs typeface="Carlito"/>
              </a:rPr>
              <a:t>insegna ad </a:t>
            </a:r>
            <a:r>
              <a:rPr sz="1600" spc="-20" dirty="0">
                <a:latin typeface="Carlito"/>
                <a:cs typeface="Carlito"/>
              </a:rPr>
              <a:t>avere </a:t>
            </a:r>
            <a:r>
              <a:rPr sz="1600" spc="-5" dirty="0">
                <a:latin typeface="Carlito"/>
                <a:cs typeface="Carlito"/>
              </a:rPr>
              <a:t>intelligenza;</a:t>
            </a:r>
            <a:r>
              <a:rPr sz="1575" spc="-7" baseline="-10582" dirty="0">
                <a:latin typeface="Carlito"/>
                <a:cs typeface="Carlito"/>
              </a:rPr>
              <a:t>[205]  </a:t>
            </a:r>
            <a:r>
              <a:rPr sz="1600" spc="-5" dirty="0">
                <a:latin typeface="Carlito"/>
                <a:cs typeface="Carlito"/>
              </a:rPr>
              <a:t>Bisogna spegnere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superbia </a:t>
            </a:r>
            <a:r>
              <a:rPr sz="1600" spc="-5" dirty="0">
                <a:latin typeface="Carlito"/>
                <a:cs typeface="Carlito"/>
              </a:rPr>
              <a:t>ancor </a:t>
            </a:r>
            <a:r>
              <a:rPr sz="1600" dirty="0">
                <a:latin typeface="Carlito"/>
                <a:cs typeface="Carlito"/>
              </a:rPr>
              <a:t>più</a:t>
            </a:r>
            <a:r>
              <a:rPr sz="1600" spc="-5" dirty="0">
                <a:latin typeface="Carlito"/>
                <a:cs typeface="Carlito"/>
              </a:rPr>
              <a:t> dell’incendio.</a:t>
            </a:r>
            <a:r>
              <a:rPr sz="1575" spc="-7" baseline="-10582" dirty="0">
                <a:latin typeface="Carlito"/>
                <a:cs typeface="Carlito"/>
              </a:rPr>
              <a:t>[206]</a:t>
            </a:r>
            <a:endParaRPr sz="1575" baseline="-10582">
              <a:latin typeface="Carlito"/>
              <a:cs typeface="Carlito"/>
            </a:endParaRPr>
          </a:p>
          <a:p>
            <a:pPr marL="88900" marR="1784985">
              <a:lnSpc>
                <a:spcPct val="117500"/>
              </a:lnSpc>
              <a:spcBef>
                <a:spcPts val="985"/>
              </a:spcBef>
            </a:pPr>
            <a:r>
              <a:rPr sz="1600" spc="-5" dirty="0">
                <a:latin typeface="Carlito"/>
                <a:cs typeface="Carlito"/>
              </a:rPr>
              <a:t>D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: H</a:t>
            </a:r>
            <a:r>
              <a:rPr sz="1300" spc="-5" dirty="0">
                <a:latin typeface="Carlito"/>
                <a:cs typeface="Carlito"/>
              </a:rPr>
              <a:t>IPPOL</a:t>
            </a:r>
            <a:r>
              <a:rPr sz="1600" spc="-5" dirty="0">
                <a:latin typeface="Carlito"/>
                <a:cs typeface="Carlito"/>
              </a:rPr>
              <a:t>.: </a:t>
            </a:r>
            <a:r>
              <a:rPr sz="1600" dirty="0">
                <a:latin typeface="Carlito"/>
                <a:cs typeface="Carlito"/>
              </a:rPr>
              <a:t>Gli </a:t>
            </a:r>
            <a:r>
              <a:rPr sz="1600" spc="-5" dirty="0">
                <a:latin typeface="Carlito"/>
                <a:cs typeface="Carlito"/>
              </a:rPr>
              <a:t>uomini si lasciano </a:t>
            </a:r>
            <a:r>
              <a:rPr sz="1600" spc="-10" dirty="0">
                <a:latin typeface="Carlito"/>
                <a:cs typeface="Carlito"/>
              </a:rPr>
              <a:t>ingannare rispetto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conoscenza </a:t>
            </a:r>
            <a:r>
              <a:rPr sz="1600" spc="5" dirty="0">
                <a:latin typeface="Carlito"/>
                <a:cs typeface="Carlito"/>
              </a:rPr>
              <a:t>delle </a:t>
            </a:r>
            <a:r>
              <a:rPr sz="1600" spc="-10" dirty="0">
                <a:latin typeface="Carlito"/>
                <a:cs typeface="Carlito"/>
              </a:rPr>
              <a:t>cose </a:t>
            </a:r>
            <a:r>
              <a:rPr sz="1600" spc="-5" dirty="0">
                <a:latin typeface="Carlito"/>
                <a:cs typeface="Carlito"/>
              </a:rPr>
              <a:t>visibili;</a:t>
            </a:r>
            <a:r>
              <a:rPr sz="1575" spc="-7" baseline="-10582" dirty="0">
                <a:latin typeface="Carlito"/>
                <a:cs typeface="Carlito"/>
              </a:rPr>
              <a:t>[209]  </a:t>
            </a:r>
            <a:r>
              <a:rPr sz="1600" spc="-10" dirty="0">
                <a:latin typeface="Carlito"/>
                <a:cs typeface="Carlito"/>
              </a:rPr>
              <a:t>Immortali </a:t>
            </a:r>
            <a:r>
              <a:rPr sz="1600" spc="-5" dirty="0">
                <a:latin typeface="Carlito"/>
                <a:cs typeface="Carlito"/>
              </a:rPr>
              <a:t>mortali, </a:t>
            </a:r>
            <a:r>
              <a:rPr sz="1600" spc="-10" dirty="0">
                <a:latin typeface="Carlito"/>
                <a:cs typeface="Carlito"/>
              </a:rPr>
              <a:t>mortali </a:t>
            </a:r>
            <a:r>
              <a:rPr sz="1600" spc="-5" dirty="0">
                <a:latin typeface="Carlito"/>
                <a:cs typeface="Carlito"/>
              </a:rPr>
              <a:t>imortali, </a:t>
            </a:r>
            <a:r>
              <a:rPr sz="1600" spc="-10" dirty="0">
                <a:latin typeface="Carlito"/>
                <a:cs typeface="Carlito"/>
              </a:rPr>
              <a:t>viventi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loro morte </a:t>
            </a:r>
            <a:r>
              <a:rPr sz="1600" spc="-5" dirty="0">
                <a:latin typeface="Carlito"/>
                <a:cs typeface="Carlito"/>
              </a:rPr>
              <a:t>e morienti la </a:t>
            </a:r>
            <a:r>
              <a:rPr sz="1600" spc="-10" dirty="0">
                <a:latin typeface="Carlito"/>
                <a:cs typeface="Carlito"/>
              </a:rPr>
              <a:t>loro</a:t>
            </a:r>
            <a:r>
              <a:rPr sz="1600" spc="1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vita.</a:t>
            </a:r>
            <a:r>
              <a:rPr sz="1575" baseline="-10582" dirty="0">
                <a:latin typeface="Carlito"/>
                <a:cs typeface="Carlito"/>
              </a:rPr>
              <a:t>[210]</a:t>
            </a:r>
            <a:endParaRPr sz="1575" baseline="-10582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6022594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1060" y="6076950"/>
            <a:ext cx="8965565" cy="7664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1699"/>
              </a:lnSpc>
              <a:spcBef>
                <a:spcPts val="75"/>
              </a:spcBef>
            </a:pPr>
            <a:r>
              <a:rPr sz="1200" baseline="38194" dirty="0">
                <a:latin typeface="Carlito"/>
                <a:cs typeface="Carlito"/>
              </a:rPr>
              <a:t>18 </a:t>
            </a:r>
            <a:r>
              <a:rPr sz="1200" spc="-5" dirty="0">
                <a:latin typeface="Carlito"/>
                <a:cs typeface="Carlito"/>
              </a:rPr>
              <a:t>544-40 (530-20?) </a:t>
            </a:r>
            <a:r>
              <a:rPr sz="1200" dirty="0">
                <a:latin typeface="Carlito"/>
                <a:cs typeface="Carlito"/>
              </a:rPr>
              <a:t>– </a:t>
            </a:r>
            <a:r>
              <a:rPr sz="1200" spc="-5" dirty="0">
                <a:latin typeface="Carlito"/>
                <a:cs typeface="Carlito"/>
              </a:rPr>
              <a:t>480-76 (470-60?) </a:t>
            </a:r>
            <a:r>
              <a:rPr sz="1200" spc="-10" dirty="0">
                <a:latin typeface="Carlito"/>
                <a:cs typeface="Carlito"/>
              </a:rPr>
              <a:t>a.C.; fra </a:t>
            </a:r>
            <a:r>
              <a:rPr sz="1200" dirty="0">
                <a:latin typeface="Carlito"/>
                <a:cs typeface="Carlito"/>
              </a:rPr>
              <a:t>i </a:t>
            </a:r>
            <a:r>
              <a:rPr sz="1200" spc="-10" dirty="0">
                <a:latin typeface="Carlito"/>
                <a:cs typeface="Carlito"/>
              </a:rPr>
              <a:t>presocratici </a:t>
            </a:r>
            <a:r>
              <a:rPr sz="1200" spc="-5" dirty="0">
                <a:latin typeface="Carlito"/>
                <a:cs typeface="Carlito"/>
              </a:rPr>
              <a:t>dei </a:t>
            </a:r>
            <a:r>
              <a:rPr sz="1200" dirty="0">
                <a:latin typeface="Carlito"/>
                <a:cs typeface="Carlito"/>
              </a:rPr>
              <a:t>quali </a:t>
            </a:r>
            <a:r>
              <a:rPr sz="1200" spc="-5" dirty="0">
                <a:latin typeface="Carlito"/>
                <a:cs typeface="Carlito"/>
              </a:rPr>
              <a:t>abbiamo qualche </a:t>
            </a:r>
            <a:r>
              <a:rPr sz="1200" spc="-10" dirty="0">
                <a:latin typeface="Carlito"/>
                <a:cs typeface="Carlito"/>
              </a:rPr>
              <a:t>testimonianza; considerato con grande rispetto </a:t>
            </a:r>
            <a:r>
              <a:rPr sz="1200" spc="-5" dirty="0">
                <a:latin typeface="Carlito"/>
                <a:cs typeface="Carlito"/>
              </a:rPr>
              <a:t>dalla  tradizione successiva; denominato </a:t>
            </a:r>
            <a:r>
              <a:rPr sz="1200" spc="-10" dirty="0">
                <a:latin typeface="Carlito"/>
                <a:cs typeface="Carlito"/>
              </a:rPr>
              <a:t>“l’Oscuro”; passato in </a:t>
            </a:r>
            <a:r>
              <a:rPr sz="1200" spc="-5" dirty="0">
                <a:latin typeface="Carlito"/>
                <a:cs typeface="Carlito"/>
              </a:rPr>
              <a:t>secondo piano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fronte </a:t>
            </a:r>
            <a:r>
              <a:rPr sz="1200" dirty="0">
                <a:latin typeface="Carlito"/>
                <a:cs typeface="Carlito"/>
              </a:rPr>
              <a:t>alla </a:t>
            </a:r>
            <a:r>
              <a:rPr sz="1200" spc="-5" dirty="0">
                <a:latin typeface="Carlito"/>
                <a:cs typeface="Carlito"/>
              </a:rPr>
              <a:t>tradizione platonica </a:t>
            </a:r>
            <a:r>
              <a:rPr sz="1200" dirty="0">
                <a:latin typeface="Carlito"/>
                <a:cs typeface="Carlito"/>
              </a:rPr>
              <a:t>e </a:t>
            </a:r>
            <a:r>
              <a:rPr sz="1200" spc="-5" dirty="0">
                <a:latin typeface="Carlito"/>
                <a:cs typeface="Carlito"/>
              </a:rPr>
              <a:t>aristotelica; ripreso nelle </a:t>
            </a:r>
            <a:r>
              <a:rPr sz="1200" spc="-10" dirty="0">
                <a:latin typeface="Carlito"/>
                <a:cs typeface="Carlito"/>
              </a:rPr>
              <a:t>storie </a:t>
            </a:r>
            <a:r>
              <a:rPr sz="1200" dirty="0">
                <a:latin typeface="Carlito"/>
                <a:cs typeface="Carlito"/>
              </a:rPr>
              <a:t>della  </a:t>
            </a:r>
            <a:r>
              <a:rPr sz="1200" spc="-5" dirty="0">
                <a:latin typeface="Carlito"/>
                <a:cs typeface="Carlito"/>
              </a:rPr>
              <a:t>filosofia </a:t>
            </a:r>
            <a:r>
              <a:rPr sz="1200" dirty="0">
                <a:latin typeface="Carlito"/>
                <a:cs typeface="Carlito"/>
              </a:rPr>
              <a:t>e </a:t>
            </a:r>
            <a:r>
              <a:rPr sz="1200" spc="-10" dirty="0">
                <a:latin typeface="Carlito"/>
                <a:cs typeface="Carlito"/>
              </a:rPr>
              <a:t>sporadicamente </a:t>
            </a:r>
            <a:r>
              <a:rPr sz="1200" dirty="0">
                <a:latin typeface="Carlito"/>
                <a:cs typeface="Carlito"/>
              </a:rPr>
              <a:t>nel </a:t>
            </a:r>
            <a:r>
              <a:rPr sz="1200" spc="-10" dirty="0">
                <a:latin typeface="Carlito"/>
                <a:cs typeface="Carlito"/>
              </a:rPr>
              <a:t>Novecento. </a:t>
            </a:r>
            <a:r>
              <a:rPr sz="1200" spc="-5" dirty="0">
                <a:latin typeface="Carlito"/>
                <a:cs typeface="Carlito"/>
              </a:rPr>
              <a:t>Diels-Kranz, </a:t>
            </a:r>
            <a:r>
              <a:rPr sz="1200" i="1" dirty="0">
                <a:latin typeface="Carlito"/>
                <a:cs typeface="Carlito"/>
              </a:rPr>
              <a:t>I </a:t>
            </a:r>
            <a:r>
              <a:rPr sz="1200" i="1" spc="-5" dirty="0">
                <a:latin typeface="Carlito"/>
                <a:cs typeface="Carlito"/>
              </a:rPr>
              <a:t>Presocratici. </a:t>
            </a:r>
            <a:r>
              <a:rPr sz="1200" i="1" spc="-15" dirty="0">
                <a:latin typeface="Carlito"/>
                <a:cs typeface="Carlito"/>
              </a:rPr>
              <a:t>Testimonianze </a:t>
            </a:r>
            <a:r>
              <a:rPr sz="1200" i="1" dirty="0">
                <a:latin typeface="Carlito"/>
                <a:cs typeface="Carlito"/>
              </a:rPr>
              <a:t>e </a:t>
            </a:r>
            <a:r>
              <a:rPr sz="1200" i="1" spc="-5" dirty="0">
                <a:latin typeface="Carlito"/>
                <a:cs typeface="Carlito"/>
              </a:rPr>
              <a:t>frammenti</a:t>
            </a:r>
            <a:r>
              <a:rPr sz="1200" spc="-5" dirty="0">
                <a:latin typeface="Carlito"/>
                <a:cs typeface="Carlito"/>
              </a:rPr>
              <a:t>,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5" dirty="0">
                <a:latin typeface="Carlito"/>
                <a:cs typeface="Carlito"/>
              </a:rPr>
              <a:t>cura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5" dirty="0">
                <a:latin typeface="Carlito"/>
                <a:cs typeface="Carlito"/>
              </a:rPr>
              <a:t>G.Giannantoni, Roma-Bari,</a:t>
            </a:r>
            <a:r>
              <a:rPr sz="1200" spc="18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Laterza,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rlito"/>
                <a:cs typeface="Carlito"/>
              </a:rPr>
              <a:t>1981, </a:t>
            </a:r>
            <a:r>
              <a:rPr sz="1200" spc="-5" dirty="0">
                <a:latin typeface="Carlito"/>
                <a:cs typeface="Carlito"/>
              </a:rPr>
              <a:t>vol. </a:t>
            </a:r>
            <a:r>
              <a:rPr sz="1200" dirty="0">
                <a:latin typeface="Carlito"/>
                <a:cs typeface="Carlito"/>
              </a:rPr>
              <a:t>I, </a:t>
            </a:r>
            <a:r>
              <a:rPr sz="1200" spc="-5" dirty="0">
                <a:latin typeface="Carlito"/>
                <a:cs typeface="Carlito"/>
              </a:rPr>
              <a:t>179-221 (numeri delle </a:t>
            </a:r>
            <a:r>
              <a:rPr sz="1200" dirty="0">
                <a:latin typeface="Carlito"/>
                <a:cs typeface="Carlito"/>
              </a:rPr>
              <a:t>pp. </a:t>
            </a:r>
            <a:r>
              <a:rPr sz="1200" spc="-10" dirty="0">
                <a:latin typeface="Carlito"/>
                <a:cs typeface="Carlito"/>
              </a:rPr>
              <a:t>fra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quadre).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060" y="293624"/>
            <a:ext cx="9149080" cy="2735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17</a:t>
            </a:r>
            <a:endParaRPr sz="16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1250"/>
              </a:spcBef>
            </a:pPr>
            <a:r>
              <a:rPr sz="1600" b="1" i="1" spc="105" dirty="0">
                <a:solidFill>
                  <a:srgbClr val="4F81BC"/>
                </a:solidFill>
                <a:latin typeface="Times New Roman"/>
                <a:cs typeface="Times New Roman"/>
              </a:rPr>
              <a:t>2)</a:t>
            </a:r>
            <a:r>
              <a:rPr sz="1600" b="1" i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sulla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possibilità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0" dirty="0">
                <a:solidFill>
                  <a:srgbClr val="4F81BC"/>
                </a:solidFill>
                <a:latin typeface="Times New Roman"/>
                <a:cs typeface="Times New Roman"/>
              </a:rPr>
              <a:t>faticosa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5" dirty="0">
                <a:solidFill>
                  <a:srgbClr val="4F81BC"/>
                </a:solidFill>
                <a:latin typeface="Times New Roman"/>
                <a:cs typeface="Times New Roman"/>
              </a:rPr>
              <a:t>di</a:t>
            </a:r>
            <a:r>
              <a:rPr sz="1600" b="1" i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90" dirty="0">
                <a:solidFill>
                  <a:srgbClr val="4F81BC"/>
                </a:solidFill>
                <a:latin typeface="Times New Roman"/>
                <a:cs typeface="Times New Roman"/>
              </a:rPr>
              <a:t>attingere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la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0" dirty="0">
                <a:solidFill>
                  <a:srgbClr val="4F81BC"/>
                </a:solidFill>
                <a:latin typeface="Times New Roman"/>
                <a:cs typeface="Times New Roman"/>
              </a:rPr>
              <a:t>conoscenza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0" dirty="0">
                <a:solidFill>
                  <a:srgbClr val="4F81BC"/>
                </a:solidFill>
                <a:latin typeface="Times New Roman"/>
                <a:cs typeface="Times New Roman"/>
              </a:rPr>
              <a:t>vera:</a:t>
            </a:r>
            <a:endParaRPr sz="16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17000"/>
              </a:lnSpc>
              <a:spcBef>
                <a:spcPts val="525"/>
              </a:spcBef>
            </a:pPr>
            <a:r>
              <a:rPr sz="1600" spc="-5" dirty="0">
                <a:latin typeface="Carlito"/>
                <a:cs typeface="Carlito"/>
              </a:rPr>
              <a:t>D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: </a:t>
            </a:r>
            <a:r>
              <a:rPr sz="1600" spc="-20" dirty="0">
                <a:latin typeface="Carlito"/>
                <a:cs typeface="Carlito"/>
              </a:rPr>
              <a:t>S.W</a:t>
            </a:r>
            <a:r>
              <a:rPr sz="1300" spc="-20" dirty="0">
                <a:latin typeface="Carlito"/>
                <a:cs typeface="Carlito"/>
              </a:rPr>
              <a:t>EIL</a:t>
            </a:r>
            <a:r>
              <a:rPr sz="1600" spc="-20" dirty="0">
                <a:latin typeface="Carlito"/>
                <a:cs typeface="Carlito"/>
              </a:rPr>
              <a:t>: </a:t>
            </a:r>
            <a:r>
              <a:rPr sz="1600" spc="-5" dirty="0">
                <a:latin typeface="Carlito"/>
                <a:cs typeface="Carlito"/>
              </a:rPr>
              <a:t>E’ evidente che </a:t>
            </a:r>
            <a:r>
              <a:rPr sz="1600" spc="-10" dirty="0">
                <a:latin typeface="Carlito"/>
                <a:cs typeface="Carlito"/>
              </a:rPr>
              <a:t>Platone </a:t>
            </a:r>
            <a:r>
              <a:rPr sz="1600" spc="-15" dirty="0">
                <a:latin typeface="Carlito"/>
                <a:cs typeface="Carlito"/>
              </a:rPr>
              <a:t>considera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vera </a:t>
            </a:r>
            <a:r>
              <a:rPr sz="1600" spc="-10" dirty="0">
                <a:latin typeface="Carlito"/>
                <a:cs typeface="Carlito"/>
              </a:rPr>
              <a:t>saggezza come cosa </a:t>
            </a:r>
            <a:r>
              <a:rPr sz="1600" spc="-5" dirty="0">
                <a:latin typeface="Carlito"/>
                <a:cs typeface="Carlito"/>
              </a:rPr>
              <a:t>soprannaturale.</a:t>
            </a:r>
            <a:r>
              <a:rPr sz="1575" spc="-7" baseline="-10582" dirty="0">
                <a:latin typeface="Carlito"/>
                <a:cs typeface="Carlito"/>
              </a:rPr>
              <a:t>[54] </a:t>
            </a:r>
            <a:r>
              <a:rPr sz="1600" spc="-35" dirty="0">
                <a:latin typeface="Carlito"/>
                <a:cs typeface="Carlito"/>
              </a:rPr>
              <a:t>L’anima, </a:t>
            </a:r>
            <a:r>
              <a:rPr sz="1600" spc="-10" dirty="0">
                <a:latin typeface="Carlito"/>
                <a:cs typeface="Carlito"/>
              </a:rPr>
              <a:t>per  </a:t>
            </a:r>
            <a:r>
              <a:rPr sz="1600" spc="-15" dirty="0">
                <a:latin typeface="Carlito"/>
                <a:cs typeface="Carlito"/>
              </a:rPr>
              <a:t>volgere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 sguardo </a:t>
            </a:r>
            <a:r>
              <a:rPr sz="1600" spc="-15" dirty="0">
                <a:latin typeface="Carlito"/>
                <a:cs typeface="Carlito"/>
              </a:rPr>
              <a:t>verso </a:t>
            </a:r>
            <a:r>
              <a:rPr sz="1600" spc="-10" dirty="0">
                <a:latin typeface="Carlito"/>
                <a:cs typeface="Carlito"/>
              </a:rPr>
              <a:t>Dio, deve distogliersi </a:t>
            </a:r>
            <a:r>
              <a:rPr sz="1600" spc="-15" dirty="0">
                <a:latin typeface="Carlito"/>
                <a:cs typeface="Carlito"/>
              </a:rPr>
              <a:t>tutta intera </a:t>
            </a:r>
            <a:r>
              <a:rPr sz="1600" spc="-5" dirty="0">
                <a:latin typeface="Carlito"/>
                <a:cs typeface="Carlito"/>
              </a:rPr>
              <a:t>dalle </a:t>
            </a:r>
            <a:r>
              <a:rPr sz="1600" spc="-10" dirty="0">
                <a:latin typeface="Carlito"/>
                <a:cs typeface="Carlito"/>
              </a:rPr>
              <a:t>cose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nascono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periscono,che mutano:  </a:t>
            </a:r>
            <a:r>
              <a:rPr sz="1600" spc="-5" dirty="0">
                <a:latin typeface="Carlito"/>
                <a:cs typeface="Carlito"/>
              </a:rPr>
              <a:t>dalle </a:t>
            </a:r>
            <a:r>
              <a:rPr sz="1600" spc="-10" dirty="0">
                <a:latin typeface="Carlito"/>
                <a:cs typeface="Carlito"/>
              </a:rPr>
              <a:t>cose temporali. </a:t>
            </a:r>
            <a:r>
              <a:rPr sz="1600" spc="-35" dirty="0">
                <a:latin typeface="Carlito"/>
                <a:cs typeface="Carlito"/>
              </a:rPr>
              <a:t>Tutta </a:t>
            </a:r>
            <a:r>
              <a:rPr sz="1600" spc="-15" dirty="0">
                <a:latin typeface="Carlito"/>
                <a:cs typeface="Carlito"/>
              </a:rPr>
              <a:t>intera: </a:t>
            </a:r>
            <a:r>
              <a:rPr sz="1600" spc="-10" dirty="0">
                <a:latin typeface="Carlito"/>
                <a:cs typeface="Carlito"/>
              </a:rPr>
              <a:t>compresa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parte </a:t>
            </a:r>
            <a:r>
              <a:rPr sz="1600" spc="-5" dirty="0">
                <a:latin typeface="Carlito"/>
                <a:cs typeface="Carlito"/>
              </a:rPr>
              <a:t>sensibile, carnale, che è </a:t>
            </a:r>
            <a:r>
              <a:rPr sz="1600" spc="-15" dirty="0">
                <a:latin typeface="Carlito"/>
                <a:cs typeface="Carlito"/>
              </a:rPr>
              <a:t>radicata </a:t>
            </a:r>
            <a:r>
              <a:rPr sz="1600" spc="-5" dirty="0">
                <a:latin typeface="Carlito"/>
                <a:cs typeface="Carlito"/>
              </a:rPr>
              <a:t>nelle </a:t>
            </a:r>
            <a:r>
              <a:rPr sz="1600" spc="-10" dirty="0">
                <a:latin typeface="Carlito"/>
                <a:cs typeface="Carlito"/>
              </a:rPr>
              <a:t>cose </a:t>
            </a:r>
            <a:r>
              <a:rPr sz="1600" spc="-5" dirty="0">
                <a:latin typeface="Carlito"/>
                <a:cs typeface="Carlito"/>
              </a:rPr>
              <a:t>sensibili e </a:t>
            </a:r>
            <a:r>
              <a:rPr sz="1600" spc="-10" dirty="0">
                <a:latin typeface="Carlito"/>
                <a:cs typeface="Carlito"/>
              </a:rPr>
              <a:t>vi  attinge </a:t>
            </a:r>
            <a:r>
              <a:rPr sz="1600" spc="-5" dirty="0">
                <a:latin typeface="Carlito"/>
                <a:cs typeface="Carlito"/>
              </a:rPr>
              <a:t>la vita: </a:t>
            </a:r>
            <a:r>
              <a:rPr sz="1600" spc="-10" dirty="0">
                <a:latin typeface="Carlito"/>
                <a:cs typeface="Carlito"/>
              </a:rPr>
              <a:t>Bisogna sradicarla: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una morte.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conversione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5" dirty="0">
                <a:latin typeface="Carlito"/>
                <a:cs typeface="Carlito"/>
              </a:rPr>
              <a:t>questa </a:t>
            </a:r>
            <a:r>
              <a:rPr sz="1600" dirty="0">
                <a:latin typeface="Carlito"/>
                <a:cs typeface="Carlito"/>
              </a:rPr>
              <a:t>“morte”</a:t>
            </a:r>
            <a:r>
              <a:rPr sz="1575" baseline="-10582" dirty="0">
                <a:latin typeface="Carlito"/>
                <a:cs typeface="Carlito"/>
              </a:rPr>
              <a:t>[54-5]</a:t>
            </a:r>
            <a:r>
              <a:rPr sz="1600" dirty="0">
                <a:latin typeface="Carlito"/>
                <a:cs typeface="Carlito"/>
              </a:rPr>
              <a:t>. </a:t>
            </a:r>
            <a:r>
              <a:rPr sz="1600" spc="-15" dirty="0">
                <a:latin typeface="Carlito"/>
                <a:cs typeface="Carlito"/>
              </a:rPr>
              <a:t>Notare: tutta </a:t>
            </a:r>
            <a:r>
              <a:rPr sz="1600" spc="-20" dirty="0">
                <a:latin typeface="Carlito"/>
                <a:cs typeface="Carlito"/>
              </a:rPr>
              <a:t>l’anima. </a:t>
            </a:r>
            <a:r>
              <a:rPr sz="1600" spc="-5" dirty="0">
                <a:latin typeface="Carlito"/>
                <a:cs typeface="Carlito"/>
              </a:rPr>
              <a:t>il  minimo </a:t>
            </a:r>
            <a:r>
              <a:rPr sz="1600" spc="-10" dirty="0">
                <a:latin typeface="Carlito"/>
                <a:cs typeface="Carlito"/>
              </a:rPr>
              <a:t>attaccamento </a:t>
            </a:r>
            <a:r>
              <a:rPr sz="1600" spc="-5" dirty="0">
                <a:latin typeface="Carlito"/>
                <a:cs typeface="Carlito"/>
              </a:rPr>
              <a:t>impedisce la </a:t>
            </a:r>
            <a:r>
              <a:rPr sz="1600" spc="-10" dirty="0">
                <a:latin typeface="Carlito"/>
                <a:cs typeface="Carlito"/>
              </a:rPr>
              <a:t>trasformazione dell’anima.</a:t>
            </a:r>
            <a:r>
              <a:rPr sz="1575" spc="-15" baseline="-10582" dirty="0">
                <a:latin typeface="Carlito"/>
                <a:cs typeface="Carlito"/>
              </a:rPr>
              <a:t>[55] </a:t>
            </a:r>
            <a:r>
              <a:rPr sz="1600" b="1" i="1" spc="-10" dirty="0">
                <a:latin typeface="Carlito"/>
                <a:cs typeface="Carlito"/>
              </a:rPr>
              <a:t>“Pensa </a:t>
            </a:r>
            <a:r>
              <a:rPr sz="1600" b="1" i="1" spc="-5" dirty="0">
                <a:latin typeface="Carlito"/>
                <a:cs typeface="Carlito"/>
              </a:rPr>
              <a:t>che gli uomini hanno </a:t>
            </a:r>
            <a:r>
              <a:rPr sz="1600" b="1" i="1" spc="-10" dirty="0">
                <a:latin typeface="Carlito"/>
                <a:cs typeface="Carlito"/>
              </a:rPr>
              <a:t>per </a:t>
            </a:r>
            <a:r>
              <a:rPr sz="1600" b="1" i="1" dirty="0">
                <a:latin typeface="Carlito"/>
                <a:cs typeface="Carlito"/>
              </a:rPr>
              <a:t>dimora  </a:t>
            </a:r>
            <a:r>
              <a:rPr sz="1600" b="1" i="1" spc="-10" dirty="0">
                <a:latin typeface="Carlito"/>
                <a:cs typeface="Carlito"/>
              </a:rPr>
              <a:t>una </a:t>
            </a:r>
            <a:r>
              <a:rPr sz="1600" b="1" i="1" spc="-5" dirty="0">
                <a:latin typeface="Carlito"/>
                <a:cs typeface="Carlito"/>
              </a:rPr>
              <a:t>caverna </a:t>
            </a:r>
            <a:r>
              <a:rPr sz="1600" b="1" i="1" spc="-10" dirty="0">
                <a:latin typeface="Carlito"/>
                <a:cs typeface="Carlito"/>
              </a:rPr>
              <a:t>sotterranea </a:t>
            </a:r>
            <a:r>
              <a:rPr sz="1600" b="1" i="1" spc="-5" dirty="0">
                <a:latin typeface="Carlito"/>
                <a:cs typeface="Carlito"/>
              </a:rPr>
              <a:t>che ha </a:t>
            </a:r>
            <a:r>
              <a:rPr sz="1600" b="1" i="1" spc="-15" dirty="0">
                <a:latin typeface="Carlito"/>
                <a:cs typeface="Carlito"/>
              </a:rPr>
              <a:t>un’apertura </a:t>
            </a:r>
            <a:r>
              <a:rPr sz="1600" b="1" i="1" dirty="0">
                <a:latin typeface="Carlito"/>
                <a:cs typeface="Carlito"/>
              </a:rPr>
              <a:t>verso </a:t>
            </a:r>
            <a:r>
              <a:rPr sz="1600" b="1" i="1" spc="5" dirty="0">
                <a:latin typeface="Carlito"/>
                <a:cs typeface="Carlito"/>
              </a:rPr>
              <a:t>la </a:t>
            </a:r>
            <a:r>
              <a:rPr sz="1600" b="1" i="1" spc="-5" dirty="0">
                <a:latin typeface="Carlito"/>
                <a:cs typeface="Carlito"/>
              </a:rPr>
              <a:t>luce … sono in </a:t>
            </a:r>
            <a:r>
              <a:rPr sz="1600" b="1" i="1" spc="-10" dirty="0">
                <a:latin typeface="Carlito"/>
                <a:cs typeface="Carlito"/>
              </a:rPr>
              <a:t>questa </a:t>
            </a:r>
            <a:r>
              <a:rPr sz="1600" b="1" i="1" spc="-5" dirty="0">
                <a:latin typeface="Carlito"/>
                <a:cs typeface="Carlito"/>
              </a:rPr>
              <a:t>caverna dall’infanzia, con </a:t>
            </a:r>
            <a:r>
              <a:rPr sz="1600" b="1" i="1" spc="5" dirty="0">
                <a:latin typeface="Carlito"/>
                <a:cs typeface="Carlito"/>
              </a:rPr>
              <a:t>le  </a:t>
            </a:r>
            <a:r>
              <a:rPr sz="1600" b="1" i="1" spc="-5" dirty="0">
                <a:latin typeface="Carlito"/>
                <a:cs typeface="Carlito"/>
              </a:rPr>
              <a:t>gambe</a:t>
            </a:r>
            <a:r>
              <a:rPr sz="1600" b="1" i="1" spc="14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e</a:t>
            </a:r>
            <a:r>
              <a:rPr sz="1600" b="1" i="1" spc="125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il</a:t>
            </a:r>
            <a:r>
              <a:rPr sz="1600" b="1" i="1" spc="140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collo</a:t>
            </a:r>
            <a:r>
              <a:rPr sz="1600" b="1" i="1" spc="130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serrati</a:t>
            </a:r>
            <a:r>
              <a:rPr sz="1600" b="1" i="1" spc="135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in</a:t>
            </a:r>
            <a:r>
              <a:rPr sz="1600" b="1" i="1" spc="135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catene</a:t>
            </a:r>
            <a:r>
              <a:rPr sz="1600" b="1" i="1" spc="13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…</a:t>
            </a:r>
            <a:r>
              <a:rPr sz="1600" b="1" i="1" spc="145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così</a:t>
            </a:r>
            <a:r>
              <a:rPr sz="1600" b="1" i="1" spc="14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debbono</a:t>
            </a:r>
            <a:r>
              <a:rPr sz="1600" b="1" i="1" spc="135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restare</a:t>
            </a:r>
            <a:r>
              <a:rPr sz="1600" b="1" i="1" spc="14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immobili,</a:t>
            </a:r>
            <a:r>
              <a:rPr sz="1600" b="1" i="1" spc="130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senza</a:t>
            </a:r>
            <a:r>
              <a:rPr sz="1600" b="1" i="1" spc="135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poter</a:t>
            </a:r>
            <a:r>
              <a:rPr sz="1600" b="1" i="1" spc="13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guardare</a:t>
            </a:r>
            <a:r>
              <a:rPr sz="1600" b="1" i="1" spc="14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che</a:t>
            </a:r>
            <a:r>
              <a:rPr sz="1600" b="1" i="1" spc="14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dinanzi</a:t>
            </a:r>
            <a:r>
              <a:rPr sz="1600" b="1" i="1" spc="15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a</a:t>
            </a:r>
            <a:r>
              <a:rPr sz="1600" b="1" i="1" spc="14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sé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060" y="3070987"/>
            <a:ext cx="527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i="1" baseline="6944" dirty="0">
                <a:latin typeface="Carlito"/>
                <a:cs typeface="Carlito"/>
              </a:rPr>
              <a:t>…”</a:t>
            </a:r>
            <a:r>
              <a:rPr sz="1050" dirty="0">
                <a:latin typeface="Carlito"/>
                <a:cs typeface="Carlito"/>
              </a:rPr>
              <a:t>[55]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9258" y="3045079"/>
            <a:ext cx="8556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13425" algn="l"/>
                <a:tab pos="8121015" algn="l"/>
              </a:tabLst>
            </a:pPr>
            <a:r>
              <a:rPr sz="1600" spc="-5" dirty="0">
                <a:latin typeface="Carlito"/>
                <a:cs typeface="Carlito"/>
              </a:rPr>
              <a:t>Non  </a:t>
            </a:r>
            <a:r>
              <a:rPr sz="1600" spc="-10" dirty="0">
                <a:latin typeface="Carlito"/>
                <a:cs typeface="Carlito"/>
              </a:rPr>
              <a:t>s</a:t>
            </a:r>
            <a:r>
              <a:rPr sz="1600" spc="-5" dirty="0">
                <a:latin typeface="Carlito"/>
                <a:cs typeface="Carlito"/>
              </a:rPr>
              <a:t>i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pu</a:t>
            </a:r>
            <a:r>
              <a:rPr sz="1600" spc="-5" dirty="0">
                <a:latin typeface="Carlito"/>
                <a:cs typeface="Carlito"/>
              </a:rPr>
              <a:t>ò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sp</a:t>
            </a:r>
            <a:r>
              <a:rPr sz="1600" spc="-5" dirty="0">
                <a:latin typeface="Carlito"/>
                <a:cs typeface="Carlito"/>
              </a:rPr>
              <a:t>i</a:t>
            </a:r>
            <a:r>
              <a:rPr sz="1600" spc="-10" dirty="0">
                <a:latin typeface="Carlito"/>
                <a:cs typeface="Carlito"/>
              </a:rPr>
              <a:t>n</a:t>
            </a:r>
            <a:r>
              <a:rPr sz="1600" spc="-15" dirty="0">
                <a:latin typeface="Carlito"/>
                <a:cs typeface="Carlito"/>
              </a:rPr>
              <a:t>g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40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 p</a:t>
            </a:r>
            <a:r>
              <a:rPr sz="1600" spc="-5" dirty="0">
                <a:latin typeface="Carlito"/>
                <a:cs typeface="Carlito"/>
              </a:rPr>
              <a:t>iù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 l</a:t>
            </a:r>
            <a:r>
              <a:rPr sz="1600" spc="-10" dirty="0">
                <a:latin typeface="Carlito"/>
                <a:cs typeface="Carlito"/>
              </a:rPr>
              <a:t>on</a:t>
            </a:r>
            <a:r>
              <a:rPr sz="1600" spc="-25" dirty="0">
                <a:latin typeface="Carlito"/>
                <a:cs typeface="Carlito"/>
              </a:rPr>
              <a:t>t</a:t>
            </a:r>
            <a:r>
              <a:rPr sz="1600" spc="-5" dirty="0">
                <a:latin typeface="Carlito"/>
                <a:cs typeface="Carlito"/>
              </a:rPr>
              <a:t>ano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qu</a:t>
            </a:r>
            <a:r>
              <a:rPr sz="1600" dirty="0">
                <a:latin typeface="Carlito"/>
                <a:cs typeface="Carlito"/>
              </a:rPr>
              <a:t>a</a:t>
            </a:r>
            <a:r>
              <a:rPr sz="1600" spc="-10" dirty="0">
                <a:latin typeface="Carlito"/>
                <a:cs typeface="Carlito"/>
              </a:rPr>
              <a:t>d</a:t>
            </a:r>
            <a:r>
              <a:rPr sz="1600" spc="-35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o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 d</a:t>
            </a:r>
            <a:r>
              <a:rPr sz="1600" dirty="0">
                <a:latin typeface="Carlito"/>
                <a:cs typeface="Carlito"/>
              </a:rPr>
              <a:t>e</a:t>
            </a:r>
            <a:r>
              <a:rPr sz="1600" spc="-5" dirty="0">
                <a:latin typeface="Carlito"/>
                <a:cs typeface="Carlito"/>
              </a:rPr>
              <a:t>lla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 mise</a:t>
            </a:r>
            <a:r>
              <a:rPr sz="1600" spc="-15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ia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uman</a:t>
            </a:r>
            <a:r>
              <a:rPr sz="160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.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5" dirty="0">
                <a:latin typeface="Carlito"/>
                <a:cs typeface="Carlito"/>
              </a:rPr>
              <a:t>N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-5" dirty="0">
                <a:latin typeface="Carlito"/>
                <a:cs typeface="Carlito"/>
              </a:rPr>
              <a:t>i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n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600" spc="-10" dirty="0">
                <a:latin typeface="Carlito"/>
                <a:cs typeface="Carlito"/>
              </a:rPr>
              <a:t>sci</a:t>
            </a:r>
            <a:r>
              <a:rPr sz="1600" spc="-5" dirty="0">
                <a:latin typeface="Carlito"/>
                <a:cs typeface="Carlito"/>
              </a:rPr>
              <a:t>amo</a:t>
            </a:r>
            <a:r>
              <a:rPr sz="1600" dirty="0">
                <a:latin typeface="Carlito"/>
                <a:cs typeface="Carlito"/>
              </a:rPr>
              <a:t>  </a:t>
            </a: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</a:t>
            </a:r>
            <a:r>
              <a:rPr sz="1600" spc="-5" dirty="0">
                <a:latin typeface="Carlito"/>
                <a:cs typeface="Carlito"/>
              </a:rPr>
              <a:t>.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Nel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060" y="3309939"/>
            <a:ext cx="9142730" cy="5753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menzogna</a:t>
            </a:r>
            <a:r>
              <a:rPr sz="1600" spc="-10" dirty="0">
                <a:latin typeface="Carlito"/>
                <a:cs typeface="Carlito"/>
              </a:rPr>
              <a:t>.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Non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ci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sono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date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menzogne.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Perfino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noi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stessi: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crediamo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vedere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noi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stessi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non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vediamo</a:t>
            </a:r>
            <a:endParaRPr sz="1600">
              <a:latin typeface="Carlito"/>
              <a:cs typeface="Carlito"/>
            </a:endParaRPr>
          </a:p>
          <a:p>
            <a:pPr marL="2270760">
              <a:lnSpc>
                <a:spcPts val="735"/>
              </a:lnSpc>
              <a:spcBef>
                <a:spcPts val="120"/>
              </a:spcBef>
            </a:pPr>
            <a:r>
              <a:rPr sz="1050" dirty="0">
                <a:latin typeface="Carlito"/>
                <a:cs typeface="Carlito"/>
              </a:rPr>
              <a:t>19</a:t>
            </a:r>
            <a:endParaRPr sz="1050">
              <a:latin typeface="Carlito"/>
              <a:cs typeface="Carlito"/>
            </a:endParaRPr>
          </a:p>
          <a:p>
            <a:pPr marL="38100">
              <a:lnSpc>
                <a:spcPts val="1395"/>
              </a:lnSpc>
            </a:pP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25" dirty="0">
                <a:latin typeface="Carlito"/>
                <a:cs typeface="Carlito"/>
              </a:rPr>
              <a:t>l’ombra </a:t>
            </a:r>
            <a:r>
              <a:rPr sz="1600" spc="-5" dirty="0">
                <a:latin typeface="Carlito"/>
                <a:cs typeface="Carlito"/>
              </a:rPr>
              <a:t>di noi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stessi.</a:t>
            </a:r>
            <a:r>
              <a:rPr sz="1575" spc="-7" baseline="-10582" dirty="0">
                <a:latin typeface="Carlito"/>
                <a:cs typeface="Carlito"/>
              </a:rPr>
              <a:t>[57]</a:t>
            </a:r>
            <a:endParaRPr sz="1575" baseline="-10582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160" y="639439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1060" y="6448755"/>
            <a:ext cx="893191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1699"/>
              </a:lnSpc>
              <a:spcBef>
                <a:spcPts val="75"/>
              </a:spcBef>
            </a:pPr>
            <a:r>
              <a:rPr sz="1200" baseline="38194" dirty="0">
                <a:latin typeface="Carlito"/>
                <a:cs typeface="Carlito"/>
              </a:rPr>
              <a:t>19 </a:t>
            </a:r>
            <a:r>
              <a:rPr sz="1200" spc="-25" dirty="0">
                <a:latin typeface="Carlito"/>
                <a:cs typeface="Carlito"/>
              </a:rPr>
              <a:t>S.Weil, </a:t>
            </a:r>
            <a:r>
              <a:rPr sz="1200" spc="-5" dirty="0">
                <a:latin typeface="Carlito"/>
                <a:cs typeface="Carlito"/>
              </a:rPr>
              <a:t>“Dio </a:t>
            </a:r>
            <a:r>
              <a:rPr sz="1200" spc="-10" dirty="0">
                <a:latin typeface="Carlito"/>
                <a:cs typeface="Carlito"/>
              </a:rPr>
              <a:t>in Platone </a:t>
            </a:r>
            <a:r>
              <a:rPr sz="1200" dirty="0">
                <a:latin typeface="Carlito"/>
                <a:cs typeface="Carlito"/>
              </a:rPr>
              <a:t>[1940-42]”; </a:t>
            </a:r>
            <a:r>
              <a:rPr sz="1200" spc="-10" dirty="0">
                <a:latin typeface="Carlito"/>
                <a:cs typeface="Carlito"/>
              </a:rPr>
              <a:t>“L’Iliade. Poema </a:t>
            </a:r>
            <a:r>
              <a:rPr sz="1200" dirty="0">
                <a:latin typeface="Carlito"/>
                <a:cs typeface="Carlito"/>
              </a:rPr>
              <a:t>della </a:t>
            </a:r>
            <a:r>
              <a:rPr sz="1200" spc="-15" dirty="0">
                <a:latin typeface="Carlito"/>
                <a:cs typeface="Carlito"/>
              </a:rPr>
              <a:t>forza </a:t>
            </a:r>
            <a:r>
              <a:rPr sz="1200" spc="-5" dirty="0">
                <a:latin typeface="Carlito"/>
                <a:cs typeface="Carlito"/>
              </a:rPr>
              <a:t>[1939-41]” </a:t>
            </a:r>
            <a:r>
              <a:rPr sz="1200" dirty="0">
                <a:latin typeface="Carlito"/>
                <a:cs typeface="Carlito"/>
              </a:rPr>
              <a:t>in: </a:t>
            </a:r>
            <a:r>
              <a:rPr sz="1200" i="1" spc="-5" dirty="0">
                <a:latin typeface="Carlito"/>
                <a:cs typeface="Carlito"/>
              </a:rPr>
              <a:t>La </a:t>
            </a:r>
            <a:r>
              <a:rPr sz="1200" i="1" dirty="0">
                <a:latin typeface="Carlito"/>
                <a:cs typeface="Carlito"/>
              </a:rPr>
              <a:t>Grecia e le </a:t>
            </a:r>
            <a:r>
              <a:rPr sz="1200" i="1" spc="-5" dirty="0">
                <a:latin typeface="Carlito"/>
                <a:cs typeface="Carlito"/>
              </a:rPr>
              <a:t>intuizioni precristiane</a:t>
            </a:r>
            <a:r>
              <a:rPr sz="1200" spc="-5" dirty="0">
                <a:latin typeface="Carlito"/>
                <a:cs typeface="Carlito"/>
              </a:rPr>
              <a:t>, </a:t>
            </a:r>
            <a:r>
              <a:rPr sz="1200" spc="-10" dirty="0">
                <a:latin typeface="Carlito"/>
                <a:cs typeface="Carlito"/>
              </a:rPr>
              <a:t>Roma, </a:t>
            </a:r>
            <a:r>
              <a:rPr sz="1200" spc="-5" dirty="0">
                <a:latin typeface="Carlito"/>
                <a:cs typeface="Carlito"/>
              </a:rPr>
              <a:t>Borla, </a:t>
            </a:r>
            <a:r>
              <a:rPr sz="1200" dirty="0">
                <a:latin typeface="Carlito"/>
                <a:cs typeface="Carlito"/>
              </a:rPr>
              <a:t>1999</a:t>
            </a:r>
            <a:r>
              <a:rPr sz="1200" baseline="38194" dirty="0">
                <a:latin typeface="Carlito"/>
                <a:cs typeface="Carlito"/>
              </a:rPr>
              <a:t>2 </a:t>
            </a:r>
            <a:r>
              <a:rPr sz="1200" spc="-5" dirty="0">
                <a:latin typeface="Carlito"/>
                <a:cs typeface="Carlito"/>
              </a:rPr>
              <a:t>(numeri  </a:t>
            </a:r>
            <a:r>
              <a:rPr sz="1200" dirty="0">
                <a:latin typeface="Carlito"/>
                <a:cs typeface="Carlito"/>
              </a:rPr>
              <a:t>delle pp. </a:t>
            </a:r>
            <a:r>
              <a:rPr sz="1200" spc="-10" dirty="0">
                <a:latin typeface="Carlito"/>
                <a:cs typeface="Carlito"/>
              </a:rPr>
              <a:t>fra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quadre).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" y="293624"/>
            <a:ext cx="9174480" cy="302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18</a:t>
            </a:r>
            <a:endParaRPr sz="1600">
              <a:latin typeface="Carlito"/>
              <a:cs typeface="Carlito"/>
            </a:endParaRPr>
          </a:p>
          <a:p>
            <a:pPr marL="50800" algn="just">
              <a:lnSpc>
                <a:spcPct val="100000"/>
              </a:lnSpc>
              <a:spcBef>
                <a:spcPts val="1250"/>
              </a:spcBef>
            </a:pP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2.1)</a:t>
            </a:r>
            <a:r>
              <a:rPr sz="1600" b="1" i="1" spc="-6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sulla</a:t>
            </a:r>
            <a:r>
              <a:rPr sz="1600" b="1" i="1" spc="-4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85" dirty="0">
                <a:solidFill>
                  <a:srgbClr val="4F81BC"/>
                </a:solidFill>
                <a:latin typeface="Times New Roman"/>
                <a:cs typeface="Times New Roman"/>
              </a:rPr>
              <a:t>crudezza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della</a:t>
            </a:r>
            <a:r>
              <a:rPr sz="1600" b="1" i="1" spc="-4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0" dirty="0">
                <a:solidFill>
                  <a:srgbClr val="4F81BC"/>
                </a:solidFill>
                <a:latin typeface="Times New Roman"/>
                <a:cs typeface="Times New Roman"/>
              </a:rPr>
              <a:t>condizione</a:t>
            </a:r>
            <a:r>
              <a:rPr sz="1600" b="1" i="1" spc="-6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umana:</a:t>
            </a:r>
            <a:endParaRPr sz="16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17000"/>
              </a:lnSpc>
              <a:spcBef>
                <a:spcPts val="525"/>
              </a:spcBef>
            </a:pPr>
            <a:r>
              <a:rPr sz="1600" spc="-5" dirty="0">
                <a:latin typeface="Carlito"/>
                <a:cs typeface="Carlito"/>
              </a:rPr>
              <a:t>D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: </a:t>
            </a:r>
            <a:r>
              <a:rPr sz="1600" spc="-25" dirty="0">
                <a:latin typeface="Carlito"/>
                <a:cs typeface="Carlito"/>
              </a:rPr>
              <a:t>S.W</a:t>
            </a:r>
            <a:r>
              <a:rPr sz="1300" spc="-25" dirty="0">
                <a:latin typeface="Carlito"/>
                <a:cs typeface="Carlito"/>
              </a:rPr>
              <a:t>EIL</a:t>
            </a:r>
            <a:r>
              <a:rPr sz="1600" spc="-25" dirty="0">
                <a:latin typeface="Carlito"/>
                <a:cs typeface="Carlito"/>
              </a:rPr>
              <a:t>: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vero argomento,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centro </a:t>
            </a:r>
            <a:r>
              <a:rPr sz="1600" spc="-5" dirty="0">
                <a:latin typeface="Carlito"/>
                <a:cs typeface="Carlito"/>
              </a:rPr>
              <a:t>dell’</a:t>
            </a:r>
            <a:r>
              <a:rPr sz="1600" i="1" spc="-5" dirty="0">
                <a:latin typeface="Carlito"/>
                <a:cs typeface="Carlito"/>
              </a:rPr>
              <a:t>Iliade</a:t>
            </a:r>
            <a:r>
              <a:rPr sz="1600" spc="-5" dirty="0">
                <a:latin typeface="Carlito"/>
                <a:cs typeface="Carlito"/>
              </a:rPr>
              <a:t>, è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la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forza</a:t>
            </a:r>
            <a:r>
              <a:rPr sz="1600" spc="-15" dirty="0">
                <a:latin typeface="Carlito"/>
                <a:cs typeface="Carlito"/>
              </a:rPr>
              <a:t>. Forza adoperata </a:t>
            </a:r>
            <a:r>
              <a:rPr sz="1600" spc="-5" dirty="0">
                <a:latin typeface="Carlito"/>
                <a:cs typeface="Carlito"/>
              </a:rPr>
              <a:t>dagli uomini, </a:t>
            </a:r>
            <a:r>
              <a:rPr sz="1600" spc="-20" dirty="0">
                <a:latin typeface="Carlito"/>
                <a:cs typeface="Carlito"/>
              </a:rPr>
              <a:t>forza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piega </a:t>
            </a:r>
            <a:r>
              <a:rPr sz="1600" spc="-5" dirty="0">
                <a:latin typeface="Carlito"/>
                <a:cs typeface="Carlito"/>
              </a:rPr>
              <a:t>gli  uomini. Al </a:t>
            </a:r>
            <a:r>
              <a:rPr sz="1600" spc="-15" dirty="0">
                <a:latin typeface="Carlito"/>
                <a:cs typeface="Carlito"/>
              </a:rPr>
              <a:t>centro </a:t>
            </a:r>
            <a:r>
              <a:rPr sz="1600" spc="-5" dirty="0">
                <a:latin typeface="Carlito"/>
                <a:cs typeface="Carlito"/>
              </a:rPr>
              <a:t>di ogni </a:t>
            </a:r>
            <a:r>
              <a:rPr sz="1600" spc="-10" dirty="0">
                <a:latin typeface="Carlito"/>
                <a:cs typeface="Carlito"/>
              </a:rPr>
              <a:t>storia </a:t>
            </a:r>
            <a:r>
              <a:rPr sz="1600" spc="-5" dirty="0">
                <a:latin typeface="Carlito"/>
                <a:cs typeface="Carlito"/>
              </a:rPr>
              <a:t>umana. Il più </a:t>
            </a:r>
            <a:r>
              <a:rPr sz="1600" spc="-10" dirty="0">
                <a:latin typeface="Carlito"/>
                <a:cs typeface="Carlito"/>
              </a:rPr>
              <a:t>bello, </a:t>
            </a:r>
            <a:r>
              <a:rPr sz="1600" spc="-5" dirty="0">
                <a:latin typeface="Carlito"/>
                <a:cs typeface="Carlito"/>
              </a:rPr>
              <a:t>il più </a:t>
            </a:r>
            <a:r>
              <a:rPr sz="1600" spc="-15" dirty="0">
                <a:latin typeface="Carlito"/>
                <a:cs typeface="Carlito"/>
              </a:rPr>
              <a:t>puro </a:t>
            </a:r>
            <a:r>
              <a:rPr sz="1600" spc="-5" dirty="0">
                <a:latin typeface="Carlito"/>
                <a:cs typeface="Carlito"/>
              </a:rPr>
              <a:t>degli specchi. </a:t>
            </a:r>
            <a:r>
              <a:rPr sz="1600" spc="-10" dirty="0">
                <a:latin typeface="Carlito"/>
                <a:cs typeface="Carlito"/>
              </a:rPr>
              <a:t>Chi </a:t>
            </a:r>
            <a:r>
              <a:rPr sz="1600" spc="-20" dirty="0">
                <a:latin typeface="Carlito"/>
                <a:cs typeface="Carlito"/>
              </a:rPr>
              <a:t>aveva </a:t>
            </a:r>
            <a:r>
              <a:rPr sz="1600" spc="-5" dirty="0">
                <a:latin typeface="Carlito"/>
                <a:cs typeface="Carlito"/>
              </a:rPr>
              <a:t>sognato che la </a:t>
            </a:r>
            <a:r>
              <a:rPr sz="1600" spc="-15" dirty="0">
                <a:latin typeface="Carlito"/>
                <a:cs typeface="Carlito"/>
              </a:rPr>
              <a:t>forza,  </a:t>
            </a:r>
            <a:r>
              <a:rPr sz="1600" spc="-10" dirty="0">
                <a:latin typeface="Carlito"/>
                <a:cs typeface="Carlito"/>
              </a:rPr>
              <a:t>grazie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spc="-15" dirty="0">
                <a:latin typeface="Carlito"/>
                <a:cs typeface="Carlito"/>
              </a:rPr>
              <a:t>progresso, </a:t>
            </a:r>
            <a:r>
              <a:rPr sz="1600" spc="-5" dirty="0">
                <a:latin typeface="Carlito"/>
                <a:cs typeface="Carlito"/>
              </a:rPr>
              <a:t>appartenesse ormai al </a:t>
            </a:r>
            <a:r>
              <a:rPr sz="1600" spc="-10" dirty="0">
                <a:latin typeface="Carlito"/>
                <a:cs typeface="Carlito"/>
              </a:rPr>
              <a:t>passato, </a:t>
            </a:r>
            <a:r>
              <a:rPr sz="1600" spc="-5" dirty="0">
                <a:latin typeface="Carlito"/>
                <a:cs typeface="Carlito"/>
              </a:rPr>
              <a:t>ha </a:t>
            </a:r>
            <a:r>
              <a:rPr sz="1600" spc="-10" dirty="0">
                <a:latin typeface="Carlito"/>
                <a:cs typeface="Carlito"/>
              </a:rPr>
              <a:t>voluto </a:t>
            </a:r>
            <a:r>
              <a:rPr sz="1600" spc="-15" dirty="0">
                <a:latin typeface="Carlito"/>
                <a:cs typeface="Carlito"/>
              </a:rPr>
              <a:t>vedere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questo </a:t>
            </a:r>
            <a:r>
              <a:rPr sz="1600" dirty="0">
                <a:latin typeface="Carlito"/>
                <a:cs typeface="Carlito"/>
              </a:rPr>
              <a:t>poema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25" dirty="0">
                <a:latin typeface="Carlito"/>
                <a:cs typeface="Carlito"/>
              </a:rPr>
              <a:t>“documento”.  </a:t>
            </a:r>
            <a:r>
              <a:rPr sz="1600" spc="-40" dirty="0">
                <a:latin typeface="Carlito"/>
                <a:cs typeface="Carlito"/>
              </a:rPr>
              <a:t>L’anima </a:t>
            </a:r>
            <a:r>
              <a:rPr sz="1600" spc="-5" dirty="0">
                <a:latin typeface="Carlito"/>
                <a:cs typeface="Carlito"/>
              </a:rPr>
              <a:t>umana vi </a:t>
            </a:r>
            <a:r>
              <a:rPr sz="1600" spc="-10" dirty="0">
                <a:latin typeface="Carlito"/>
                <a:cs typeface="Carlito"/>
              </a:rPr>
              <a:t>appare continuamente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modificata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dai </a:t>
            </a:r>
            <a:r>
              <a:rPr sz="1600" spc="-10" dirty="0">
                <a:latin typeface="Carlito"/>
                <a:cs typeface="Carlito"/>
              </a:rPr>
              <a:t>suoi rapporti con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forza: </a:t>
            </a:r>
            <a:r>
              <a:rPr sz="1600" spc="-10" dirty="0">
                <a:latin typeface="Carlito"/>
                <a:cs typeface="Carlito"/>
              </a:rPr>
              <a:t>accecata </a:t>
            </a:r>
            <a:r>
              <a:rPr sz="1600" spc="-5" dirty="0">
                <a:latin typeface="Carlito"/>
                <a:cs typeface="Carlito"/>
              </a:rPr>
              <a:t>dalla </a:t>
            </a:r>
            <a:r>
              <a:rPr sz="1600" spc="-20" dirty="0">
                <a:latin typeface="Carlito"/>
                <a:cs typeface="Carlito"/>
              </a:rPr>
              <a:t>forza </a:t>
            </a:r>
            <a:r>
              <a:rPr sz="1600" spc="-5" dirty="0">
                <a:latin typeface="Carlito"/>
                <a:cs typeface="Carlito"/>
              </a:rPr>
              <a:t>di cui  </a:t>
            </a:r>
            <a:r>
              <a:rPr sz="1600" spc="-10" dirty="0">
                <a:latin typeface="Carlito"/>
                <a:cs typeface="Carlito"/>
              </a:rPr>
              <a:t>crede disporre, curva sotto </a:t>
            </a:r>
            <a:r>
              <a:rPr sz="1600" spc="-5" dirty="0">
                <a:latin typeface="Carlito"/>
                <a:cs typeface="Carlito"/>
              </a:rPr>
              <a:t>l’imperio della </a:t>
            </a:r>
            <a:r>
              <a:rPr sz="1600" spc="-15" dirty="0">
                <a:latin typeface="Carlito"/>
                <a:cs typeface="Carlito"/>
              </a:rPr>
              <a:t>forza </a:t>
            </a:r>
            <a:r>
              <a:rPr sz="1600" spc="-5" dirty="0">
                <a:latin typeface="Carlito"/>
                <a:cs typeface="Carlito"/>
              </a:rPr>
              <a:t>che subisce. La </a:t>
            </a:r>
            <a:r>
              <a:rPr sz="1600" spc="-15" dirty="0">
                <a:latin typeface="Carlito"/>
                <a:cs typeface="Carlito"/>
              </a:rPr>
              <a:t>forza </a:t>
            </a:r>
            <a:r>
              <a:rPr sz="1600" spc="-5" dirty="0">
                <a:latin typeface="Carlito"/>
                <a:cs typeface="Carlito"/>
              </a:rPr>
              <a:t>è ciò che rende chiunque le sia  </a:t>
            </a:r>
            <a:r>
              <a:rPr sz="1600" spc="-10" dirty="0">
                <a:latin typeface="Carlito"/>
                <a:cs typeface="Carlito"/>
              </a:rPr>
              <a:t>sottomesso una </a:t>
            </a:r>
            <a:r>
              <a:rPr sz="1600" spc="-5" dirty="0">
                <a:latin typeface="Carlito"/>
                <a:cs typeface="Carlito"/>
              </a:rPr>
              <a:t>cosa. </a:t>
            </a:r>
            <a:r>
              <a:rPr sz="1600" spc="-30" dirty="0">
                <a:latin typeface="Carlito"/>
                <a:cs typeface="Carlito"/>
              </a:rPr>
              <a:t>Fa </a:t>
            </a:r>
            <a:r>
              <a:rPr sz="1600" spc="-10" dirty="0">
                <a:latin typeface="Carlito"/>
                <a:cs typeface="Carlito"/>
              </a:rPr>
              <a:t>dell’uomo una </a:t>
            </a:r>
            <a:r>
              <a:rPr sz="1600" spc="-5" dirty="0">
                <a:latin typeface="Carlito"/>
                <a:cs typeface="Carlito"/>
              </a:rPr>
              <a:t>cosa in senso </a:t>
            </a:r>
            <a:r>
              <a:rPr sz="1600" spc="-10" dirty="0">
                <a:latin typeface="Carlito"/>
                <a:cs typeface="Carlito"/>
              </a:rPr>
              <a:t>letterale, </a:t>
            </a:r>
            <a:r>
              <a:rPr sz="1600" spc="-5" dirty="0">
                <a:latin typeface="Carlito"/>
                <a:cs typeface="Carlito"/>
              </a:rPr>
              <a:t>perché lo </a:t>
            </a:r>
            <a:r>
              <a:rPr sz="1600" spc="-15" dirty="0">
                <a:latin typeface="Carlito"/>
                <a:cs typeface="Carlito"/>
              </a:rPr>
              <a:t>trasforma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5" dirty="0">
                <a:latin typeface="Carlito"/>
                <a:cs typeface="Carlito"/>
              </a:rPr>
              <a:t>cadavere. </a:t>
            </a:r>
            <a:r>
              <a:rPr sz="1600" spc="-10" dirty="0">
                <a:latin typeface="Carlito"/>
                <a:cs typeface="Carlito"/>
              </a:rPr>
              <a:t>Amarezza  </a:t>
            </a:r>
            <a:r>
              <a:rPr sz="1600" spc="-15" dirty="0">
                <a:latin typeface="Carlito"/>
                <a:cs typeface="Carlito"/>
              </a:rPr>
              <a:t>pura, </a:t>
            </a:r>
            <a:r>
              <a:rPr sz="1600" spc="-10" dirty="0">
                <a:latin typeface="Carlito"/>
                <a:cs typeface="Carlito"/>
              </a:rPr>
              <a:t>senza </a:t>
            </a:r>
            <a:r>
              <a:rPr sz="1600" spc="-5" dirty="0">
                <a:latin typeface="Carlito"/>
                <a:cs typeface="Carlito"/>
              </a:rPr>
              <a:t>finzione </a:t>
            </a:r>
            <a:r>
              <a:rPr sz="1600" spc="-15" dirty="0">
                <a:latin typeface="Carlito"/>
                <a:cs typeface="Carlito"/>
              </a:rPr>
              <a:t>confortante: </a:t>
            </a:r>
            <a:r>
              <a:rPr sz="1600" spc="-10" dirty="0">
                <a:latin typeface="Carlito"/>
                <a:cs typeface="Carlito"/>
              </a:rPr>
              <a:t>nessuna immortalità consolatrice, </a:t>
            </a:r>
            <a:r>
              <a:rPr sz="1600" spc="-5" dirty="0">
                <a:latin typeface="Carlito"/>
                <a:cs typeface="Carlito"/>
              </a:rPr>
              <a:t>nessuna scialba </a:t>
            </a:r>
            <a:r>
              <a:rPr sz="1600" spc="-10" dirty="0">
                <a:latin typeface="Carlito"/>
                <a:cs typeface="Carlito"/>
              </a:rPr>
              <a:t>aureola </a:t>
            </a:r>
            <a:r>
              <a:rPr sz="1600" spc="-5" dirty="0">
                <a:latin typeface="Carlito"/>
                <a:cs typeface="Carlito"/>
              </a:rPr>
              <a:t>di gloria o </a:t>
            </a:r>
            <a:r>
              <a:rPr sz="1600" spc="-10" dirty="0">
                <a:latin typeface="Carlito"/>
                <a:cs typeface="Carlito"/>
              </a:rPr>
              <a:t>di  </a:t>
            </a:r>
            <a:r>
              <a:rPr sz="1600" spc="-5" dirty="0">
                <a:latin typeface="Carlito"/>
                <a:cs typeface="Carlito"/>
              </a:rPr>
              <a:t>patria.</a:t>
            </a:r>
            <a:r>
              <a:rPr sz="1575" spc="-7" baseline="-10582" dirty="0">
                <a:latin typeface="Carlito"/>
                <a:cs typeface="Carlito"/>
              </a:rPr>
              <a:t>[9]</a:t>
            </a:r>
            <a:endParaRPr sz="1575" baseline="-10582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660" y="293624"/>
            <a:ext cx="9201150" cy="5694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19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1600" spc="-5" dirty="0">
                <a:latin typeface="Carlito"/>
                <a:cs typeface="Carlito"/>
              </a:rPr>
              <a:t>III.2: </a:t>
            </a:r>
            <a:r>
              <a:rPr sz="1600" spc="-10" dirty="0">
                <a:latin typeface="Carlito"/>
                <a:cs typeface="Carlito"/>
              </a:rPr>
              <a:t>TESTI FILOSOFICI SULLA MORTE COME </a:t>
            </a:r>
            <a:r>
              <a:rPr sz="1600" spc="-5" dirty="0">
                <a:latin typeface="Carlito"/>
                <a:cs typeface="Carlito"/>
              </a:rPr>
              <a:t>“RIMOSSO” E </a:t>
            </a:r>
            <a:r>
              <a:rPr sz="1600" spc="-10" dirty="0">
                <a:latin typeface="Carlito"/>
                <a:cs typeface="Carlito"/>
              </a:rPr>
              <a:t>COME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“PASSAGGIO”</a:t>
            </a:r>
            <a:endParaRPr sz="1600">
              <a:latin typeface="Carlito"/>
              <a:cs typeface="Carlito"/>
            </a:endParaRPr>
          </a:p>
          <a:p>
            <a:pPr marL="63500" algn="just">
              <a:lnSpc>
                <a:spcPct val="100000"/>
              </a:lnSpc>
              <a:spcBef>
                <a:spcPts val="1335"/>
              </a:spcBef>
            </a:pPr>
            <a:r>
              <a:rPr sz="1600" b="1" i="1" spc="-5" dirty="0">
                <a:latin typeface="Carlito"/>
                <a:cs typeface="Carlito"/>
              </a:rPr>
              <a:t>Sulla </a:t>
            </a:r>
            <a:r>
              <a:rPr sz="1600" b="1" i="1" spc="-10" dirty="0">
                <a:latin typeface="Carlito"/>
                <a:cs typeface="Carlito"/>
              </a:rPr>
              <a:t>morte come </a:t>
            </a:r>
            <a:r>
              <a:rPr sz="1600" b="1" i="1" spc="-5" dirty="0">
                <a:latin typeface="Carlito"/>
                <a:cs typeface="Carlito"/>
              </a:rPr>
              <a:t>rimosso della filosofia; </a:t>
            </a:r>
            <a:r>
              <a:rPr sz="1600" b="1" i="1" spc="-10" dirty="0">
                <a:latin typeface="Carlito"/>
                <a:cs typeface="Carlito"/>
              </a:rPr>
              <a:t>come </a:t>
            </a:r>
            <a:r>
              <a:rPr sz="1600" b="1" i="1" spc="-5" dirty="0">
                <a:latin typeface="Carlito"/>
                <a:cs typeface="Carlito"/>
              </a:rPr>
              <a:t>soglia; sul silenzio </a:t>
            </a:r>
            <a:r>
              <a:rPr sz="1600" b="1" i="1" spc="-10" dirty="0">
                <a:latin typeface="Carlito"/>
                <a:cs typeface="Carlito"/>
              </a:rPr>
              <a:t>come </a:t>
            </a:r>
            <a:r>
              <a:rPr sz="1600" b="1" i="1" spc="-5" dirty="0">
                <a:latin typeface="Carlito"/>
                <a:cs typeface="Carlito"/>
              </a:rPr>
              <a:t>esplorazione di </a:t>
            </a:r>
            <a:r>
              <a:rPr sz="1600" b="1" i="1" spc="-10" dirty="0">
                <a:latin typeface="Carlito"/>
                <a:cs typeface="Carlito"/>
              </a:rPr>
              <a:t>questa</a:t>
            </a:r>
            <a:r>
              <a:rPr sz="1600" b="1" i="1" spc="100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soglia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600" spc="-10" dirty="0">
                <a:latin typeface="Carlito"/>
                <a:cs typeface="Carlito"/>
              </a:rPr>
              <a:t>testi di </a:t>
            </a:r>
            <a:r>
              <a:rPr sz="1600" spc="-20" dirty="0">
                <a:latin typeface="Carlito"/>
                <a:cs typeface="Carlito"/>
              </a:rPr>
              <a:t>F.ROSENZWEIG </a:t>
            </a:r>
            <a:r>
              <a:rPr sz="1600" dirty="0">
                <a:latin typeface="Carlito"/>
                <a:cs typeface="Carlito"/>
              </a:rPr>
              <a:t>(1886-1929); </a:t>
            </a:r>
            <a:r>
              <a:rPr sz="1600" spc="-5" dirty="0">
                <a:latin typeface="Carlito"/>
                <a:cs typeface="Carlito"/>
              </a:rPr>
              <a:t>I.ILLICH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(1926-2002)</a:t>
            </a:r>
            <a:endParaRPr sz="16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1320"/>
              </a:spcBef>
            </a:pPr>
            <a:r>
              <a:rPr sz="1600" b="1" i="1" spc="100" dirty="0">
                <a:solidFill>
                  <a:srgbClr val="006FC0"/>
                </a:solidFill>
                <a:latin typeface="Times New Roman"/>
                <a:cs typeface="Times New Roman"/>
              </a:rPr>
              <a:t>1)</a:t>
            </a:r>
            <a:r>
              <a:rPr sz="16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sulla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realtà,</a:t>
            </a:r>
            <a:r>
              <a:rPr sz="1600" b="1" i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ineluttabilità</a:t>
            </a:r>
            <a:r>
              <a:rPr sz="1600" b="1" i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della</a:t>
            </a:r>
            <a:r>
              <a:rPr sz="1600" b="1" i="1" spc="-4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morte;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35" dirty="0">
                <a:solidFill>
                  <a:srgbClr val="4F81BC"/>
                </a:solidFill>
                <a:latin typeface="Times New Roman"/>
                <a:cs typeface="Times New Roman"/>
              </a:rPr>
              <a:t>sull’inganno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razionalistico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della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35" dirty="0">
                <a:solidFill>
                  <a:srgbClr val="4F81BC"/>
                </a:solidFill>
                <a:latin typeface="Times New Roman"/>
                <a:cs typeface="Times New Roman"/>
              </a:rPr>
              <a:t>filosofia</a:t>
            </a:r>
            <a:r>
              <a:rPr sz="1575" b="1" i="1" spc="52" baseline="39682" dirty="0">
                <a:solidFill>
                  <a:srgbClr val="4F81BC"/>
                </a:solidFill>
                <a:latin typeface="Carlito"/>
                <a:cs typeface="Carlito"/>
              </a:rPr>
              <a:t>20</a:t>
            </a:r>
            <a:endParaRPr sz="1575" baseline="39682">
              <a:latin typeface="Carlito"/>
              <a:cs typeface="Carlito"/>
            </a:endParaRPr>
          </a:p>
          <a:p>
            <a:pPr marL="63500" marR="55880" algn="just">
              <a:lnSpc>
                <a:spcPct val="117000"/>
              </a:lnSpc>
              <a:spcBef>
                <a:spcPts val="585"/>
              </a:spcBef>
            </a:pPr>
            <a:r>
              <a:rPr sz="1600" spc="-5" dirty="0">
                <a:latin typeface="Carlito"/>
                <a:cs typeface="Carlito"/>
              </a:rPr>
              <a:t>Dalla morte, dal </a:t>
            </a:r>
            <a:r>
              <a:rPr sz="1600" spc="-10" dirty="0">
                <a:latin typeface="Carlito"/>
                <a:cs typeface="Carlito"/>
              </a:rPr>
              <a:t>timore </a:t>
            </a:r>
            <a:r>
              <a:rPr sz="1600" spc="-5" dirty="0">
                <a:latin typeface="Carlito"/>
                <a:cs typeface="Carlito"/>
              </a:rPr>
              <a:t>della morte </a:t>
            </a:r>
            <a:r>
              <a:rPr sz="1600" spc="-10" dirty="0">
                <a:latin typeface="Carlito"/>
                <a:cs typeface="Carlito"/>
              </a:rPr>
              <a:t>prende </a:t>
            </a:r>
            <a:r>
              <a:rPr sz="1600" spc="-5" dirty="0">
                <a:latin typeface="Carlito"/>
                <a:cs typeface="Carlito"/>
              </a:rPr>
              <a:t>inizio e si </a:t>
            </a:r>
            <a:r>
              <a:rPr sz="1600" spc="-10" dirty="0">
                <a:latin typeface="Carlito"/>
                <a:cs typeface="Carlito"/>
              </a:rPr>
              <a:t>eleva </a:t>
            </a:r>
            <a:r>
              <a:rPr sz="1600" spc="-5" dirty="0">
                <a:latin typeface="Carlito"/>
                <a:cs typeface="Carlito"/>
              </a:rPr>
              <a:t>ogni </a:t>
            </a:r>
            <a:r>
              <a:rPr sz="1600" spc="-10" dirty="0">
                <a:latin typeface="Carlito"/>
                <a:cs typeface="Carlito"/>
              </a:rPr>
              <a:t>conoscenza </a:t>
            </a:r>
            <a:r>
              <a:rPr sz="1600" spc="-15" dirty="0">
                <a:latin typeface="Carlito"/>
                <a:cs typeface="Carlito"/>
              </a:rPr>
              <a:t>circa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30" dirty="0">
                <a:latin typeface="Carlito"/>
                <a:cs typeface="Carlito"/>
              </a:rPr>
              <a:t>Tutto. </a:t>
            </a:r>
            <a:r>
              <a:rPr sz="1600" spc="-15" dirty="0">
                <a:latin typeface="Carlito"/>
                <a:cs typeface="Carlito"/>
              </a:rPr>
              <a:t>Rigettare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paura 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attanaglia </a:t>
            </a:r>
            <a:r>
              <a:rPr sz="1600" spc="-5" dirty="0">
                <a:latin typeface="Carlito"/>
                <a:cs typeface="Carlito"/>
              </a:rPr>
              <a:t>ciò </a:t>
            </a:r>
            <a:r>
              <a:rPr sz="1600" spc="-30" dirty="0">
                <a:latin typeface="Carlito"/>
                <a:cs typeface="Carlito"/>
              </a:rPr>
              <a:t>ch’è </a:t>
            </a:r>
            <a:r>
              <a:rPr sz="1600" spc="-10" dirty="0">
                <a:latin typeface="Carlito"/>
                <a:cs typeface="Carlito"/>
              </a:rPr>
              <a:t>terrestre, </a:t>
            </a:r>
            <a:r>
              <a:rPr sz="1600" spc="-15" dirty="0">
                <a:latin typeface="Carlito"/>
                <a:cs typeface="Carlito"/>
              </a:rPr>
              <a:t>strappare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 </a:t>
            </a:r>
            <a:r>
              <a:rPr sz="1600" spc="-5" dirty="0">
                <a:latin typeface="Carlito"/>
                <a:cs typeface="Carlito"/>
              </a:rPr>
              <a:t>aculeo </a:t>
            </a:r>
            <a:r>
              <a:rPr sz="1600" spc="-10" dirty="0">
                <a:latin typeface="Carlito"/>
                <a:cs typeface="Carlito"/>
              </a:rPr>
              <a:t>velenoso, togliere </a:t>
            </a:r>
            <a:r>
              <a:rPr sz="1600" spc="-35" dirty="0">
                <a:latin typeface="Carlito"/>
                <a:cs typeface="Carlito"/>
              </a:rPr>
              <a:t>all’Ade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 </a:t>
            </a:r>
            <a:r>
              <a:rPr sz="1600" spc="-20" dirty="0">
                <a:latin typeface="Carlito"/>
                <a:cs typeface="Carlito"/>
              </a:rPr>
              <a:t>fetore  </a:t>
            </a:r>
            <a:r>
              <a:rPr sz="1600" spc="-10" dirty="0">
                <a:latin typeface="Carlito"/>
                <a:cs typeface="Carlito"/>
              </a:rPr>
              <a:t>pestilente: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questo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0" dirty="0">
                <a:latin typeface="Carlito"/>
                <a:cs typeface="Carlito"/>
              </a:rPr>
              <a:t>pretende </a:t>
            </a:r>
            <a:r>
              <a:rPr sz="1600" spc="-5" dirty="0">
                <a:latin typeface="Carlito"/>
                <a:cs typeface="Carlito"/>
              </a:rPr>
              <a:t>capace la </a:t>
            </a:r>
            <a:r>
              <a:rPr sz="1600" dirty="0">
                <a:latin typeface="Carlito"/>
                <a:cs typeface="Carlito"/>
              </a:rPr>
              <a:t>filosofia.</a:t>
            </a:r>
            <a:r>
              <a:rPr sz="1575" baseline="-10582" dirty="0">
                <a:latin typeface="Carlito"/>
                <a:cs typeface="Carlito"/>
              </a:rPr>
              <a:t>[3]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5" dirty="0">
                <a:latin typeface="Carlito"/>
                <a:cs typeface="Carlito"/>
              </a:rPr>
              <a:t>tutta questa </a:t>
            </a:r>
            <a:r>
              <a:rPr sz="1600" spc="-5" dirty="0">
                <a:latin typeface="Carlito"/>
                <a:cs typeface="Carlito"/>
              </a:rPr>
              <a:t>miseria la filosofia </a:t>
            </a:r>
            <a:r>
              <a:rPr sz="1600" spc="-10" dirty="0">
                <a:latin typeface="Carlito"/>
                <a:cs typeface="Carlito"/>
              </a:rPr>
              <a:t>rivolge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 vacuo  </a:t>
            </a:r>
            <a:r>
              <a:rPr sz="1600" spc="-5" dirty="0">
                <a:latin typeface="Carlito"/>
                <a:cs typeface="Carlito"/>
              </a:rPr>
              <a:t>sorriso; e alla </a:t>
            </a:r>
            <a:r>
              <a:rPr sz="1600" spc="-10" dirty="0">
                <a:latin typeface="Carlito"/>
                <a:cs typeface="Carlito"/>
              </a:rPr>
              <a:t>creatura, squassata </a:t>
            </a:r>
            <a:r>
              <a:rPr sz="1600" dirty="0">
                <a:latin typeface="Carlito"/>
                <a:cs typeface="Carlito"/>
              </a:rPr>
              <a:t>dalla </a:t>
            </a:r>
            <a:r>
              <a:rPr sz="1600" spc="-15" dirty="0">
                <a:latin typeface="Carlito"/>
                <a:cs typeface="Carlito"/>
              </a:rPr>
              <a:t>paura </a:t>
            </a:r>
            <a:r>
              <a:rPr sz="1600" spc="-5" dirty="0">
                <a:latin typeface="Carlito"/>
                <a:cs typeface="Carlito"/>
              </a:rPr>
              <a:t>qui </a:t>
            </a:r>
            <a:r>
              <a:rPr sz="1600" spc="-15" dirty="0">
                <a:latin typeface="Carlito"/>
                <a:cs typeface="Carlito"/>
              </a:rPr>
              <a:t>nell’aldiqua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tutte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sue membra, </a:t>
            </a:r>
            <a:r>
              <a:rPr sz="1600" spc="-15" dirty="0">
                <a:latin typeface="Carlito"/>
                <a:cs typeface="Carlito"/>
              </a:rPr>
              <a:t>mostra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spc="-5" dirty="0">
                <a:latin typeface="Carlito"/>
                <a:cs typeface="Carlito"/>
              </a:rPr>
              <a:t>l’indice  </a:t>
            </a:r>
            <a:r>
              <a:rPr sz="1600" spc="-15" dirty="0">
                <a:latin typeface="Carlito"/>
                <a:cs typeface="Carlito"/>
              </a:rPr>
              <a:t>puntato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0" dirty="0">
                <a:latin typeface="Carlito"/>
                <a:cs typeface="Carlito"/>
              </a:rPr>
              <a:t>“aldilà” </a:t>
            </a:r>
            <a:r>
              <a:rPr sz="1600" spc="-5" dirty="0">
                <a:latin typeface="Carlito"/>
                <a:cs typeface="Carlito"/>
              </a:rPr>
              <a:t>del quale essa </a:t>
            </a:r>
            <a:r>
              <a:rPr sz="1600" spc="-10" dirty="0">
                <a:latin typeface="Carlito"/>
                <a:cs typeface="Carlito"/>
              </a:rPr>
              <a:t>nulla </a:t>
            </a:r>
            <a:r>
              <a:rPr sz="1600" spc="-5" dirty="0">
                <a:latin typeface="Carlito"/>
                <a:cs typeface="Carlito"/>
              </a:rPr>
              <a:t>vuol sapere.</a:t>
            </a:r>
            <a:r>
              <a:rPr sz="1575" spc="-7" baseline="-10582" dirty="0">
                <a:latin typeface="Carlito"/>
                <a:cs typeface="Carlito"/>
              </a:rPr>
              <a:t>[3] </a:t>
            </a:r>
            <a:r>
              <a:rPr sz="1600" spc="-5" dirty="0">
                <a:latin typeface="Carlito"/>
                <a:cs typeface="Carlito"/>
              </a:rPr>
              <a:t>// Ma </a:t>
            </a:r>
            <a:r>
              <a:rPr sz="1600" spc="-15" dirty="0">
                <a:latin typeface="Carlito"/>
                <a:cs typeface="Carlito"/>
              </a:rPr>
              <a:t>l’uomo </a:t>
            </a:r>
            <a:r>
              <a:rPr sz="1600" spc="-5" dirty="0">
                <a:latin typeface="Carlito"/>
                <a:cs typeface="Carlito"/>
              </a:rPr>
              <a:t>non </a:t>
            </a:r>
            <a:r>
              <a:rPr sz="1600" spc="-15" dirty="0">
                <a:latin typeface="Carlito"/>
                <a:cs typeface="Carlito"/>
              </a:rPr>
              <a:t>deve rigettare </a:t>
            </a:r>
            <a:r>
              <a:rPr sz="1600" spc="-5" dirty="0">
                <a:latin typeface="Carlito"/>
                <a:cs typeface="Carlito"/>
              </a:rPr>
              <a:t>da sé la </a:t>
            </a:r>
            <a:r>
              <a:rPr sz="1600" spc="-15" dirty="0">
                <a:latin typeface="Carlito"/>
                <a:cs typeface="Carlito"/>
              </a:rPr>
              <a:t>paura </a:t>
            </a:r>
            <a:r>
              <a:rPr sz="1600" spc="-10" dirty="0">
                <a:latin typeface="Carlito"/>
                <a:cs typeface="Carlito"/>
              </a:rPr>
              <a:t>terrena:  </a:t>
            </a:r>
            <a:r>
              <a:rPr sz="1600" spc="-5" dirty="0">
                <a:latin typeface="Carlito"/>
                <a:cs typeface="Carlito"/>
              </a:rPr>
              <a:t>nel </a:t>
            </a:r>
            <a:r>
              <a:rPr sz="1600" spc="-10" dirty="0">
                <a:latin typeface="Carlito"/>
                <a:cs typeface="Carlito"/>
              </a:rPr>
              <a:t>timore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egli </a:t>
            </a:r>
            <a:r>
              <a:rPr sz="1600" spc="-15" dirty="0">
                <a:latin typeface="Carlito"/>
                <a:cs typeface="Carlito"/>
              </a:rPr>
              <a:t>deve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rimanere</a:t>
            </a:r>
            <a:r>
              <a:rPr sz="1600" spc="-10" dirty="0">
                <a:latin typeface="Carlito"/>
                <a:cs typeface="Carlito"/>
              </a:rPr>
              <a:t>. Deve </a:t>
            </a:r>
            <a:r>
              <a:rPr sz="1600" spc="-5" dirty="0">
                <a:latin typeface="Carlito"/>
                <a:cs typeface="Carlito"/>
              </a:rPr>
              <a:t>rimanere in </a:t>
            </a:r>
            <a:r>
              <a:rPr sz="1600" spc="-15" dirty="0">
                <a:latin typeface="Carlito"/>
                <a:cs typeface="Carlito"/>
              </a:rPr>
              <a:t>questa </a:t>
            </a:r>
            <a:r>
              <a:rPr sz="1600" spc="-10" dirty="0">
                <a:latin typeface="Carlito"/>
                <a:cs typeface="Carlito"/>
              </a:rPr>
              <a:t>paura. </a:t>
            </a:r>
            <a:r>
              <a:rPr sz="1600" spc="-5" dirty="0">
                <a:latin typeface="Carlito"/>
                <a:cs typeface="Carlito"/>
              </a:rPr>
              <a:t>E la filosofia lo </a:t>
            </a:r>
            <a:r>
              <a:rPr sz="1600" spc="-10" dirty="0">
                <a:latin typeface="Carlito"/>
                <a:cs typeface="Carlito"/>
              </a:rPr>
              <a:t>inganna rispetto </a:t>
            </a:r>
            <a:r>
              <a:rPr sz="1600" spc="-5" dirty="0">
                <a:latin typeface="Carlito"/>
                <a:cs typeface="Carlito"/>
              </a:rPr>
              <a:t>a  </a:t>
            </a:r>
            <a:r>
              <a:rPr sz="1600" spc="-10" dirty="0">
                <a:latin typeface="Carlito"/>
                <a:cs typeface="Carlito"/>
              </a:rPr>
              <a:t>questo </a:t>
            </a:r>
            <a:r>
              <a:rPr sz="1600" spc="-40" dirty="0">
                <a:latin typeface="Carlito"/>
                <a:cs typeface="Carlito"/>
              </a:rPr>
              <a:t>“deve”, </a:t>
            </a:r>
            <a:r>
              <a:rPr sz="1600" spc="-10" dirty="0">
                <a:latin typeface="Carlito"/>
                <a:cs typeface="Carlito"/>
              </a:rPr>
              <a:t>intessendo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vapore </a:t>
            </a:r>
            <a:r>
              <a:rPr sz="1600" spc="-5" dirty="0">
                <a:latin typeface="Carlito"/>
                <a:cs typeface="Carlito"/>
              </a:rPr>
              <a:t>ceruleo della sua idea del </a:t>
            </a:r>
            <a:r>
              <a:rPr sz="1600" spc="-25" dirty="0">
                <a:latin typeface="Carlito"/>
                <a:cs typeface="Carlito"/>
              </a:rPr>
              <a:t>Tutto. </a:t>
            </a:r>
            <a:r>
              <a:rPr sz="1600" spc="-15" dirty="0">
                <a:latin typeface="Carlito"/>
                <a:cs typeface="Carlito"/>
              </a:rPr>
              <a:t>Perché, </a:t>
            </a:r>
            <a:r>
              <a:rPr sz="1600" spc="-5" dirty="0">
                <a:latin typeface="Carlito"/>
                <a:cs typeface="Carlito"/>
              </a:rPr>
              <a:t>certo, un </a:t>
            </a:r>
            <a:r>
              <a:rPr sz="1600" spc="-30" dirty="0">
                <a:latin typeface="Carlito"/>
                <a:cs typeface="Carlito"/>
              </a:rPr>
              <a:t>Tutto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morrebbe; e,  nel </a:t>
            </a:r>
            <a:r>
              <a:rPr sz="1600" spc="-15" dirty="0">
                <a:latin typeface="Carlito"/>
                <a:cs typeface="Carlito"/>
              </a:rPr>
              <a:t>tutto, </a:t>
            </a:r>
            <a:r>
              <a:rPr sz="1600" spc="-5" dirty="0">
                <a:latin typeface="Carlito"/>
                <a:cs typeface="Carlito"/>
              </a:rPr>
              <a:t>nulla morirebbe.</a:t>
            </a:r>
            <a:r>
              <a:rPr sz="1575" spc="-7" baseline="-10582" dirty="0">
                <a:latin typeface="Carlito"/>
                <a:cs typeface="Carlito"/>
              </a:rPr>
              <a:t>[4] </a:t>
            </a:r>
            <a:r>
              <a:rPr sz="1600" spc="-5" dirty="0">
                <a:latin typeface="Carlito"/>
                <a:cs typeface="Carlito"/>
              </a:rPr>
              <a:t>E’ </a:t>
            </a:r>
            <a:r>
              <a:rPr sz="1600" spc="-10" dirty="0">
                <a:latin typeface="Carlito"/>
                <a:cs typeface="Carlito"/>
              </a:rPr>
              <a:t>come </a:t>
            </a:r>
            <a:r>
              <a:rPr sz="1600" spc="-5" dirty="0">
                <a:latin typeface="Carlito"/>
                <a:cs typeface="Carlito"/>
              </a:rPr>
              <a:t>se </a:t>
            </a:r>
            <a:r>
              <a:rPr sz="1600" spc="-10" dirty="0">
                <a:latin typeface="Carlito"/>
                <a:cs typeface="Carlito"/>
              </a:rPr>
              <a:t>questo presupposto </a:t>
            </a:r>
            <a:r>
              <a:rPr sz="1600" spc="-5" dirty="0">
                <a:latin typeface="Carlito"/>
                <a:cs typeface="Carlito"/>
              </a:rPr>
              <a:t>in sé </a:t>
            </a:r>
            <a:r>
              <a:rPr sz="1600" spc="-10" dirty="0">
                <a:latin typeface="Carlito"/>
                <a:cs typeface="Carlito"/>
              </a:rPr>
              <a:t>grandioso </a:t>
            </a:r>
            <a:r>
              <a:rPr sz="1600" spc="-5" dirty="0">
                <a:latin typeface="Carlito"/>
                <a:cs typeface="Carlito"/>
              </a:rPr>
              <a:t>di un </a:t>
            </a:r>
            <a:r>
              <a:rPr sz="1600" spc="-30" dirty="0">
                <a:latin typeface="Carlito"/>
                <a:cs typeface="Carlito"/>
              </a:rPr>
              <a:t>Tutto </a:t>
            </a:r>
            <a:r>
              <a:rPr sz="1600" spc="-5" dirty="0">
                <a:latin typeface="Carlito"/>
                <a:cs typeface="Carlito"/>
              </a:rPr>
              <a:t>pensabile </a:t>
            </a:r>
            <a:r>
              <a:rPr sz="1600" spc="-15" dirty="0">
                <a:latin typeface="Carlito"/>
                <a:cs typeface="Carlito"/>
              </a:rPr>
              <a:t>avesse  </a:t>
            </a:r>
            <a:r>
              <a:rPr sz="1600" spc="-10" dirty="0">
                <a:latin typeface="Carlito"/>
                <a:cs typeface="Carlito"/>
              </a:rPr>
              <a:t>messo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5" dirty="0">
                <a:latin typeface="Carlito"/>
                <a:cs typeface="Carlito"/>
              </a:rPr>
              <a:t>ombra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possibilità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ulteriori domande. </a:t>
            </a:r>
            <a:r>
              <a:rPr sz="1600" spc="-5" dirty="0">
                <a:latin typeface="Carlito"/>
                <a:cs typeface="Carlito"/>
              </a:rPr>
              <a:t>Fu </a:t>
            </a:r>
            <a:r>
              <a:rPr sz="1600" spc="-10" dirty="0">
                <a:latin typeface="Carlito"/>
                <a:cs typeface="Carlito"/>
              </a:rPr>
              <a:t>così ridotta al </a:t>
            </a:r>
            <a:r>
              <a:rPr sz="1600" spc="-5" dirty="0">
                <a:latin typeface="Carlito"/>
                <a:cs typeface="Carlito"/>
              </a:rPr>
              <a:t>silenzio la </a:t>
            </a:r>
            <a:r>
              <a:rPr sz="1600" spc="-10" dirty="0">
                <a:latin typeface="Carlito"/>
                <a:cs typeface="Carlito"/>
              </a:rPr>
              <a:t>voce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5" dirty="0">
                <a:latin typeface="Carlito"/>
                <a:cs typeface="Carlito"/>
              </a:rPr>
              <a:t>affermava </a:t>
            </a:r>
            <a:r>
              <a:rPr sz="1600" spc="-10" dirty="0">
                <a:latin typeface="Carlito"/>
                <a:cs typeface="Carlito"/>
              </a:rPr>
              <a:t>di  possedere,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5" dirty="0">
                <a:latin typeface="Carlito"/>
                <a:cs typeface="Carlito"/>
              </a:rPr>
              <a:t>rivelazione, la </a:t>
            </a:r>
            <a:r>
              <a:rPr sz="1600" spc="-10" dirty="0">
                <a:latin typeface="Carlito"/>
                <a:cs typeface="Carlito"/>
              </a:rPr>
              <a:t>voce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sapere </a:t>
            </a:r>
            <a:r>
              <a:rPr sz="1600" spc="-5" dirty="0">
                <a:latin typeface="Carlito"/>
                <a:cs typeface="Carlito"/>
              </a:rPr>
              <a:t>divino. E </a:t>
            </a:r>
            <a:r>
              <a:rPr sz="1600" spc="-10" dirty="0">
                <a:latin typeface="Carlito"/>
                <a:cs typeface="Carlito"/>
              </a:rPr>
              <a:t>proprio </a:t>
            </a:r>
            <a:r>
              <a:rPr sz="1600" spc="-5" dirty="0">
                <a:latin typeface="Carlito"/>
                <a:cs typeface="Carlito"/>
              </a:rPr>
              <a:t>nell’istante in cui la filosofia,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spc="-5" dirty="0">
                <a:latin typeface="Carlito"/>
                <a:cs typeface="Carlito"/>
              </a:rPr>
              <a:t>Hegel,  esaurisce le </a:t>
            </a:r>
            <a:r>
              <a:rPr sz="1600" spc="-10" dirty="0">
                <a:latin typeface="Carlito"/>
                <a:cs typeface="Carlito"/>
              </a:rPr>
              <a:t>sue estreme </a:t>
            </a:r>
            <a:r>
              <a:rPr sz="1600" spc="-5" dirty="0">
                <a:latin typeface="Carlito"/>
                <a:cs typeface="Carlito"/>
              </a:rPr>
              <a:t>possibilità </a:t>
            </a:r>
            <a:r>
              <a:rPr sz="1600" spc="-15" dirty="0">
                <a:latin typeface="Carlito"/>
                <a:cs typeface="Carlito"/>
              </a:rPr>
              <a:t>formali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raggiunge </a:t>
            </a:r>
            <a:r>
              <a:rPr sz="1600" spc="-5" dirty="0">
                <a:latin typeface="Carlito"/>
                <a:cs typeface="Carlito"/>
              </a:rPr>
              <a:t>i </a:t>
            </a:r>
            <a:r>
              <a:rPr sz="1600" dirty="0">
                <a:latin typeface="Carlito"/>
                <a:cs typeface="Carlito"/>
              </a:rPr>
              <a:t>limiti </a:t>
            </a:r>
            <a:r>
              <a:rPr sz="1600" spc="-5" dirty="0">
                <a:latin typeface="Carlito"/>
                <a:cs typeface="Carlito"/>
              </a:rPr>
              <a:t>a lei </a:t>
            </a:r>
            <a:r>
              <a:rPr sz="1600" spc="-10" dirty="0">
                <a:latin typeface="Carlito"/>
                <a:cs typeface="Carlito"/>
              </a:rPr>
              <a:t>posti </a:t>
            </a:r>
            <a:r>
              <a:rPr sz="1600" spc="-5" dirty="0">
                <a:latin typeface="Carlito"/>
                <a:cs typeface="Carlito"/>
              </a:rPr>
              <a:t>dalla sua </a:t>
            </a:r>
            <a:r>
              <a:rPr sz="1600" spc="-10" dirty="0">
                <a:latin typeface="Carlito"/>
                <a:cs typeface="Carlito"/>
              </a:rPr>
              <a:t>stessa </a:t>
            </a:r>
            <a:r>
              <a:rPr sz="1600" spc="-15" dirty="0">
                <a:latin typeface="Carlito"/>
                <a:cs typeface="Carlito"/>
              </a:rPr>
              <a:t>natura, </a:t>
            </a:r>
            <a:r>
              <a:rPr sz="1600" spc="-10" dirty="0">
                <a:latin typeface="Carlito"/>
                <a:cs typeface="Carlito"/>
              </a:rPr>
              <a:t>sembra </a:t>
            </a:r>
            <a:r>
              <a:rPr sz="1600" spc="-5" dirty="0">
                <a:latin typeface="Carlito"/>
                <a:cs typeface="Carlito"/>
              </a:rPr>
              <a:t>ormai  </a:t>
            </a:r>
            <a:r>
              <a:rPr sz="1600" spc="-10" dirty="0">
                <a:latin typeface="Carlito"/>
                <a:cs typeface="Carlito"/>
              </a:rPr>
              <a:t>venire risolto </a:t>
            </a:r>
            <a:r>
              <a:rPr sz="1600" spc="-5" dirty="0">
                <a:latin typeface="Carlito"/>
                <a:cs typeface="Carlito"/>
              </a:rPr>
              <a:t>anche il </a:t>
            </a:r>
            <a:r>
              <a:rPr sz="1600" spc="-10" dirty="0">
                <a:latin typeface="Carlito"/>
                <a:cs typeface="Carlito"/>
              </a:rPr>
              <a:t>grande problema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rapporto </a:t>
            </a:r>
            <a:r>
              <a:rPr sz="1600" spc="-20" dirty="0">
                <a:latin typeface="Carlito"/>
                <a:cs typeface="Carlito"/>
              </a:rPr>
              <a:t>tra </a:t>
            </a:r>
            <a:r>
              <a:rPr sz="1600" spc="-10" dirty="0">
                <a:latin typeface="Carlito"/>
                <a:cs typeface="Carlito"/>
              </a:rPr>
              <a:t>sapere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fede, </a:t>
            </a:r>
            <a:r>
              <a:rPr sz="1600" spc="-5" dirty="0">
                <a:latin typeface="Carlito"/>
                <a:cs typeface="Carlito"/>
              </a:rPr>
              <a:t>che la </a:t>
            </a:r>
            <a:r>
              <a:rPr sz="1600" spc="-10" dirty="0">
                <a:latin typeface="Carlito"/>
                <a:cs typeface="Carlito"/>
              </a:rPr>
              <a:t>storia </a:t>
            </a:r>
            <a:r>
              <a:rPr sz="1600" spc="-35" dirty="0">
                <a:latin typeface="Carlito"/>
                <a:cs typeface="Carlito"/>
              </a:rPr>
              <a:t>l’aveva </a:t>
            </a:r>
            <a:r>
              <a:rPr sz="1600" spc="-10" dirty="0">
                <a:latin typeface="Carlito"/>
                <a:cs typeface="Carlito"/>
              </a:rPr>
              <a:t>costretta </a:t>
            </a:r>
            <a:r>
              <a:rPr sz="1600" spc="-5" dirty="0">
                <a:latin typeface="Carlito"/>
                <a:cs typeface="Carlito"/>
              </a:rPr>
              <a:t>ad  </a:t>
            </a:r>
            <a:r>
              <a:rPr sz="1600" spc="-10" dirty="0">
                <a:latin typeface="Carlito"/>
                <a:cs typeface="Carlito"/>
              </a:rPr>
              <a:t>affrontare.</a:t>
            </a:r>
            <a:r>
              <a:rPr sz="1575" spc="-15" baseline="-10582" dirty="0">
                <a:latin typeface="Carlito"/>
                <a:cs typeface="Carlito"/>
              </a:rPr>
              <a:t>[6]</a:t>
            </a:r>
            <a:endParaRPr sz="1575" baseline="-10582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639439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1060" y="6448755"/>
            <a:ext cx="893826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1699"/>
              </a:lnSpc>
              <a:spcBef>
                <a:spcPts val="75"/>
              </a:spcBef>
            </a:pPr>
            <a:r>
              <a:rPr sz="1200" baseline="38194" dirty="0">
                <a:latin typeface="Carlito"/>
                <a:cs typeface="Carlito"/>
              </a:rPr>
              <a:t>20 </a:t>
            </a:r>
            <a:r>
              <a:rPr sz="1200" spc="-10" dirty="0">
                <a:latin typeface="Carlito"/>
                <a:cs typeface="Carlito"/>
              </a:rPr>
              <a:t>Franz Rosenzweig, </a:t>
            </a:r>
            <a:r>
              <a:rPr sz="1200" i="1" spc="-5" dirty="0">
                <a:latin typeface="Carlito"/>
                <a:cs typeface="Carlito"/>
              </a:rPr>
              <a:t>La </a:t>
            </a:r>
            <a:r>
              <a:rPr sz="1200" i="1" spc="-10" dirty="0">
                <a:latin typeface="Carlito"/>
                <a:cs typeface="Carlito"/>
              </a:rPr>
              <a:t>Stella </a:t>
            </a:r>
            <a:r>
              <a:rPr sz="1200" i="1" spc="-5" dirty="0">
                <a:latin typeface="Carlito"/>
                <a:cs typeface="Carlito"/>
              </a:rPr>
              <a:t>della redenzione </a:t>
            </a:r>
            <a:r>
              <a:rPr sz="1200" spc="-5" dirty="0">
                <a:latin typeface="Carlito"/>
                <a:cs typeface="Carlito"/>
              </a:rPr>
              <a:t>[ago. </a:t>
            </a:r>
            <a:r>
              <a:rPr sz="1200" dirty="0">
                <a:latin typeface="Carlito"/>
                <a:cs typeface="Carlito"/>
              </a:rPr>
              <a:t>1918 – </a:t>
            </a:r>
            <a:r>
              <a:rPr sz="1200" spc="-5" dirty="0">
                <a:latin typeface="Carlito"/>
                <a:cs typeface="Carlito"/>
              </a:rPr>
              <a:t>feb.1919],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0" dirty="0">
                <a:latin typeface="Carlito"/>
                <a:cs typeface="Carlito"/>
              </a:rPr>
              <a:t>cura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Gianfranco </a:t>
            </a:r>
            <a:r>
              <a:rPr sz="1200" spc="-5" dirty="0">
                <a:latin typeface="Carlito"/>
                <a:cs typeface="Carlito"/>
              </a:rPr>
              <a:t>Bonola, Genova, Marietti, 1985 (numeri delle </a:t>
            </a:r>
            <a:r>
              <a:rPr sz="1200" dirty="0">
                <a:latin typeface="Carlito"/>
                <a:cs typeface="Carlito"/>
              </a:rPr>
              <a:t>pp. </a:t>
            </a:r>
            <a:r>
              <a:rPr sz="1200" spc="-10" dirty="0">
                <a:latin typeface="Carlito"/>
                <a:cs typeface="Carlito"/>
              </a:rPr>
              <a:t>fra  </a:t>
            </a:r>
            <a:r>
              <a:rPr sz="1200" spc="-5" dirty="0">
                <a:latin typeface="Carlito"/>
                <a:cs typeface="Carlito"/>
              </a:rPr>
              <a:t>quadre; </a:t>
            </a:r>
            <a:r>
              <a:rPr sz="1200" spc="-10" dirty="0">
                <a:latin typeface="Carlito"/>
                <a:cs typeface="Carlito"/>
              </a:rPr>
              <a:t>lieve parafrasi </a:t>
            </a:r>
            <a:r>
              <a:rPr sz="1200" spc="-5" dirty="0">
                <a:latin typeface="Carlito"/>
                <a:cs typeface="Carlito"/>
              </a:rPr>
              <a:t>mia).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294" y="293624"/>
            <a:ext cx="8380730" cy="5634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589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  <a:p>
            <a:pPr marL="104139">
              <a:lnSpc>
                <a:spcPct val="100000"/>
              </a:lnSpc>
              <a:spcBef>
                <a:spcPts val="1250"/>
              </a:spcBef>
            </a:pPr>
            <a:r>
              <a:rPr sz="1600" spc="-20" dirty="0">
                <a:latin typeface="Carlito"/>
                <a:cs typeface="Carlito"/>
              </a:rPr>
              <a:t>l’altro)?</a:t>
            </a:r>
            <a:endParaRPr sz="1600">
              <a:latin typeface="Carlito"/>
              <a:cs typeface="Carlito"/>
            </a:endParaRPr>
          </a:p>
          <a:p>
            <a:pPr marL="190500" indent="-178435">
              <a:lnSpc>
                <a:spcPct val="100000"/>
              </a:lnSpc>
              <a:spcBef>
                <a:spcPts val="35"/>
              </a:spcBef>
              <a:buChar char="*"/>
              <a:tabLst>
                <a:tab pos="191135" algn="l"/>
              </a:tabLst>
            </a:pPr>
            <a:r>
              <a:rPr sz="1600" spc="-5" dirty="0">
                <a:latin typeface="Carlito"/>
                <a:cs typeface="Carlito"/>
              </a:rPr>
              <a:t>Dalla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risposta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600" spc="27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questa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domanda</a:t>
            </a:r>
            <a:r>
              <a:rPr sz="1600" spc="27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dipende</a:t>
            </a:r>
            <a:r>
              <a:rPr sz="1600" spc="26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poter</a:t>
            </a:r>
            <a:r>
              <a:rPr sz="1600" spc="26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considerare</a:t>
            </a:r>
            <a:r>
              <a:rPr sz="1600" spc="3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27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morte,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in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fondo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in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fondo,</a:t>
            </a:r>
            <a:r>
              <a:rPr sz="1600" spc="27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o</a:t>
            </a:r>
            <a:r>
              <a:rPr sz="1600" b="1" spc="254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endParaRPr sz="1600">
              <a:latin typeface="Carlito"/>
              <a:cs typeface="Carlito"/>
            </a:endParaRPr>
          </a:p>
          <a:p>
            <a:pPr marL="104139" marR="5080" algn="just">
              <a:lnSpc>
                <a:spcPct val="101899"/>
              </a:lnSpc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rinforzo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 un certo modo di </a:t>
            </a:r>
            <a:r>
              <a:rPr sz="1600" spc="-10" dirty="0">
                <a:latin typeface="Carlito"/>
                <a:cs typeface="Carlito"/>
              </a:rPr>
              <a:t>vivere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questa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5" dirty="0">
                <a:latin typeface="Carlito"/>
                <a:cs typeface="Carlito"/>
              </a:rPr>
              <a:t>– </a:t>
            </a:r>
            <a:r>
              <a:rPr sz="1600" spc="-15" dirty="0">
                <a:latin typeface="Carlito"/>
                <a:cs typeface="Carlito"/>
              </a:rPr>
              <a:t>l’unica </a:t>
            </a:r>
            <a:r>
              <a:rPr sz="1600" spc="-5" dirty="0">
                <a:latin typeface="Carlito"/>
                <a:cs typeface="Carlito"/>
              </a:rPr>
              <a:t>–, </a:t>
            </a:r>
            <a:r>
              <a:rPr sz="1600" b="1" spc="-5" dirty="0">
                <a:latin typeface="Carlito"/>
                <a:cs typeface="Carlito"/>
              </a:rPr>
              <a:t>o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punto più importante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arrivo</a:t>
            </a:r>
            <a:r>
              <a:rPr sz="1600" spc="-10" dirty="0">
                <a:latin typeface="Carlito"/>
                <a:cs typeface="Carlito"/>
              </a:rPr>
              <a:t> della  vita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</a:t>
            </a:r>
            <a:r>
              <a:rPr sz="1600" spc="-5" dirty="0">
                <a:latin typeface="Carlito"/>
                <a:cs typeface="Carlito"/>
              </a:rPr>
              <a:t> la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partenza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verso </a:t>
            </a:r>
            <a:r>
              <a:rPr sz="1600" spc="-5" dirty="0">
                <a:latin typeface="Carlito"/>
                <a:cs typeface="Carlito"/>
              </a:rPr>
              <a:t>un modo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ignoto</a:t>
            </a:r>
            <a:r>
              <a:rPr sz="1600" spc="-5" dirty="0">
                <a:latin typeface="Carlito"/>
                <a:cs typeface="Carlito"/>
              </a:rPr>
              <a:t> di </a:t>
            </a:r>
            <a:r>
              <a:rPr sz="1600" spc="-10" dirty="0">
                <a:latin typeface="Carlito"/>
                <a:cs typeface="Carlito"/>
              </a:rPr>
              <a:t>pensare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questa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vita.</a:t>
            </a:r>
            <a:endParaRPr sz="1600">
              <a:latin typeface="Carlito"/>
              <a:cs typeface="Carlito"/>
            </a:endParaRPr>
          </a:p>
          <a:p>
            <a:pPr marL="104139" marR="5080" indent="-91440" algn="just">
              <a:lnSpc>
                <a:spcPct val="101699"/>
              </a:lnSpc>
              <a:spcBef>
                <a:spcPts val="5"/>
              </a:spcBef>
              <a:buChar char="*"/>
              <a:tabLst>
                <a:tab pos="170180" algn="l"/>
              </a:tabLst>
            </a:pPr>
            <a:r>
              <a:rPr sz="1600" spc="-5" dirty="0">
                <a:latin typeface="Carlito"/>
                <a:cs typeface="Carlito"/>
              </a:rPr>
              <a:t>Chiarendo </a:t>
            </a:r>
            <a:r>
              <a:rPr sz="1600" spc="-10" dirty="0">
                <a:latin typeface="Carlito"/>
                <a:cs typeface="Carlito"/>
              </a:rPr>
              <a:t>questa </a:t>
            </a:r>
            <a:r>
              <a:rPr sz="1600" spc="-15" dirty="0">
                <a:latin typeface="Carlito"/>
                <a:cs typeface="Carlito"/>
              </a:rPr>
              <a:t>differenza, </a:t>
            </a:r>
            <a:r>
              <a:rPr sz="1600" spc="-5" dirty="0">
                <a:latin typeface="Carlito"/>
                <a:cs typeface="Carlito"/>
              </a:rPr>
              <a:t>la filosofia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0" dirty="0">
                <a:latin typeface="Carlito"/>
                <a:cs typeface="Carlito"/>
              </a:rPr>
              <a:t>offre,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concorrenza, </a:t>
            </a:r>
            <a:r>
              <a:rPr sz="1600" spc="-5" dirty="0">
                <a:latin typeface="Carlito"/>
                <a:cs typeface="Carlito"/>
              </a:rPr>
              <a:t>come </a:t>
            </a:r>
            <a:r>
              <a:rPr sz="1600" spc="-10" dirty="0">
                <a:latin typeface="Carlito"/>
                <a:cs typeface="Carlito"/>
              </a:rPr>
              <a:t>“verità” alternativa </a:t>
            </a:r>
            <a:r>
              <a:rPr sz="1600" spc="-5" dirty="0">
                <a:latin typeface="Carlito"/>
                <a:cs typeface="Carlito"/>
              </a:rPr>
              <a:t>alle  religioni, ma </a:t>
            </a:r>
            <a:r>
              <a:rPr sz="1600" spc="-10" dirty="0">
                <a:latin typeface="Carlito"/>
                <a:cs typeface="Carlito"/>
              </a:rPr>
              <a:t>come </a:t>
            </a:r>
            <a:r>
              <a:rPr sz="1600" spc="-5" dirty="0">
                <a:latin typeface="Carlito"/>
                <a:cs typeface="Carlito"/>
              </a:rPr>
              <a:t>chiarimento di base su </a:t>
            </a:r>
            <a:r>
              <a:rPr sz="1600" spc="-10" dirty="0">
                <a:latin typeface="Carlito"/>
                <a:cs typeface="Carlito"/>
              </a:rPr>
              <a:t>cosa </a:t>
            </a:r>
            <a:r>
              <a:rPr sz="1600" spc="-5" dirty="0">
                <a:latin typeface="Carlito"/>
                <a:cs typeface="Carlito"/>
              </a:rPr>
              <a:t>diciamo quando </a:t>
            </a:r>
            <a:r>
              <a:rPr sz="1600" spc="-10" dirty="0">
                <a:latin typeface="Carlito"/>
                <a:cs typeface="Carlito"/>
              </a:rPr>
              <a:t>proviamo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pensare </a:t>
            </a:r>
            <a:r>
              <a:rPr sz="1600" spc="-5" dirty="0">
                <a:latin typeface="Carlito"/>
                <a:cs typeface="Carlito"/>
              </a:rPr>
              <a:t>la morte, a  qualunque religione o </a:t>
            </a:r>
            <a:r>
              <a:rPr sz="1600" spc="-10" dirty="0">
                <a:latin typeface="Carlito"/>
                <a:cs typeface="Carlito"/>
              </a:rPr>
              <a:t>cultura </a:t>
            </a:r>
            <a:r>
              <a:rPr sz="1600" spc="-5" dirty="0">
                <a:latin typeface="Carlito"/>
                <a:cs typeface="Carlito"/>
              </a:rPr>
              <a:t>si appartenga: un </a:t>
            </a:r>
            <a:r>
              <a:rPr sz="1600" spc="-10" dirty="0">
                <a:latin typeface="Carlito"/>
                <a:cs typeface="Carlito"/>
              </a:rPr>
              <a:t>tentativo </a:t>
            </a:r>
            <a:r>
              <a:rPr sz="1600" spc="-5" dirty="0">
                <a:latin typeface="Carlito"/>
                <a:cs typeface="Carlito"/>
              </a:rPr>
              <a:t>cioè di </a:t>
            </a:r>
            <a:r>
              <a:rPr sz="1600" dirty="0">
                <a:latin typeface="Carlito"/>
                <a:cs typeface="Carlito"/>
              </a:rPr>
              <a:t>un </a:t>
            </a:r>
            <a:r>
              <a:rPr sz="1600" spc="-5" dirty="0">
                <a:latin typeface="Carlito"/>
                <a:cs typeface="Carlito"/>
              </a:rPr>
              <a:t>lessico e di un </a:t>
            </a:r>
            <a:r>
              <a:rPr sz="1600" spc="-10" dirty="0">
                <a:latin typeface="Carlito"/>
                <a:cs typeface="Carlito"/>
              </a:rPr>
              <a:t>ragionare  comune.</a:t>
            </a:r>
            <a:endParaRPr sz="1600">
              <a:latin typeface="Carlito"/>
              <a:cs typeface="Carlito"/>
            </a:endParaRPr>
          </a:p>
          <a:p>
            <a:pPr marL="104139" marR="8255" indent="-91440" algn="just">
              <a:lnSpc>
                <a:spcPct val="101299"/>
              </a:lnSpc>
              <a:spcBef>
                <a:spcPts val="10"/>
              </a:spcBef>
              <a:buChar char="*"/>
              <a:tabLst>
                <a:tab pos="160655" algn="l"/>
              </a:tabLst>
            </a:pPr>
            <a:r>
              <a:rPr sz="1600" spc="-5" dirty="0">
                <a:latin typeface="Carlito"/>
                <a:cs typeface="Carlito"/>
              </a:rPr>
              <a:t>Prendiamo quindi in esame alcuni </a:t>
            </a:r>
            <a:r>
              <a:rPr sz="1600" spc="-10" dirty="0">
                <a:latin typeface="Carlito"/>
                <a:cs typeface="Carlito"/>
              </a:rPr>
              <a:t>autori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hanno </a:t>
            </a:r>
            <a:r>
              <a:rPr sz="1600" spc="-20" dirty="0">
                <a:latin typeface="Carlito"/>
                <a:cs typeface="Carlito"/>
              </a:rPr>
              <a:t>provato </a:t>
            </a:r>
            <a:r>
              <a:rPr sz="1600" spc="-5" dirty="0">
                <a:latin typeface="Carlito"/>
                <a:cs typeface="Carlito"/>
              </a:rPr>
              <a:t>a pensare 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sia come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rinforzo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di  </a:t>
            </a:r>
            <a:r>
              <a:rPr sz="1600" spc="-15" dirty="0">
                <a:latin typeface="Carlito"/>
                <a:cs typeface="Carlito"/>
              </a:rPr>
              <a:t>questa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5" dirty="0">
                <a:latin typeface="Carlito"/>
                <a:cs typeface="Carlito"/>
              </a:rPr>
              <a:t>(nelle </a:t>
            </a:r>
            <a:r>
              <a:rPr sz="1600" spc="-10" dirty="0">
                <a:latin typeface="Carlito"/>
                <a:cs typeface="Carlito"/>
              </a:rPr>
              <a:t>testimonianze iconografiche), </a:t>
            </a:r>
            <a:r>
              <a:rPr sz="1600" spc="-5" dirty="0">
                <a:latin typeface="Carlito"/>
                <a:cs typeface="Carlito"/>
              </a:rPr>
              <a:t>sia come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passaggio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(nei brani</a:t>
            </a:r>
            <a:r>
              <a:rPr sz="1600" spc="9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citati).</a:t>
            </a:r>
            <a:endParaRPr sz="1600">
              <a:latin typeface="Carlito"/>
              <a:cs typeface="Carlito"/>
            </a:endParaRPr>
          </a:p>
          <a:p>
            <a:pPr marL="104139" marR="662940" indent="-91440">
              <a:lnSpc>
                <a:spcPct val="101899"/>
              </a:lnSpc>
              <a:buFont typeface="Carlito"/>
              <a:buChar char="*"/>
              <a:tabLst>
                <a:tab pos="159385" algn="l"/>
              </a:tabLst>
            </a:pPr>
            <a:r>
              <a:rPr sz="1600" b="1" spc="-5" dirty="0">
                <a:latin typeface="Carlito"/>
                <a:cs typeface="Carlito"/>
              </a:rPr>
              <a:t>Rosenzweig </a:t>
            </a:r>
            <a:r>
              <a:rPr sz="1600" spc="-5" dirty="0">
                <a:latin typeface="Carlito"/>
                <a:cs typeface="Carlito"/>
              </a:rPr>
              <a:t>(testi) - tesi estrema: </a:t>
            </a:r>
            <a:r>
              <a:rPr sz="1600" dirty="0">
                <a:latin typeface="Carlito"/>
                <a:cs typeface="Carlito"/>
              </a:rPr>
              <a:t>tutta la </a:t>
            </a:r>
            <a:r>
              <a:rPr sz="1600" spc="-5" dirty="0">
                <a:latin typeface="Carlito"/>
                <a:cs typeface="Carlito"/>
              </a:rPr>
              <a:t>filosofia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è altro che un unico tentativo </a:t>
            </a:r>
            <a:r>
              <a:rPr sz="1600" spc="-10" dirty="0">
                <a:latin typeface="Carlito"/>
                <a:cs typeface="Carlito"/>
              </a:rPr>
              <a:t>per </a:t>
            </a:r>
            <a:r>
              <a:rPr sz="1600" dirty="0">
                <a:latin typeface="Carlito"/>
                <a:cs typeface="Carlito"/>
              </a:rPr>
              <a:t>far  </a:t>
            </a:r>
            <a:r>
              <a:rPr sz="1600" spc="-5" dirty="0">
                <a:latin typeface="Carlito"/>
                <a:cs typeface="Carlito"/>
              </a:rPr>
              <a:t>dimenticare che esiste la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morte.</a:t>
            </a:r>
            <a:endParaRPr sz="1600">
              <a:latin typeface="Carlito"/>
              <a:cs typeface="Carlito"/>
            </a:endParaRPr>
          </a:p>
          <a:p>
            <a:pPr marL="104139" marR="501015" indent="-91440">
              <a:lnSpc>
                <a:spcPct val="101299"/>
              </a:lnSpc>
              <a:spcBef>
                <a:spcPts val="10"/>
              </a:spcBef>
              <a:buFont typeface="Carlito"/>
              <a:buChar char="*"/>
              <a:tabLst>
                <a:tab pos="159385" algn="l"/>
              </a:tabLst>
            </a:pPr>
            <a:r>
              <a:rPr sz="1600" b="1" spc="-5" dirty="0">
                <a:latin typeface="Carlito"/>
                <a:cs typeface="Carlito"/>
              </a:rPr>
              <a:t>Illich </a:t>
            </a:r>
            <a:r>
              <a:rPr sz="1600" spc="-5" dirty="0">
                <a:latin typeface="Carlito"/>
                <a:cs typeface="Carlito"/>
              </a:rPr>
              <a:t>(testi) - la morte come esperienza estrema; la sua relazione </a:t>
            </a:r>
            <a:r>
              <a:rPr sz="1600" spc="-10" dirty="0">
                <a:latin typeface="Carlito"/>
                <a:cs typeface="Carlito"/>
              </a:rPr>
              <a:t>col </a:t>
            </a:r>
            <a:r>
              <a:rPr sz="1600" spc="-5" dirty="0">
                <a:latin typeface="Carlito"/>
                <a:cs typeface="Carlito"/>
              </a:rPr>
              <a:t>silenzio, col pensiero, </a:t>
            </a:r>
            <a:r>
              <a:rPr sz="1600" spc="-10" dirty="0">
                <a:latin typeface="Carlito"/>
                <a:cs typeface="Carlito"/>
              </a:rPr>
              <a:t>col  </a:t>
            </a:r>
            <a:r>
              <a:rPr sz="1600" spc="-5" dirty="0">
                <a:latin typeface="Carlito"/>
                <a:cs typeface="Carlito"/>
              </a:rPr>
              <a:t>relazionarsi con gli altri, con la</a:t>
            </a:r>
            <a:r>
              <a:rPr sz="1600" spc="2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preghiera.</a:t>
            </a:r>
            <a:endParaRPr sz="1600">
              <a:latin typeface="Carlito"/>
              <a:cs typeface="Carlito"/>
            </a:endParaRPr>
          </a:p>
          <a:p>
            <a:pPr marL="104139" marR="354965" indent="-91440">
              <a:lnSpc>
                <a:spcPct val="101899"/>
              </a:lnSpc>
              <a:buFont typeface="Carlito"/>
              <a:buChar char="*"/>
              <a:tabLst>
                <a:tab pos="159385" algn="l"/>
              </a:tabLst>
            </a:pPr>
            <a:r>
              <a:rPr sz="1600" b="1" spc="-5" dirty="0">
                <a:latin typeface="Carlito"/>
                <a:cs typeface="Carlito"/>
              </a:rPr>
              <a:t>Benjamin </a:t>
            </a:r>
            <a:r>
              <a:rPr sz="1600" spc="-5" dirty="0">
                <a:latin typeface="Carlito"/>
                <a:cs typeface="Carlito"/>
              </a:rPr>
              <a:t>(testi) - come </a:t>
            </a:r>
            <a:r>
              <a:rPr sz="1600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nostro </a:t>
            </a:r>
            <a:r>
              <a:rPr sz="1600" spc="-5" dirty="0">
                <a:latin typeface="Carlito"/>
                <a:cs typeface="Carlito"/>
              </a:rPr>
              <a:t>Leopardi è un </a:t>
            </a:r>
            <a:r>
              <a:rPr sz="1600" dirty="0">
                <a:latin typeface="Carlito"/>
                <a:cs typeface="Carlito"/>
              </a:rPr>
              <a:t>grande </a:t>
            </a:r>
            <a:r>
              <a:rPr sz="1600" spc="-5" dirty="0">
                <a:latin typeface="Carlito"/>
                <a:cs typeface="Carlito"/>
              </a:rPr>
              <a:t>critico dell'Ottocento </a:t>
            </a:r>
            <a:r>
              <a:rPr sz="1600" dirty="0">
                <a:latin typeface="Carlito"/>
                <a:cs typeface="Carlito"/>
              </a:rPr>
              <a:t>soddisfatto </a:t>
            </a:r>
            <a:r>
              <a:rPr sz="1600" spc="-5" dirty="0">
                <a:latin typeface="Carlito"/>
                <a:cs typeface="Carlito"/>
              </a:rPr>
              <a:t>di sé e  mostra quanta morte e rifiuto della vita aleggi nelle </a:t>
            </a:r>
            <a:r>
              <a:rPr sz="1600" spc="-10" dirty="0">
                <a:latin typeface="Carlito"/>
                <a:cs typeface="Carlito"/>
              </a:rPr>
              <a:t>nostre </a:t>
            </a:r>
            <a:r>
              <a:rPr sz="1600" spc="-5" dirty="0">
                <a:latin typeface="Carlito"/>
                <a:cs typeface="Carlito"/>
              </a:rPr>
              <a:t>modalità e mode di vita,  argomentandolo filosoficamente e storicamente, cioè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razionalmente.</a:t>
            </a:r>
            <a:endParaRPr sz="1600">
              <a:latin typeface="Carlito"/>
              <a:cs typeface="Carlito"/>
            </a:endParaRPr>
          </a:p>
          <a:p>
            <a:pPr marL="104139" marR="38100" indent="-91440">
              <a:lnSpc>
                <a:spcPts val="1960"/>
              </a:lnSpc>
              <a:spcBef>
                <a:spcPts val="55"/>
              </a:spcBef>
              <a:buChar char="*"/>
              <a:tabLst>
                <a:tab pos="159385" algn="l"/>
              </a:tabLst>
            </a:pPr>
            <a:r>
              <a:rPr sz="1600" spc="-5" dirty="0">
                <a:latin typeface="Carlito"/>
                <a:cs typeface="Carlito"/>
              </a:rPr>
              <a:t>Per finire: nel nostro momento storico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viviamo sotto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5" dirty="0">
                <a:latin typeface="Carlito"/>
                <a:cs typeface="Carlito"/>
              </a:rPr>
              <a:t>campana </a:t>
            </a:r>
            <a:r>
              <a:rPr sz="1600" dirty="0">
                <a:latin typeface="Carlito"/>
                <a:cs typeface="Carlito"/>
              </a:rPr>
              <a:t>di </a:t>
            </a:r>
            <a:r>
              <a:rPr sz="1600" spc="-5" dirty="0">
                <a:latin typeface="Carlito"/>
                <a:cs typeface="Carlito"/>
              </a:rPr>
              <a:t>vetro </a:t>
            </a:r>
            <a:r>
              <a:rPr sz="1600" spc="-10" dirty="0">
                <a:latin typeface="Carlito"/>
                <a:cs typeface="Carlito"/>
              </a:rPr>
              <a:t>ma </a:t>
            </a:r>
            <a:r>
              <a:rPr sz="1600" spc="-5" dirty="0">
                <a:latin typeface="Carlito"/>
                <a:cs typeface="Carlito"/>
              </a:rPr>
              <a:t>all’ombra lunga  di tutte le scelte fatte molto </a:t>
            </a:r>
            <a:r>
              <a:rPr sz="1600" spc="-10" dirty="0">
                <a:latin typeface="Carlito"/>
                <a:cs typeface="Carlito"/>
              </a:rPr>
              <a:t>prima </a:t>
            </a:r>
            <a:r>
              <a:rPr sz="1600" spc="-5" dirty="0">
                <a:latin typeface="Carlito"/>
                <a:cs typeface="Carlito"/>
              </a:rPr>
              <a:t>di noi: un </a:t>
            </a:r>
            <a:r>
              <a:rPr sz="1600" dirty="0">
                <a:latin typeface="Carlito"/>
                <a:cs typeface="Carlito"/>
              </a:rPr>
              <a:t>picc’’’olo </a:t>
            </a:r>
            <a:r>
              <a:rPr sz="1600" spc="-5" dirty="0">
                <a:latin typeface="Carlito"/>
                <a:cs typeface="Carlito"/>
              </a:rPr>
              <a:t>esempio sono le </a:t>
            </a:r>
            <a:r>
              <a:rPr sz="1600" dirty="0">
                <a:latin typeface="Carlito"/>
                <a:cs typeface="Carlito"/>
              </a:rPr>
              <a:t>leggi </a:t>
            </a:r>
            <a:r>
              <a:rPr sz="1600" spc="-5" dirty="0">
                <a:latin typeface="Carlito"/>
                <a:cs typeface="Carlito"/>
              </a:rPr>
              <a:t>napoleoniche </a:t>
            </a:r>
            <a:r>
              <a:rPr sz="1600" dirty="0">
                <a:latin typeface="Carlito"/>
                <a:cs typeface="Carlito"/>
              </a:rPr>
              <a:t>sui  </a:t>
            </a:r>
            <a:r>
              <a:rPr sz="1600" spc="-5" dirty="0">
                <a:latin typeface="Carlito"/>
                <a:cs typeface="Carlito"/>
              </a:rPr>
              <a:t>cimiteri confrontate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dirty="0">
                <a:latin typeface="Carlito"/>
                <a:cs typeface="Carlito"/>
              </a:rPr>
              <a:t>pratica </a:t>
            </a:r>
            <a:r>
              <a:rPr sz="1600" spc="-5" dirty="0">
                <a:latin typeface="Carlito"/>
                <a:cs typeface="Carlito"/>
              </a:rPr>
              <a:t>della cremazione che si è ultimamente sempre </a:t>
            </a:r>
            <a:r>
              <a:rPr sz="1600" dirty="0">
                <a:latin typeface="Carlito"/>
                <a:cs typeface="Carlito"/>
              </a:rPr>
              <a:t>più </a:t>
            </a:r>
            <a:r>
              <a:rPr sz="1600" spc="-5" dirty="0">
                <a:latin typeface="Carlito"/>
                <a:cs typeface="Carlito"/>
              </a:rPr>
              <a:t>diffusa  (documenti iconografici).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639439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293624"/>
            <a:ext cx="9251950" cy="654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20</a:t>
            </a:r>
            <a:endParaRPr sz="1600">
              <a:latin typeface="Carlito"/>
              <a:cs typeface="Carlito"/>
            </a:endParaRPr>
          </a:p>
          <a:p>
            <a:pPr marL="329565" indent="-241300">
              <a:lnSpc>
                <a:spcPct val="100000"/>
              </a:lnSpc>
              <a:spcBef>
                <a:spcPts val="1250"/>
              </a:spcBef>
              <a:buClr>
                <a:srgbClr val="006FC0"/>
              </a:buClr>
              <a:buAutoNum type="arabicParenR" startAt="2"/>
              <a:tabLst>
                <a:tab pos="330200" algn="l"/>
              </a:tabLst>
            </a:pP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sulla </a:t>
            </a:r>
            <a:r>
              <a:rPr sz="1600" b="1" i="1" spc="95" dirty="0">
                <a:solidFill>
                  <a:srgbClr val="4F81BC"/>
                </a:solidFill>
                <a:latin typeface="Times New Roman"/>
                <a:cs typeface="Times New Roman"/>
              </a:rPr>
              <a:t>morte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come</a:t>
            </a:r>
            <a:r>
              <a:rPr sz="1600" b="1" i="1" spc="-30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dono</a:t>
            </a:r>
            <a:endParaRPr sz="1600">
              <a:latin typeface="Times New Roman"/>
              <a:cs typeface="Times New Roman"/>
            </a:endParaRPr>
          </a:p>
          <a:p>
            <a:pPr marL="88900" marR="278130">
              <a:lnSpc>
                <a:spcPct val="117200"/>
              </a:lnSpc>
              <a:spcBef>
                <a:spcPts val="520"/>
              </a:spcBef>
            </a:pPr>
            <a:r>
              <a:rPr sz="1600" spc="-15" dirty="0">
                <a:latin typeface="Carlito"/>
                <a:cs typeface="Carlito"/>
              </a:rPr>
              <a:t>Per </a:t>
            </a:r>
            <a:r>
              <a:rPr sz="1600" spc="-10" dirty="0">
                <a:latin typeface="Carlito"/>
                <a:cs typeface="Carlito"/>
              </a:rPr>
              <a:t>l’ultima volta </a:t>
            </a:r>
            <a:r>
              <a:rPr sz="1600" spc="-5" dirty="0">
                <a:latin typeface="Carlito"/>
                <a:cs typeface="Carlito"/>
              </a:rPr>
              <a:t>(Gen. 1,31) Dio </a:t>
            </a:r>
            <a:r>
              <a:rPr sz="1600" spc="-10" dirty="0">
                <a:latin typeface="Carlito"/>
                <a:cs typeface="Carlito"/>
              </a:rPr>
              <a:t>guarda </a:t>
            </a:r>
            <a:r>
              <a:rPr sz="1600" spc="-5" dirty="0">
                <a:latin typeface="Carlito"/>
                <a:cs typeface="Carlito"/>
              </a:rPr>
              <a:t>ciò che ha </a:t>
            </a:r>
            <a:r>
              <a:rPr sz="1600" spc="-10" dirty="0">
                <a:latin typeface="Carlito"/>
                <a:cs typeface="Carlito"/>
              </a:rPr>
              <a:t>creato: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5" dirty="0">
                <a:latin typeface="Carlito"/>
                <a:cs typeface="Carlito"/>
              </a:rPr>
              <a:t>questa </a:t>
            </a:r>
            <a:r>
              <a:rPr sz="1600" spc="-10" dirty="0">
                <a:latin typeface="Carlito"/>
                <a:cs typeface="Carlito"/>
              </a:rPr>
              <a:t>volta </a:t>
            </a:r>
            <a:r>
              <a:rPr sz="1600" spc="-35" dirty="0">
                <a:latin typeface="Carlito"/>
                <a:cs typeface="Carlito"/>
              </a:rPr>
              <a:t>“è</a:t>
            </a:r>
            <a:r>
              <a:rPr sz="1600" u="heavy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molto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buono”. </a:t>
            </a:r>
            <a:r>
              <a:rPr sz="1600" spc="-10" dirty="0">
                <a:latin typeface="Carlito"/>
                <a:cs typeface="Carlito"/>
              </a:rPr>
              <a:t>Questo </a:t>
            </a:r>
            <a:r>
              <a:rPr sz="1600" spc="-30" dirty="0">
                <a:latin typeface="Carlito"/>
                <a:cs typeface="Carlito"/>
              </a:rPr>
              <a:t>“molto”,  </a:t>
            </a:r>
            <a:r>
              <a:rPr sz="1600" spc="-5" dirty="0">
                <a:latin typeface="Carlito"/>
                <a:cs typeface="Carlito"/>
              </a:rPr>
              <a:t>che annincia </a:t>
            </a:r>
            <a:r>
              <a:rPr sz="1600" spc="-10" dirty="0">
                <a:latin typeface="Carlito"/>
                <a:cs typeface="Carlito"/>
              </a:rPr>
              <a:t>una transcreazioneentro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creazione stessa,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0" dirty="0">
                <a:latin typeface="Carlito"/>
                <a:cs typeface="Carlito"/>
              </a:rPr>
              <a:t>ultraterreno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entro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la dimensione </a:t>
            </a:r>
            <a:r>
              <a:rPr sz="1600" spc="-10" dirty="0">
                <a:latin typeface="Carlito"/>
                <a:cs typeface="Carlito"/>
              </a:rPr>
              <a:t>terrena,  qualcosa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altro</a:t>
            </a:r>
            <a:r>
              <a:rPr sz="1600" spc="-10" dirty="0">
                <a:latin typeface="Carlito"/>
                <a:cs typeface="Carlito"/>
              </a:rPr>
              <a:t> rispetto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tuttavia </a:t>
            </a:r>
            <a:r>
              <a:rPr sz="1600" spc="-5" dirty="0">
                <a:latin typeface="Carlito"/>
                <a:cs typeface="Carlito"/>
              </a:rPr>
              <a:t>appartiene alla vita, </a:t>
            </a:r>
            <a:r>
              <a:rPr sz="1600" spc="-10" dirty="0">
                <a:latin typeface="Carlito"/>
                <a:cs typeface="Carlito"/>
              </a:rPr>
              <a:t>qualcosa </a:t>
            </a:r>
            <a:r>
              <a:rPr sz="1600" spc="-5" dirty="0">
                <a:latin typeface="Carlito"/>
                <a:cs typeface="Carlito"/>
              </a:rPr>
              <a:t>che è </a:t>
            </a:r>
            <a:r>
              <a:rPr sz="1600" spc="-15" dirty="0">
                <a:latin typeface="Carlito"/>
                <a:cs typeface="Carlito"/>
              </a:rPr>
              <a:t>stato creato </a:t>
            </a:r>
            <a:r>
              <a:rPr sz="1600" spc="-5" dirty="0">
                <a:latin typeface="Carlito"/>
                <a:cs typeface="Carlito"/>
              </a:rPr>
              <a:t>insieme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alla</a:t>
            </a:r>
            <a:endParaRPr sz="1600">
              <a:latin typeface="Carlito"/>
              <a:cs typeface="Carlito"/>
            </a:endParaRPr>
          </a:p>
          <a:p>
            <a:pPr marL="88900" marR="327660">
              <a:lnSpc>
                <a:spcPct val="116900"/>
              </a:lnSpc>
            </a:pPr>
            <a:r>
              <a:rPr sz="1600" spc="-10" dirty="0">
                <a:latin typeface="Carlito"/>
                <a:cs typeface="Carlito"/>
              </a:rPr>
              <a:t>vita come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estremo</a:t>
            </a:r>
            <a:r>
              <a:rPr sz="1600" spc="-15" dirty="0">
                <a:latin typeface="Carlito"/>
                <a:cs typeface="Carlito"/>
              </a:rPr>
              <a:t>, </a:t>
            </a:r>
            <a:r>
              <a:rPr sz="1600" spc="-5" dirty="0">
                <a:latin typeface="Carlito"/>
                <a:cs typeface="Carlito"/>
              </a:rPr>
              <a:t>e che </a:t>
            </a:r>
            <a:r>
              <a:rPr sz="1600" spc="-20" dirty="0">
                <a:latin typeface="Carlito"/>
                <a:cs typeface="Carlito"/>
              </a:rPr>
              <a:t>fa </a:t>
            </a:r>
            <a:r>
              <a:rPr sz="1600" spc="-10" dirty="0">
                <a:latin typeface="Carlito"/>
                <a:cs typeface="Carlito"/>
              </a:rPr>
              <a:t>presagire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0" dirty="0">
                <a:latin typeface="Carlito"/>
                <a:cs typeface="Carlito"/>
              </a:rPr>
              <a:t>compimento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oltre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5" dirty="0">
                <a:latin typeface="Carlito"/>
                <a:cs typeface="Carlito"/>
              </a:rPr>
              <a:t>stessa: </a:t>
            </a:r>
            <a:r>
              <a:rPr sz="1600" spc="-15" dirty="0">
                <a:latin typeface="Carlito"/>
                <a:cs typeface="Carlito"/>
              </a:rPr>
              <a:t>questo </a:t>
            </a:r>
            <a:r>
              <a:rPr sz="1600" spc="-5" dirty="0">
                <a:latin typeface="Carlito"/>
                <a:cs typeface="Carlito"/>
              </a:rPr>
              <a:t>qialcosa è la  </a:t>
            </a:r>
            <a:r>
              <a:rPr sz="1600" spc="-10" dirty="0">
                <a:latin typeface="Carlito"/>
                <a:cs typeface="Carlito"/>
              </a:rPr>
              <a:t>morte.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15" dirty="0">
                <a:latin typeface="Carlito"/>
                <a:cs typeface="Carlito"/>
              </a:rPr>
              <a:t>creata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5" dirty="0">
                <a:latin typeface="Carlito"/>
                <a:cs typeface="Carlito"/>
              </a:rPr>
              <a:t>creatura </a:t>
            </a:r>
            <a:r>
              <a:rPr sz="1600" spc="-5" dirty="0">
                <a:latin typeface="Carlito"/>
                <a:cs typeface="Carlito"/>
              </a:rPr>
              <a:t>è il </a:t>
            </a:r>
            <a:r>
              <a:rPr sz="1600" spc="-10" dirty="0">
                <a:latin typeface="Carlito"/>
                <a:cs typeface="Carlito"/>
              </a:rPr>
              <a:t>presagio </a:t>
            </a:r>
            <a:r>
              <a:rPr sz="1600" spc="-5" dirty="0">
                <a:latin typeface="Carlito"/>
                <a:cs typeface="Carlito"/>
              </a:rPr>
              <a:t>della rivelazione della </a:t>
            </a:r>
            <a:r>
              <a:rPr sz="1600" spc="-10" dirty="0">
                <a:latin typeface="Carlito"/>
                <a:cs typeface="Carlito"/>
              </a:rPr>
              <a:t>vita trans-creaturale.</a:t>
            </a:r>
            <a:r>
              <a:rPr sz="1600" spc="2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Spinge</a:t>
            </a:r>
            <a:endParaRPr sz="1600">
              <a:latin typeface="Carlito"/>
              <a:cs typeface="Carlito"/>
            </a:endParaRPr>
          </a:p>
          <a:p>
            <a:pPr marL="88900" marR="344170">
              <a:lnSpc>
                <a:spcPct val="116900"/>
              </a:lnSpc>
              <a:spcBef>
                <a:spcPts val="5"/>
              </a:spcBef>
            </a:pPr>
            <a:r>
              <a:rPr sz="1600" spc="-10" dirty="0">
                <a:latin typeface="Carlito"/>
                <a:cs typeface="Carlito"/>
              </a:rPr>
              <a:t>inpercettibilmente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creazione </a:t>
            </a:r>
            <a:r>
              <a:rPr sz="1600" dirty="0">
                <a:latin typeface="Carlito"/>
                <a:cs typeface="Carlito"/>
              </a:rPr>
              <a:t>nel </a:t>
            </a:r>
            <a:r>
              <a:rPr sz="1600" spc="-10" dirty="0">
                <a:latin typeface="Carlito"/>
                <a:cs typeface="Carlito"/>
              </a:rPr>
              <a:t>passato,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così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rende </a:t>
            </a:r>
            <a:r>
              <a:rPr sz="1600" spc="-5" dirty="0">
                <a:latin typeface="Carlito"/>
                <a:cs typeface="Carlito"/>
              </a:rPr>
              <a:t>una silenziona, </a:t>
            </a:r>
            <a:r>
              <a:rPr sz="1600" spc="-15" dirty="0">
                <a:latin typeface="Carlito"/>
                <a:cs typeface="Carlito"/>
              </a:rPr>
              <a:t>costante </a:t>
            </a:r>
            <a:r>
              <a:rPr sz="1600" spc="-10" dirty="0">
                <a:latin typeface="Carlito"/>
                <a:cs typeface="Carlito"/>
              </a:rPr>
              <a:t>predizione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miracolo 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proprio rinnovamento. </a:t>
            </a:r>
            <a:r>
              <a:rPr sz="1600" spc="-5" dirty="0">
                <a:latin typeface="Carlito"/>
                <a:cs typeface="Carlito"/>
              </a:rPr>
              <a:t>“Molto” </a:t>
            </a:r>
            <a:r>
              <a:rPr sz="1600" spc="-10" dirty="0">
                <a:latin typeface="Carlito"/>
                <a:cs typeface="Carlito"/>
              </a:rPr>
              <a:t>buono: questa, </a:t>
            </a:r>
            <a:r>
              <a:rPr sz="1600" spc="-5" dirty="0">
                <a:latin typeface="Carlito"/>
                <a:cs typeface="Carlito"/>
              </a:rPr>
              <a:t>è la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morte.</a:t>
            </a:r>
            <a:r>
              <a:rPr sz="1575" baseline="-10582" dirty="0">
                <a:latin typeface="Carlito"/>
                <a:cs typeface="Carlito"/>
              </a:rPr>
              <a:t>[165]</a:t>
            </a:r>
            <a:endParaRPr sz="1575" baseline="-10582">
              <a:latin typeface="Carlito"/>
              <a:cs typeface="Carlito"/>
            </a:endParaRPr>
          </a:p>
          <a:p>
            <a:pPr marL="329565" indent="-241300">
              <a:lnSpc>
                <a:spcPct val="100000"/>
              </a:lnSpc>
              <a:spcBef>
                <a:spcPts val="1330"/>
              </a:spcBef>
              <a:buClr>
                <a:srgbClr val="006FC0"/>
              </a:buClr>
              <a:buAutoNum type="arabicParenR" startAt="3"/>
              <a:tabLst>
                <a:tab pos="330200" algn="l"/>
              </a:tabLst>
            </a:pPr>
            <a:r>
              <a:rPr sz="1600" b="1" i="1" spc="50" dirty="0">
                <a:solidFill>
                  <a:srgbClr val="4F81BC"/>
                </a:solidFill>
                <a:latin typeface="Times New Roman"/>
                <a:cs typeface="Times New Roman"/>
              </a:rPr>
              <a:t>sul </a:t>
            </a:r>
            <a:r>
              <a:rPr sz="1600" b="1" i="1" spc="60" dirty="0">
                <a:solidFill>
                  <a:srgbClr val="4F81BC"/>
                </a:solidFill>
                <a:latin typeface="Times New Roman"/>
                <a:cs typeface="Times New Roman"/>
              </a:rPr>
              <a:t>silenzio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come</a:t>
            </a:r>
            <a:r>
              <a:rPr sz="1600" b="1" i="1" spc="-26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presenza</a:t>
            </a:r>
            <a:r>
              <a:rPr sz="1575" b="1" i="1" spc="104" baseline="39682" dirty="0">
                <a:solidFill>
                  <a:srgbClr val="4F81BC"/>
                </a:solidFill>
                <a:latin typeface="Carlito"/>
                <a:cs typeface="Carlito"/>
              </a:rPr>
              <a:t>21</a:t>
            </a:r>
            <a:endParaRPr sz="1575" baseline="39682">
              <a:latin typeface="Carlito"/>
              <a:cs typeface="Carlito"/>
            </a:endParaRPr>
          </a:p>
          <a:p>
            <a:pPr marL="88900" marR="79375" algn="just">
              <a:lnSpc>
                <a:spcPct val="117000"/>
              </a:lnSpc>
              <a:spcBef>
                <a:spcPts val="585"/>
              </a:spcBef>
            </a:pPr>
            <a:r>
              <a:rPr sz="1600" spc="-10" dirty="0">
                <a:latin typeface="Carlito"/>
                <a:cs typeface="Carlito"/>
              </a:rPr>
              <a:t>Soltanto il cristiano crede </a:t>
            </a:r>
            <a:r>
              <a:rPr sz="1600" spc="-5" dirty="0">
                <a:latin typeface="Carlito"/>
                <a:cs typeface="Carlito"/>
              </a:rPr>
              <a:t>nella </a:t>
            </a:r>
            <a:r>
              <a:rPr sz="1600" spc="-15" dirty="0">
                <a:latin typeface="Carlito"/>
                <a:cs typeface="Carlito"/>
              </a:rPr>
              <a:t>Parola </a:t>
            </a:r>
            <a:r>
              <a:rPr sz="1600" spc="-10" dirty="0">
                <a:latin typeface="Carlito"/>
                <a:cs typeface="Carlito"/>
              </a:rPr>
              <a:t>come </a:t>
            </a:r>
            <a:r>
              <a:rPr sz="1600" spc="-5" dirty="0">
                <a:latin typeface="Carlito"/>
                <a:cs typeface="Carlito"/>
              </a:rPr>
              <a:t>silenzio coeterno.</a:t>
            </a:r>
            <a:r>
              <a:rPr sz="1575" spc="-7" baseline="-10582" dirty="0">
                <a:latin typeface="Carlito"/>
                <a:cs typeface="Carlito"/>
              </a:rPr>
              <a:t>[126] </a:t>
            </a:r>
            <a:r>
              <a:rPr sz="1600" spc="-5" dirty="0">
                <a:latin typeface="Carlito"/>
                <a:cs typeface="Carlito"/>
              </a:rPr>
              <a:t>Molto di più si </a:t>
            </a:r>
            <a:r>
              <a:rPr sz="1600" spc="-15" dirty="0">
                <a:latin typeface="Carlito"/>
                <a:cs typeface="Carlito"/>
              </a:rPr>
              <a:t>trasmette </a:t>
            </a:r>
            <a:r>
              <a:rPr sz="1600" spc="-5" dirty="0">
                <a:latin typeface="Carlito"/>
                <a:cs typeface="Carlito"/>
              </a:rPr>
              <a:t>da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15" dirty="0">
                <a:latin typeface="Carlito"/>
                <a:cs typeface="Carlito"/>
              </a:rPr>
              <a:t>persona </a:t>
            </a:r>
            <a:r>
              <a:rPr sz="1600" spc="-5" dirty="0">
                <a:latin typeface="Carlito"/>
                <a:cs typeface="Carlito"/>
              </a:rPr>
              <a:t>a  </a:t>
            </a:r>
            <a:r>
              <a:rPr sz="1600" spc="-25" dirty="0">
                <a:latin typeface="Carlito"/>
                <a:cs typeface="Carlito"/>
              </a:rPr>
              <a:t>un’altra </a:t>
            </a:r>
            <a:r>
              <a:rPr sz="1600" spc="-5" dirty="0">
                <a:latin typeface="Carlito"/>
                <a:cs typeface="Carlito"/>
              </a:rPr>
              <a:t>nel silenzio e </a:t>
            </a:r>
            <a:r>
              <a:rPr sz="1600" spc="-20" dirty="0">
                <a:latin typeface="Carlito"/>
                <a:cs typeface="Carlito"/>
              </a:rPr>
              <a:t>attraverso </a:t>
            </a:r>
            <a:r>
              <a:rPr sz="1600" spc="-5" dirty="0">
                <a:latin typeface="Carlito"/>
                <a:cs typeface="Carlito"/>
              </a:rPr>
              <a:t>il silenzio che </a:t>
            </a:r>
            <a:r>
              <a:rPr sz="1600" spc="-10" dirty="0">
                <a:latin typeface="Carlito"/>
                <a:cs typeface="Carlito"/>
              </a:rPr>
              <a:t>non con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parole. </a:t>
            </a:r>
            <a:r>
              <a:rPr sz="1600" spc="-15" dirty="0">
                <a:latin typeface="Carlito"/>
                <a:cs typeface="Carlito"/>
              </a:rPr>
              <a:t>Parole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frasi </a:t>
            </a:r>
            <a:r>
              <a:rPr sz="1600" spc="-5" dirty="0">
                <a:latin typeface="Carlito"/>
                <a:cs typeface="Carlito"/>
              </a:rPr>
              <a:t>sono </a:t>
            </a:r>
            <a:r>
              <a:rPr sz="1600" spc="-10" dirty="0">
                <a:latin typeface="Carlito"/>
                <a:cs typeface="Carlito"/>
              </a:rPr>
              <a:t>compste </a:t>
            </a:r>
            <a:r>
              <a:rPr sz="1600" spc="-5" dirty="0">
                <a:latin typeface="Carlito"/>
                <a:cs typeface="Carlito"/>
              </a:rPr>
              <a:t>di silenzi più  </a:t>
            </a:r>
            <a:r>
              <a:rPr sz="1600" spc="-10" dirty="0">
                <a:latin typeface="Carlito"/>
                <a:cs typeface="Carlito"/>
              </a:rPr>
              <a:t>significativi </a:t>
            </a:r>
            <a:r>
              <a:rPr sz="1600" spc="-5" dirty="0">
                <a:latin typeface="Carlito"/>
                <a:cs typeface="Carlito"/>
              </a:rPr>
              <a:t>che non i suoni, che sono come </a:t>
            </a:r>
            <a:r>
              <a:rPr sz="1600" spc="-10" dirty="0">
                <a:latin typeface="Carlito"/>
                <a:cs typeface="Carlito"/>
              </a:rPr>
              <a:t>punti </a:t>
            </a:r>
            <a:r>
              <a:rPr sz="1600" spc="-5" dirty="0">
                <a:latin typeface="Carlito"/>
                <a:cs typeface="Carlito"/>
              </a:rPr>
              <a:t>luminosi in un vuoto incredibile; la </a:t>
            </a:r>
            <a:r>
              <a:rPr sz="1600" spc="-10" dirty="0">
                <a:latin typeface="Carlito"/>
                <a:cs typeface="Carlito"/>
              </a:rPr>
              <a:t>lingua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5" dirty="0">
                <a:latin typeface="Carlito"/>
                <a:cs typeface="Carlito"/>
              </a:rPr>
              <a:t>fune </a:t>
            </a:r>
            <a:r>
              <a:rPr sz="1600" spc="-10" dirty="0">
                <a:latin typeface="Carlito"/>
                <a:cs typeface="Carlito"/>
              </a:rPr>
              <a:t>di  </a:t>
            </a:r>
            <a:r>
              <a:rPr sz="1600" spc="-5" dirty="0">
                <a:latin typeface="Carlito"/>
                <a:cs typeface="Carlito"/>
              </a:rPr>
              <a:t>silenzio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spc="-5" dirty="0">
                <a:latin typeface="Carlito"/>
                <a:cs typeface="Carlito"/>
              </a:rPr>
              <a:t>i suoni a mo’ di nodi. Non sono quindi </a:t>
            </a:r>
            <a:r>
              <a:rPr sz="1600" spc="-10" dirty="0">
                <a:latin typeface="Carlito"/>
                <a:cs typeface="Carlito"/>
              </a:rPr>
              <a:t>tanto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parole </a:t>
            </a:r>
            <a:r>
              <a:rPr sz="1600" spc="-20" dirty="0">
                <a:latin typeface="Carlito"/>
                <a:cs typeface="Carlito"/>
              </a:rPr>
              <a:t>dell’altro, </a:t>
            </a:r>
            <a:r>
              <a:rPr sz="1600" spc="-5" dirty="0">
                <a:latin typeface="Carlito"/>
                <a:cs typeface="Carlito"/>
              </a:rPr>
              <a:t>ma i suoi silenzi ciò che  dobbiamo </a:t>
            </a:r>
            <a:r>
              <a:rPr sz="1600" spc="-10" dirty="0">
                <a:latin typeface="Carlito"/>
                <a:cs typeface="Carlito"/>
              </a:rPr>
              <a:t>imparare </a:t>
            </a:r>
            <a:r>
              <a:rPr sz="1600" spc="-5" dirty="0">
                <a:latin typeface="Carlito"/>
                <a:cs typeface="Carlito"/>
              </a:rPr>
              <a:t>se </a:t>
            </a:r>
            <a:r>
              <a:rPr sz="1600" dirty="0">
                <a:latin typeface="Carlito"/>
                <a:cs typeface="Carlito"/>
              </a:rPr>
              <a:t>vogliamo </a:t>
            </a:r>
            <a:r>
              <a:rPr sz="1600" spc="-5" dirty="0">
                <a:latin typeface="Carlito"/>
                <a:cs typeface="Carlito"/>
              </a:rPr>
              <a:t>capirlo. </a:t>
            </a:r>
            <a:r>
              <a:rPr sz="1575" baseline="-10582" dirty="0">
                <a:latin typeface="Carlito"/>
                <a:cs typeface="Carlito"/>
              </a:rPr>
              <a:t>[126] </a:t>
            </a:r>
            <a:r>
              <a:rPr sz="1600" spc="-10" dirty="0">
                <a:latin typeface="Carlito"/>
                <a:cs typeface="Carlito"/>
              </a:rPr>
              <a:t>Proprio </a:t>
            </a:r>
            <a:r>
              <a:rPr sz="1600" spc="-5" dirty="0">
                <a:latin typeface="Carlito"/>
                <a:cs typeface="Carlito"/>
              </a:rPr>
              <a:t>come accade con le </a:t>
            </a:r>
            <a:r>
              <a:rPr sz="1600" spc="-10" dirty="0">
                <a:latin typeface="Carlito"/>
                <a:cs typeface="Carlito"/>
              </a:rPr>
              <a:t>parole, </a:t>
            </a:r>
            <a:r>
              <a:rPr sz="1600" spc="-40" dirty="0">
                <a:latin typeface="Carlito"/>
                <a:cs typeface="Carlito"/>
              </a:rPr>
              <a:t>c’è </a:t>
            </a:r>
            <a:r>
              <a:rPr sz="1600" spc="-15" dirty="0">
                <a:latin typeface="Carlito"/>
                <a:cs typeface="Carlito"/>
              </a:rPr>
              <a:t>un’analogia </a:t>
            </a:r>
            <a:r>
              <a:rPr sz="1600" spc="-20" dirty="0">
                <a:latin typeface="Carlito"/>
                <a:cs typeface="Carlito"/>
              </a:rPr>
              <a:t>fra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nostro  </a:t>
            </a:r>
            <a:r>
              <a:rPr sz="1600" spc="-5" dirty="0">
                <a:latin typeface="Carlito"/>
                <a:cs typeface="Carlito"/>
              </a:rPr>
              <a:t>silenzio </a:t>
            </a:r>
            <a:r>
              <a:rPr sz="1600" spc="-15" dirty="0">
                <a:latin typeface="Carlito"/>
                <a:cs typeface="Carlito"/>
              </a:rPr>
              <a:t>con </a:t>
            </a:r>
            <a:r>
              <a:rPr sz="1600" dirty="0">
                <a:latin typeface="Carlito"/>
                <a:cs typeface="Carlito"/>
              </a:rPr>
              <a:t>gli </a:t>
            </a:r>
            <a:r>
              <a:rPr sz="1600" spc="-10" dirty="0">
                <a:latin typeface="Carlito"/>
                <a:cs typeface="Carlito"/>
              </a:rPr>
              <a:t>uomini </a:t>
            </a:r>
            <a:r>
              <a:rPr sz="1600" spc="-5" dirty="0">
                <a:latin typeface="Carlito"/>
                <a:cs typeface="Carlito"/>
              </a:rPr>
              <a:t>e il </a:t>
            </a:r>
            <a:r>
              <a:rPr sz="1600" spc="-15" dirty="0">
                <a:latin typeface="Carlito"/>
                <a:cs typeface="Carlito"/>
              </a:rPr>
              <a:t>nostro </a:t>
            </a:r>
            <a:r>
              <a:rPr sz="1600" spc="-5" dirty="0">
                <a:latin typeface="Carlito"/>
                <a:cs typeface="Carlito"/>
              </a:rPr>
              <a:t>silenzio </a:t>
            </a:r>
            <a:r>
              <a:rPr sz="1600" spc="-15" dirty="0">
                <a:latin typeface="Carlito"/>
                <a:cs typeface="Carlito"/>
              </a:rPr>
              <a:t>con </a:t>
            </a:r>
            <a:r>
              <a:rPr sz="1600" spc="-5" dirty="0">
                <a:latin typeface="Carlito"/>
                <a:cs typeface="Carlito"/>
              </a:rPr>
              <a:t>Dio.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575" baseline="-10582" dirty="0">
                <a:latin typeface="Carlito"/>
                <a:cs typeface="Carlito"/>
              </a:rPr>
              <a:t>[126]</a:t>
            </a:r>
            <a:endParaRPr sz="1575" baseline="-10582">
              <a:latin typeface="Carlito"/>
              <a:cs typeface="Carlito"/>
            </a:endParaRPr>
          </a:p>
          <a:p>
            <a:pPr marL="88900" marR="81280" lvl="1" algn="just">
              <a:lnSpc>
                <a:spcPct val="117300"/>
              </a:lnSpc>
              <a:spcBef>
                <a:spcPts val="990"/>
              </a:spcBef>
              <a:buClr>
                <a:srgbClr val="006FC0"/>
              </a:buClr>
              <a:buFont typeface="Carlito"/>
              <a:buAutoNum type="arabicParenR"/>
              <a:tabLst>
                <a:tab pos="459740" algn="l"/>
              </a:tabLst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Primo</a:t>
            </a:r>
            <a:r>
              <a:rPr sz="1600" dirty="0">
                <a:latin typeface="Carlito"/>
                <a:cs typeface="Carlito"/>
              </a:rPr>
              <a:t> nella </a:t>
            </a:r>
            <a:r>
              <a:rPr sz="1600" spc="-5" dirty="0">
                <a:latin typeface="Carlito"/>
                <a:cs typeface="Carlito"/>
              </a:rPr>
              <a:t>classificazione dei silenzi è il silenzio </a:t>
            </a:r>
            <a:r>
              <a:rPr sz="1600" spc="-20" dirty="0">
                <a:latin typeface="Carlito"/>
                <a:cs typeface="Carlito"/>
              </a:rPr>
              <a:t>dell’ascoltatore </a:t>
            </a:r>
            <a:r>
              <a:rPr sz="1600" spc="-15" dirty="0">
                <a:latin typeface="Carlito"/>
                <a:cs typeface="Carlito"/>
              </a:rPr>
              <a:t>puro, </a:t>
            </a:r>
            <a:r>
              <a:rPr sz="1600" spc="-5" dirty="0">
                <a:latin typeface="Carlito"/>
                <a:cs typeface="Carlito"/>
              </a:rPr>
              <a:t>della passività: il silenzio </a:t>
            </a:r>
            <a:r>
              <a:rPr sz="1600" spc="-20" dirty="0">
                <a:latin typeface="Carlito"/>
                <a:cs typeface="Carlito"/>
              </a:rPr>
              <a:t>attraverso  </a:t>
            </a:r>
            <a:r>
              <a:rPr sz="1600" spc="-5" dirty="0">
                <a:latin typeface="Carlito"/>
                <a:cs typeface="Carlito"/>
              </a:rPr>
              <a:t>cui il messaggio </a:t>
            </a:r>
            <a:r>
              <a:rPr sz="1600" spc="-15" dirty="0">
                <a:latin typeface="Carlito"/>
                <a:cs typeface="Carlito"/>
              </a:rPr>
              <a:t>dell’altro </a:t>
            </a:r>
            <a:r>
              <a:rPr sz="1600" spc="-5" dirty="0">
                <a:latin typeface="Carlito"/>
                <a:cs typeface="Carlito"/>
              </a:rPr>
              <a:t>diviene “lui </a:t>
            </a:r>
            <a:r>
              <a:rPr sz="1600" spc="-10" dirty="0">
                <a:latin typeface="Carlito"/>
                <a:cs typeface="Carlito"/>
              </a:rPr>
              <a:t>stesso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35" dirty="0">
                <a:latin typeface="Carlito"/>
                <a:cs typeface="Carlito"/>
              </a:rPr>
              <a:t>noi”, </a:t>
            </a:r>
            <a:r>
              <a:rPr sz="1600" dirty="0">
                <a:latin typeface="Carlito"/>
                <a:cs typeface="Carlito"/>
              </a:rPr>
              <a:t>di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0" dirty="0">
                <a:latin typeface="Carlito"/>
                <a:cs typeface="Carlito"/>
              </a:rPr>
              <a:t>interessamento </a:t>
            </a:r>
            <a:r>
              <a:rPr sz="1600" spc="-15" dirty="0">
                <a:latin typeface="Carlito"/>
                <a:cs typeface="Carlito"/>
              </a:rPr>
              <a:t>profondo. </a:t>
            </a:r>
            <a:r>
              <a:rPr sz="1600" spc="-10" dirty="0">
                <a:latin typeface="Carlito"/>
                <a:cs typeface="Carlito"/>
              </a:rPr>
              <a:t>Quanto </a:t>
            </a:r>
            <a:r>
              <a:rPr sz="1600" spc="-5" dirty="0">
                <a:latin typeface="Carlito"/>
                <a:cs typeface="Carlito"/>
              </a:rPr>
              <a:t>più è </a:t>
            </a:r>
            <a:r>
              <a:rPr sz="1600" spc="-10" dirty="0">
                <a:latin typeface="Carlito"/>
                <a:cs typeface="Carlito"/>
              </a:rPr>
              <a:t>grande </a:t>
            </a:r>
            <a:r>
              <a:rPr sz="1600" spc="-5" dirty="0">
                <a:latin typeface="Carlito"/>
                <a:cs typeface="Carlito"/>
              </a:rPr>
              <a:t>la  </a:t>
            </a:r>
            <a:r>
              <a:rPr sz="1600" spc="-10" dirty="0">
                <a:latin typeface="Carlito"/>
                <a:cs typeface="Carlito"/>
              </a:rPr>
              <a:t>distanza </a:t>
            </a:r>
            <a:r>
              <a:rPr sz="1600" spc="-15" dirty="0">
                <a:latin typeface="Carlito"/>
                <a:cs typeface="Carlito"/>
              </a:rPr>
              <a:t>fra </a:t>
            </a:r>
            <a:r>
              <a:rPr sz="1600" spc="-5" dirty="0">
                <a:latin typeface="Carlito"/>
                <a:cs typeface="Carlito"/>
              </a:rPr>
              <a:t>mondi, </a:t>
            </a:r>
            <a:r>
              <a:rPr sz="1600" spc="-10" dirty="0">
                <a:latin typeface="Carlito"/>
                <a:cs typeface="Carlito"/>
              </a:rPr>
              <a:t>tanto </a:t>
            </a:r>
            <a:r>
              <a:rPr sz="1600" spc="-5" dirty="0">
                <a:latin typeface="Carlito"/>
                <a:cs typeface="Carlito"/>
              </a:rPr>
              <a:t>più questo silenzio pieno di </a:t>
            </a:r>
            <a:r>
              <a:rPr sz="1600" spc="-10" dirty="0">
                <a:latin typeface="Carlito"/>
                <a:cs typeface="Carlito"/>
              </a:rPr>
              <a:t>interessamento </a:t>
            </a:r>
            <a:r>
              <a:rPr sz="1600" spc="-5" dirty="0">
                <a:latin typeface="Carlito"/>
                <a:cs typeface="Carlito"/>
              </a:rPr>
              <a:t>è un </a:t>
            </a:r>
            <a:r>
              <a:rPr sz="1600" spc="-10" dirty="0">
                <a:latin typeface="Carlito"/>
                <a:cs typeface="Carlito"/>
              </a:rPr>
              <a:t>segno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amore. </a:t>
            </a:r>
            <a:r>
              <a:rPr sz="1575" baseline="-10582" dirty="0">
                <a:latin typeface="Carlito"/>
                <a:cs typeface="Carlito"/>
              </a:rPr>
              <a:t>[127] </a:t>
            </a:r>
            <a:r>
              <a:rPr sz="1600" spc="-15" dirty="0">
                <a:latin typeface="Carlito"/>
                <a:cs typeface="Carlito"/>
              </a:rPr>
              <a:t>Dev’esser</a:t>
            </a:r>
            <a:r>
              <a:rPr sz="1600" spc="21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stato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rlito"/>
              <a:cs typeface="Carlito"/>
            </a:endParaRPr>
          </a:p>
          <a:p>
            <a:pPr marL="88900" marR="108585" algn="just">
              <a:lnSpc>
                <a:spcPct val="101699"/>
              </a:lnSpc>
              <a:spcBef>
                <a:spcPts val="5"/>
              </a:spcBef>
            </a:pPr>
            <a:r>
              <a:rPr sz="1200" baseline="38194" dirty="0">
                <a:latin typeface="Carlito"/>
                <a:cs typeface="Carlito"/>
              </a:rPr>
              <a:t>21 </a:t>
            </a:r>
            <a:r>
              <a:rPr sz="1200" spc="-5" dirty="0">
                <a:latin typeface="Carlito"/>
                <a:cs typeface="Carlito"/>
              </a:rPr>
              <a:t>Ivan Illich, </a:t>
            </a:r>
            <a:r>
              <a:rPr sz="1200" spc="-20" dirty="0">
                <a:latin typeface="Carlito"/>
                <a:cs typeface="Carlito"/>
              </a:rPr>
              <a:t>“L’eloquenza </a:t>
            </a:r>
            <a:r>
              <a:rPr sz="1200" dirty="0">
                <a:latin typeface="Carlito"/>
                <a:cs typeface="Carlito"/>
              </a:rPr>
              <a:t>del </a:t>
            </a:r>
            <a:r>
              <a:rPr sz="1200" spc="-10" dirty="0">
                <a:latin typeface="Carlito"/>
                <a:cs typeface="Carlito"/>
              </a:rPr>
              <a:t>silenzio [scritto </a:t>
            </a:r>
            <a:r>
              <a:rPr sz="1200" spc="-5" dirty="0">
                <a:latin typeface="Carlito"/>
                <a:cs typeface="Carlito"/>
              </a:rPr>
              <a:t>1960, </a:t>
            </a:r>
            <a:r>
              <a:rPr sz="1200" spc="-10" dirty="0">
                <a:latin typeface="Carlito"/>
                <a:cs typeface="Carlito"/>
              </a:rPr>
              <a:t>presentato </a:t>
            </a:r>
            <a:r>
              <a:rPr sz="1200" spc="-20" dirty="0">
                <a:latin typeface="Carlito"/>
                <a:cs typeface="Carlito"/>
              </a:rPr>
              <a:t>1961]”, </a:t>
            </a:r>
            <a:r>
              <a:rPr sz="1200" spc="-5" dirty="0">
                <a:latin typeface="Carlito"/>
                <a:cs typeface="Carlito"/>
              </a:rPr>
              <a:t>in: </a:t>
            </a:r>
            <a:r>
              <a:rPr sz="1200" spc="-10" dirty="0">
                <a:latin typeface="Carlito"/>
                <a:cs typeface="Carlito"/>
              </a:rPr>
              <a:t>Ivan </a:t>
            </a:r>
            <a:r>
              <a:rPr sz="1200" spc="-5" dirty="0">
                <a:latin typeface="Carlito"/>
                <a:cs typeface="Carlito"/>
              </a:rPr>
              <a:t>Illich, </a:t>
            </a:r>
            <a:r>
              <a:rPr sz="1200" i="1" spc="-5" dirty="0">
                <a:latin typeface="Carlito"/>
                <a:cs typeface="Carlito"/>
              </a:rPr>
              <a:t>Celebrare </a:t>
            </a:r>
            <a:r>
              <a:rPr sz="1200" i="1" dirty="0">
                <a:latin typeface="Carlito"/>
                <a:cs typeface="Carlito"/>
              </a:rPr>
              <a:t>la </a:t>
            </a:r>
            <a:r>
              <a:rPr sz="1200" i="1" spc="-10" dirty="0">
                <a:latin typeface="Carlito"/>
                <a:cs typeface="Carlito"/>
              </a:rPr>
              <a:t>consapevolezza</a:t>
            </a:r>
            <a:r>
              <a:rPr sz="1200" spc="-10" dirty="0">
                <a:latin typeface="Carlito"/>
                <a:cs typeface="Carlito"/>
              </a:rPr>
              <a:t>, </a:t>
            </a:r>
            <a:r>
              <a:rPr sz="1200" spc="-5" dirty="0">
                <a:latin typeface="Carlito"/>
                <a:cs typeface="Carlito"/>
              </a:rPr>
              <a:t>Vicenza, Neri </a:t>
            </a:r>
            <a:r>
              <a:rPr sz="1200" spc="-15" dirty="0">
                <a:latin typeface="Carlito"/>
                <a:cs typeface="Carlito"/>
              </a:rPr>
              <a:t>Pozza, </a:t>
            </a:r>
            <a:r>
              <a:rPr sz="1200" dirty="0">
                <a:latin typeface="Carlito"/>
                <a:cs typeface="Carlito"/>
              </a:rPr>
              <a:t>2020. A </a:t>
            </a:r>
            <a:r>
              <a:rPr sz="1200" spc="-10" dirty="0">
                <a:latin typeface="Carlito"/>
                <a:cs typeface="Carlito"/>
              </a:rPr>
              <a:t>cura 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Fabio </a:t>
            </a:r>
            <a:r>
              <a:rPr sz="1200" spc="-5" dirty="0">
                <a:latin typeface="Carlito"/>
                <a:cs typeface="Carlito"/>
              </a:rPr>
              <a:t>Milana, 126-131 (numeri delle pp. </a:t>
            </a:r>
            <a:r>
              <a:rPr sz="1200" spc="-10" dirty="0">
                <a:latin typeface="Carlito"/>
                <a:cs typeface="Carlito"/>
              </a:rPr>
              <a:t>fra </a:t>
            </a:r>
            <a:r>
              <a:rPr sz="1200" spc="-5" dirty="0">
                <a:latin typeface="Carlito"/>
                <a:cs typeface="Carlito"/>
              </a:rPr>
              <a:t>quadre; </a:t>
            </a:r>
            <a:r>
              <a:rPr sz="1200" spc="-10" dirty="0">
                <a:latin typeface="Carlito"/>
                <a:cs typeface="Carlito"/>
              </a:rPr>
              <a:t>lieve parafrasi</a:t>
            </a:r>
            <a:r>
              <a:rPr sz="1200" spc="-1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mia).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960" y="293624"/>
            <a:ext cx="9208135" cy="615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21</a:t>
            </a:r>
            <a:endParaRPr sz="1600">
              <a:latin typeface="Carlito"/>
              <a:cs typeface="Carlito"/>
            </a:endParaRPr>
          </a:p>
          <a:p>
            <a:pPr marL="76200" algn="just">
              <a:lnSpc>
                <a:spcPct val="100000"/>
              </a:lnSpc>
              <a:spcBef>
                <a:spcPts val="1260"/>
              </a:spcBef>
            </a:pPr>
            <a:r>
              <a:rPr sz="1600" spc="-10" dirty="0">
                <a:latin typeface="Carlito"/>
                <a:cs typeface="Carlito"/>
              </a:rPr>
              <a:t>questo </a:t>
            </a:r>
            <a:r>
              <a:rPr sz="1600" spc="-5" dirty="0">
                <a:latin typeface="Carlito"/>
                <a:cs typeface="Carlito"/>
              </a:rPr>
              <a:t>il silenzio della </a:t>
            </a:r>
            <a:r>
              <a:rPr sz="1600" spc="-20" dirty="0">
                <a:latin typeface="Carlito"/>
                <a:cs typeface="Carlito"/>
              </a:rPr>
              <a:t>Vergine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fronte </a:t>
            </a:r>
            <a:r>
              <a:rPr sz="1600" spc="-35" dirty="0">
                <a:latin typeface="Carlito"/>
                <a:cs typeface="Carlito"/>
              </a:rPr>
              <a:t>all’Ave.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575" spc="-7" baseline="-10582" dirty="0">
                <a:latin typeface="Carlito"/>
                <a:cs typeface="Carlito"/>
              </a:rPr>
              <a:t>[128]</a:t>
            </a:r>
            <a:endParaRPr sz="1575" baseline="-10582">
              <a:latin typeface="Carlito"/>
              <a:cs typeface="Carlito"/>
            </a:endParaRPr>
          </a:p>
          <a:p>
            <a:pPr marL="76200" marR="58419" algn="just">
              <a:lnSpc>
                <a:spcPct val="116900"/>
              </a:lnSpc>
              <a:spcBef>
                <a:spcPts val="1010"/>
              </a:spcBef>
            </a:pPr>
            <a:r>
              <a:rPr sz="1600" spc="-5" dirty="0">
                <a:latin typeface="Carlito"/>
                <a:cs typeface="Carlito"/>
              </a:rPr>
              <a:t>E’ minacciato da un </a:t>
            </a:r>
            <a:r>
              <a:rPr sz="1600" spc="-10" dirty="0">
                <a:latin typeface="Carlito"/>
                <a:cs typeface="Carlito"/>
              </a:rPr>
              <a:t>altro </a:t>
            </a:r>
            <a:r>
              <a:rPr sz="1600" spc="-5" dirty="0">
                <a:latin typeface="Carlito"/>
                <a:cs typeface="Carlito"/>
              </a:rPr>
              <a:t>silenzio: </a:t>
            </a:r>
            <a:r>
              <a:rPr sz="1600" spc="-10" dirty="0">
                <a:latin typeface="Carlito"/>
                <a:cs typeface="Carlito"/>
              </a:rPr>
              <a:t>il </a:t>
            </a:r>
            <a:r>
              <a:rPr sz="1600" spc="-5" dirty="0">
                <a:latin typeface="Carlito"/>
                <a:cs typeface="Carlito"/>
              </a:rPr>
              <a:t>silenzio </a:t>
            </a:r>
            <a:r>
              <a:rPr sz="1600" spc="-10" dirty="0">
                <a:latin typeface="Carlito"/>
                <a:cs typeface="Carlito"/>
              </a:rPr>
              <a:t>dell’indifferenza, </a:t>
            </a:r>
            <a:r>
              <a:rPr sz="1600" spc="-5" dirty="0">
                <a:latin typeface="Carlito"/>
                <a:cs typeface="Carlito"/>
              </a:rPr>
              <a:t>che dà </a:t>
            </a:r>
            <a:r>
              <a:rPr sz="1600" dirty="0">
                <a:latin typeface="Carlito"/>
                <a:cs typeface="Carlito"/>
              </a:rPr>
              <a:t>per </a:t>
            </a:r>
            <a:r>
              <a:rPr sz="1600" spc="-15" dirty="0">
                <a:latin typeface="Carlito"/>
                <a:cs typeface="Carlito"/>
              </a:rPr>
              <a:t>scontato </a:t>
            </a:r>
            <a:r>
              <a:rPr sz="1600" spc="-10" dirty="0">
                <a:latin typeface="Carlito"/>
                <a:cs typeface="Carlito"/>
              </a:rPr>
              <a:t>non esserci </a:t>
            </a:r>
            <a:r>
              <a:rPr sz="1600" spc="-5" dirty="0">
                <a:latin typeface="Carlito"/>
                <a:cs typeface="Carlito"/>
              </a:rPr>
              <a:t>nulla che io  voglia o </a:t>
            </a:r>
            <a:r>
              <a:rPr sz="1600" spc="-10" dirty="0">
                <a:latin typeface="Carlito"/>
                <a:cs typeface="Carlito"/>
              </a:rPr>
              <a:t>possa ricevere </a:t>
            </a:r>
            <a:r>
              <a:rPr sz="1600" spc="-5" dirty="0">
                <a:latin typeface="Carlito"/>
                <a:cs typeface="Carlito"/>
              </a:rPr>
              <a:t>dalla comuicazione </a:t>
            </a:r>
            <a:r>
              <a:rPr sz="1600" spc="-20" dirty="0">
                <a:latin typeface="Carlito"/>
                <a:cs typeface="Carlito"/>
              </a:rPr>
              <a:t>dell’altro.</a:t>
            </a:r>
            <a:r>
              <a:rPr sz="1600" spc="32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E’ il silenzio ostile; il silenzio del cristiano che legge il  </a:t>
            </a:r>
            <a:r>
              <a:rPr sz="1600" spc="-20" dirty="0">
                <a:latin typeface="Carlito"/>
                <a:cs typeface="Carlito"/>
              </a:rPr>
              <a:t>Vangelo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spc="-5" dirty="0">
                <a:latin typeface="Carlito"/>
                <a:cs typeface="Carlito"/>
              </a:rPr>
              <a:t>l’impressione di conoscerlo</a:t>
            </a:r>
            <a:r>
              <a:rPr sz="1600" spc="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già.</a:t>
            </a:r>
            <a:r>
              <a:rPr sz="1575" baseline="-10582" dirty="0">
                <a:latin typeface="Carlito"/>
                <a:cs typeface="Carlito"/>
              </a:rPr>
              <a:t>[127]</a:t>
            </a:r>
            <a:endParaRPr sz="1575" baseline="-10582">
              <a:latin typeface="Carlito"/>
              <a:cs typeface="Carlito"/>
            </a:endParaRPr>
          </a:p>
          <a:p>
            <a:pPr marL="76200" marR="55880" lvl="1" algn="just">
              <a:lnSpc>
                <a:spcPct val="117000"/>
              </a:lnSpc>
              <a:spcBef>
                <a:spcPts val="1005"/>
              </a:spcBef>
              <a:buClr>
                <a:srgbClr val="006FC0"/>
              </a:buClr>
              <a:buSzPct val="93750"/>
              <a:buFont typeface="Carlito"/>
              <a:buAutoNum type="arabicParenR" startAt="2"/>
              <a:tabLst>
                <a:tab pos="400050" algn="l"/>
              </a:tabLst>
            </a:pPr>
            <a:r>
              <a:rPr sz="1600" spc="-5" dirty="0">
                <a:latin typeface="Carlito"/>
                <a:cs typeface="Carlito"/>
              </a:rPr>
              <a:t>Un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secondo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silenzio è quello </a:t>
            </a:r>
            <a:r>
              <a:rPr sz="1600" spc="-10" dirty="0">
                <a:latin typeface="Carlito"/>
                <a:cs typeface="Carlito"/>
              </a:rPr>
              <a:t>della </a:t>
            </a:r>
            <a:r>
              <a:rPr sz="1600" spc="-20" dirty="0">
                <a:latin typeface="Carlito"/>
                <a:cs typeface="Carlito"/>
              </a:rPr>
              <a:t>Vergine </a:t>
            </a:r>
            <a:r>
              <a:rPr sz="1600" spc="-10" dirty="0">
                <a:latin typeface="Carlito"/>
                <a:cs typeface="Carlito"/>
              </a:rPr>
              <a:t>dopo </a:t>
            </a:r>
            <a:r>
              <a:rPr sz="1600" spc="-15" dirty="0">
                <a:latin typeface="Carlito"/>
                <a:cs typeface="Carlito"/>
              </a:rPr>
              <a:t>aver </a:t>
            </a:r>
            <a:r>
              <a:rPr sz="1600" spc="-10" dirty="0">
                <a:latin typeface="Carlito"/>
                <a:cs typeface="Carlito"/>
              </a:rPr>
              <a:t>concepito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Parola: </a:t>
            </a:r>
            <a:r>
              <a:rPr sz="1600" spc="-10" dirty="0">
                <a:latin typeface="Carlito"/>
                <a:cs typeface="Carlito"/>
              </a:rPr>
              <a:t>il </a:t>
            </a:r>
            <a:r>
              <a:rPr sz="1600" spc="-5" dirty="0">
                <a:latin typeface="Carlito"/>
                <a:cs typeface="Carlito"/>
              </a:rPr>
              <a:t>silenzio dal </a:t>
            </a:r>
            <a:r>
              <a:rPr sz="1600" spc="-10" dirty="0">
                <a:latin typeface="Carlito"/>
                <a:cs typeface="Carlito"/>
              </a:rPr>
              <a:t>quale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sorto non </a:t>
            </a:r>
            <a:r>
              <a:rPr sz="1600" spc="-5" dirty="0">
                <a:latin typeface="Carlito"/>
                <a:cs typeface="Carlito"/>
              </a:rPr>
              <a:t>il  </a:t>
            </a:r>
            <a:r>
              <a:rPr sz="1600" i="1" spc="-10" dirty="0">
                <a:latin typeface="Carlito"/>
                <a:cs typeface="Carlito"/>
              </a:rPr>
              <a:t>Fiat </a:t>
            </a:r>
            <a:r>
              <a:rPr sz="1600" spc="-5" dirty="0">
                <a:latin typeface="Carlito"/>
                <a:cs typeface="Carlito"/>
              </a:rPr>
              <a:t>ma il </a:t>
            </a:r>
            <a:r>
              <a:rPr sz="1600" i="1" spc="-5" dirty="0">
                <a:latin typeface="Carlito"/>
                <a:cs typeface="Carlito"/>
              </a:rPr>
              <a:t>Magnificat</a:t>
            </a:r>
            <a:r>
              <a:rPr sz="1600" spc="-5" dirty="0">
                <a:latin typeface="Carlito"/>
                <a:cs typeface="Carlito"/>
              </a:rPr>
              <a:t>. Nutre la </a:t>
            </a:r>
            <a:r>
              <a:rPr sz="1600" spc="-10" dirty="0">
                <a:latin typeface="Carlito"/>
                <a:cs typeface="Carlito"/>
              </a:rPr>
              <a:t>parola concepita </a:t>
            </a:r>
            <a:r>
              <a:rPr sz="1600" spc="5" dirty="0">
                <a:latin typeface="Carlito"/>
                <a:cs typeface="Carlito"/>
              </a:rPr>
              <a:t>più </a:t>
            </a:r>
            <a:r>
              <a:rPr sz="1600" spc="-5" dirty="0">
                <a:latin typeface="Carlito"/>
                <a:cs typeface="Carlito"/>
              </a:rPr>
              <a:t>che predisporre </a:t>
            </a:r>
            <a:r>
              <a:rPr sz="1600" spc="-10" dirty="0">
                <a:latin typeface="Carlito"/>
                <a:cs typeface="Carlito"/>
              </a:rPr>
              <a:t>l’uomo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spc="-10" dirty="0">
                <a:latin typeface="Carlito"/>
                <a:cs typeface="Carlito"/>
              </a:rPr>
              <a:t>concepimento. </a:t>
            </a:r>
            <a:r>
              <a:rPr sz="1600" spc="-5" dirty="0">
                <a:latin typeface="Carlito"/>
                <a:cs typeface="Carlito"/>
              </a:rPr>
              <a:t>E’ il silenzio  della </a:t>
            </a:r>
            <a:r>
              <a:rPr sz="1600" spc="-10" dirty="0">
                <a:latin typeface="Carlito"/>
                <a:cs typeface="Carlito"/>
              </a:rPr>
              <a:t>sintonia: attendiamo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momento giusto perché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parola venga </a:t>
            </a:r>
            <a:r>
              <a:rPr sz="1600" spc="-5" dirty="0">
                <a:latin typeface="Carlito"/>
                <a:cs typeface="Carlito"/>
              </a:rPr>
              <a:t>al</a:t>
            </a:r>
            <a:r>
              <a:rPr sz="1600" spc="114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mondo.</a:t>
            </a:r>
            <a:r>
              <a:rPr sz="1575" spc="-7" baseline="-10582" dirty="0">
                <a:latin typeface="Carlito"/>
                <a:cs typeface="Carlito"/>
              </a:rPr>
              <a:t>[128]</a:t>
            </a:r>
            <a:endParaRPr sz="1575" baseline="-10582">
              <a:latin typeface="Carlito"/>
              <a:cs typeface="Carlito"/>
            </a:endParaRPr>
          </a:p>
          <a:p>
            <a:pPr marL="76200" marR="58419" algn="just">
              <a:lnSpc>
                <a:spcPct val="116900"/>
              </a:lnSpc>
              <a:spcBef>
                <a:spcPts val="1005"/>
              </a:spcBef>
            </a:pPr>
            <a:r>
              <a:rPr sz="1600" spc="-5" dirty="0">
                <a:latin typeface="Carlito"/>
                <a:cs typeface="Carlito"/>
              </a:rPr>
              <a:t>E’ minacciato dal silenzio della banalità; dalla </a:t>
            </a:r>
            <a:r>
              <a:rPr sz="1600" spc="-15" dirty="0">
                <a:latin typeface="Carlito"/>
                <a:cs typeface="Carlito"/>
              </a:rPr>
              <a:t>fretta; </a:t>
            </a:r>
            <a:r>
              <a:rPr sz="1600" spc="-5" dirty="0">
                <a:latin typeface="Carlito"/>
                <a:cs typeface="Carlito"/>
              </a:rPr>
              <a:t>dalla </a:t>
            </a:r>
            <a:r>
              <a:rPr sz="1600" spc="-10" dirty="0">
                <a:latin typeface="Carlito"/>
                <a:cs typeface="Carlito"/>
              </a:rPr>
              <a:t>dissacrante multiformità </a:t>
            </a:r>
            <a:r>
              <a:rPr sz="1600" spc="-20" dirty="0">
                <a:latin typeface="Carlito"/>
                <a:cs typeface="Carlito"/>
              </a:rPr>
              <a:t>dell’agire; </a:t>
            </a:r>
            <a:r>
              <a:rPr sz="1600" spc="-15" dirty="0">
                <a:latin typeface="Carlito"/>
                <a:cs typeface="Carlito"/>
              </a:rPr>
              <a:t>dall’abitudine </a:t>
            </a:r>
            <a:r>
              <a:rPr sz="1600" spc="-5" dirty="0">
                <a:latin typeface="Carlito"/>
                <a:cs typeface="Carlito"/>
              </a:rPr>
              <a:t>al  </a:t>
            </a:r>
            <a:r>
              <a:rPr sz="1600" spc="-15" dirty="0">
                <a:latin typeface="Carlito"/>
                <a:cs typeface="Carlito"/>
              </a:rPr>
              <a:t>preconfezionamento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produzione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serie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parole, </a:t>
            </a:r>
            <a:r>
              <a:rPr sz="1600" spc="-5" dirty="0">
                <a:latin typeface="Carlito"/>
                <a:cs typeface="Carlito"/>
              </a:rPr>
              <a:t>per la quale le </a:t>
            </a:r>
            <a:r>
              <a:rPr sz="1600" spc="-10" dirty="0">
                <a:latin typeface="Carlito"/>
                <a:cs typeface="Carlito"/>
              </a:rPr>
              <a:t>parole non hanno </a:t>
            </a:r>
            <a:r>
              <a:rPr sz="1600" spc="-5" dirty="0">
                <a:latin typeface="Carlito"/>
                <a:cs typeface="Carlito"/>
              </a:rPr>
              <a:t>bisogno </a:t>
            </a:r>
            <a:r>
              <a:rPr sz="1600" spc="-10" dirty="0">
                <a:latin typeface="Carlito"/>
                <a:cs typeface="Carlito"/>
              </a:rPr>
              <a:t>di  </a:t>
            </a:r>
            <a:r>
              <a:rPr sz="1600" spc="-5" dirty="0">
                <a:latin typeface="Carlito"/>
                <a:cs typeface="Carlito"/>
              </a:rPr>
              <a:t>nutrimento.</a:t>
            </a:r>
            <a:r>
              <a:rPr sz="1575" spc="-7" baseline="-10582" dirty="0">
                <a:latin typeface="Carlito"/>
                <a:cs typeface="Carlito"/>
              </a:rPr>
              <a:t>[128]</a:t>
            </a:r>
            <a:endParaRPr sz="1575" baseline="-10582">
              <a:latin typeface="Carlito"/>
              <a:cs typeface="Carlito"/>
            </a:endParaRPr>
          </a:p>
          <a:p>
            <a:pPr marL="76200" marR="50800" lvl="1" algn="just">
              <a:lnSpc>
                <a:spcPct val="116900"/>
              </a:lnSpc>
              <a:spcBef>
                <a:spcPts val="1010"/>
              </a:spcBef>
              <a:buClr>
                <a:srgbClr val="006FC0"/>
              </a:buClr>
              <a:buSzPct val="93750"/>
              <a:buFont typeface="Carlito"/>
              <a:buAutoNum type="arabicParenR" startAt="3"/>
              <a:tabLst>
                <a:tab pos="399415" algn="l"/>
              </a:tabLst>
            </a:pPr>
            <a:r>
              <a:rPr sz="1600" spc="-5" dirty="0">
                <a:latin typeface="Carlito"/>
                <a:cs typeface="Carlito"/>
              </a:rPr>
              <a:t>La classe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ulteriore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 silenzio la chiameremo silenzio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al di là</a:t>
            </a:r>
            <a:r>
              <a:rPr sz="1600" spc="-5" dirty="0">
                <a:latin typeface="Carlito"/>
                <a:cs typeface="Carlito"/>
              </a:rPr>
              <a:t> delle </a:t>
            </a:r>
            <a:r>
              <a:rPr sz="1600" spc="-10" dirty="0">
                <a:latin typeface="Carlito"/>
                <a:cs typeface="Carlito"/>
              </a:rPr>
              <a:t>parole. </a:t>
            </a:r>
            <a:r>
              <a:rPr sz="1600" spc="-5" dirty="0">
                <a:latin typeface="Carlito"/>
                <a:cs typeface="Carlito"/>
              </a:rPr>
              <a:t>E’il silenzio che ha </a:t>
            </a:r>
            <a:r>
              <a:rPr sz="1600" spc="-10" dirty="0">
                <a:latin typeface="Carlito"/>
                <a:cs typeface="Carlito"/>
              </a:rPr>
              <a:t>detto tutto  perché non </a:t>
            </a:r>
            <a:r>
              <a:rPr sz="1600" spc="-40" dirty="0">
                <a:latin typeface="Carlito"/>
                <a:cs typeface="Carlito"/>
              </a:rPr>
              <a:t>c’è </a:t>
            </a:r>
            <a:r>
              <a:rPr sz="1600" spc="-5" dirty="0">
                <a:latin typeface="Carlito"/>
                <a:cs typeface="Carlito"/>
              </a:rPr>
              <a:t>più </a:t>
            </a:r>
            <a:r>
              <a:rPr sz="1600" spc="-10" dirty="0">
                <a:latin typeface="Carlito"/>
                <a:cs typeface="Carlito"/>
              </a:rPr>
              <a:t>niente </a:t>
            </a:r>
            <a:r>
              <a:rPr sz="1600" spc="-5" dirty="0">
                <a:latin typeface="Carlito"/>
                <a:cs typeface="Carlito"/>
              </a:rPr>
              <a:t>da </a:t>
            </a:r>
            <a:r>
              <a:rPr sz="1600" spc="-10" dirty="0">
                <a:latin typeface="Carlito"/>
                <a:cs typeface="Carlito"/>
              </a:rPr>
              <a:t>dire; </a:t>
            </a:r>
            <a:r>
              <a:rPr sz="1600" spc="-20" dirty="0">
                <a:latin typeface="Carlito"/>
                <a:cs typeface="Carlito"/>
              </a:rPr>
              <a:t>dell’amore </a:t>
            </a:r>
            <a:r>
              <a:rPr sz="1600" spc="-10" dirty="0">
                <a:latin typeface="Carlito"/>
                <a:cs typeface="Carlito"/>
              </a:rPr>
              <a:t>oltre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parole. </a:t>
            </a:r>
            <a:r>
              <a:rPr sz="1600" spc="-20" dirty="0">
                <a:latin typeface="Carlito"/>
                <a:cs typeface="Carlito"/>
              </a:rPr>
              <a:t>Forse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5" dirty="0">
                <a:latin typeface="Carlito"/>
                <a:cs typeface="Carlito"/>
              </a:rPr>
              <a:t>l’unico mezzo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dirty="0">
                <a:latin typeface="Carlito"/>
                <a:cs typeface="Carlito"/>
              </a:rPr>
              <a:t>comunicazione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non  </a:t>
            </a:r>
            <a:r>
              <a:rPr sz="1600" spc="-5" dirty="0">
                <a:latin typeface="Carlito"/>
                <a:cs typeface="Carlito"/>
              </a:rPr>
              <a:t>sia </a:t>
            </a:r>
            <a:r>
              <a:rPr sz="1600" spc="-20" dirty="0">
                <a:latin typeface="Carlito"/>
                <a:cs typeface="Carlito"/>
              </a:rPr>
              <a:t>stato</a:t>
            </a:r>
            <a:r>
              <a:rPr sz="1600" spc="32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toccato </a:t>
            </a:r>
            <a:r>
              <a:rPr sz="1600" spc="-5" dirty="0">
                <a:latin typeface="Carlito"/>
                <a:cs typeface="Carlito"/>
              </a:rPr>
              <a:t>dalla maledizione di </a:t>
            </a:r>
            <a:r>
              <a:rPr sz="1600" dirty="0">
                <a:latin typeface="Carlito"/>
                <a:cs typeface="Carlito"/>
              </a:rPr>
              <a:t>Babele: </a:t>
            </a:r>
            <a:r>
              <a:rPr sz="1600" spc="-15" dirty="0">
                <a:latin typeface="Carlito"/>
                <a:cs typeface="Carlito"/>
              </a:rPr>
              <a:t>l’unico </a:t>
            </a:r>
            <a:r>
              <a:rPr sz="1600" spc="-5" dirty="0">
                <a:latin typeface="Carlito"/>
                <a:cs typeface="Carlito"/>
              </a:rPr>
              <a:t>modo di </a:t>
            </a:r>
            <a:r>
              <a:rPr sz="1600" spc="-10" dirty="0">
                <a:latin typeface="Carlito"/>
                <a:cs typeface="Carlito"/>
              </a:rPr>
              <a:t>essere </a:t>
            </a:r>
            <a:r>
              <a:rPr sz="1600" spc="-5" dirty="0">
                <a:latin typeface="Carlito"/>
                <a:cs typeface="Carlito"/>
              </a:rPr>
              <a:t>insieme con altri e con la </a:t>
            </a:r>
            <a:r>
              <a:rPr sz="1600" spc="-15" dirty="0">
                <a:latin typeface="Carlito"/>
                <a:cs typeface="Carlito"/>
              </a:rPr>
              <a:t>Parola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cui  non </a:t>
            </a:r>
            <a:r>
              <a:rPr sz="1600" spc="-5" dirty="0">
                <a:latin typeface="Carlito"/>
                <a:cs typeface="Carlito"/>
              </a:rPr>
              <a:t>abbiamo più </a:t>
            </a:r>
            <a:r>
              <a:rPr sz="1600" dirty="0">
                <a:latin typeface="Carlito"/>
                <a:cs typeface="Carlito"/>
              </a:rPr>
              <a:t>un </a:t>
            </a:r>
            <a:r>
              <a:rPr sz="1600" spc="-10" dirty="0">
                <a:latin typeface="Carlito"/>
                <a:cs typeface="Carlito"/>
              </a:rPr>
              <a:t>accento </a:t>
            </a:r>
            <a:r>
              <a:rPr sz="1600" spc="-5" dirty="0">
                <a:latin typeface="Carlito"/>
                <a:cs typeface="Carlito"/>
              </a:rPr>
              <a:t>straniero.</a:t>
            </a:r>
            <a:r>
              <a:rPr sz="1575" spc="-7" baseline="-10582" dirty="0">
                <a:latin typeface="Carlito"/>
                <a:cs typeface="Carlito"/>
              </a:rPr>
              <a:t>[129-30]</a:t>
            </a:r>
            <a:endParaRPr sz="1575" baseline="-10582">
              <a:latin typeface="Carlito"/>
              <a:cs typeface="Carlito"/>
            </a:endParaRPr>
          </a:p>
          <a:p>
            <a:pPr marL="76200" marR="48895" algn="just">
              <a:lnSpc>
                <a:spcPct val="116900"/>
              </a:lnSpc>
              <a:spcBef>
                <a:spcPts val="1010"/>
              </a:spcBef>
            </a:pPr>
            <a:r>
              <a:rPr sz="1600" spc="-10" dirty="0">
                <a:latin typeface="Carlito"/>
                <a:cs typeface="Carlito"/>
              </a:rPr>
              <a:t>Così come </a:t>
            </a:r>
            <a:r>
              <a:rPr sz="1600" spc="-5" dirty="0">
                <a:latin typeface="Carlito"/>
                <a:cs typeface="Carlito"/>
              </a:rPr>
              <a:t>quello del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sì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per </a:t>
            </a:r>
            <a:r>
              <a:rPr sz="1600" spc="-5" dirty="0">
                <a:latin typeface="Carlito"/>
                <a:cs typeface="Carlito"/>
              </a:rPr>
              <a:t>sempre, il silenzio del </a:t>
            </a:r>
            <a:r>
              <a:rPr sz="1600" spc="-15" dirty="0">
                <a:latin typeface="Carlito"/>
                <a:cs typeface="Carlito"/>
              </a:rPr>
              <a:t>paradiso, </a:t>
            </a:r>
            <a:r>
              <a:rPr sz="1600" spc="-40" dirty="0">
                <a:latin typeface="Carlito"/>
                <a:cs typeface="Carlito"/>
              </a:rPr>
              <a:t>c’è </a:t>
            </a:r>
            <a:r>
              <a:rPr sz="1600" spc="-5" dirty="0">
                <a:latin typeface="Carlito"/>
                <a:cs typeface="Carlito"/>
              </a:rPr>
              <a:t>il silenzio del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no</a:t>
            </a:r>
            <a:r>
              <a:rPr sz="1600" spc="-5" dirty="0">
                <a:latin typeface="Carlito"/>
                <a:cs typeface="Carlito"/>
              </a:rPr>
              <a:t> per </a:t>
            </a:r>
            <a:r>
              <a:rPr sz="1600" spc="-10" dirty="0">
                <a:latin typeface="Carlito"/>
                <a:cs typeface="Carlito"/>
              </a:rPr>
              <a:t>sempre: </a:t>
            </a:r>
            <a:r>
              <a:rPr sz="1600" spc="-5" dirty="0">
                <a:latin typeface="Carlito"/>
                <a:cs typeface="Carlito"/>
              </a:rPr>
              <a:t>il silenzio  </a:t>
            </a:r>
            <a:r>
              <a:rPr sz="1600" spc="-10" dirty="0">
                <a:latin typeface="Carlito"/>
                <a:cs typeface="Carlito"/>
              </a:rPr>
              <a:t>dell’inferno. </a:t>
            </a:r>
            <a:r>
              <a:rPr sz="1600" spc="-25" dirty="0">
                <a:latin typeface="Carlito"/>
                <a:cs typeface="Carlito"/>
              </a:rPr>
              <a:t>L’inferno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questo silenzio, </a:t>
            </a:r>
            <a:r>
              <a:rPr sz="1600" spc="-5" dirty="0">
                <a:latin typeface="Carlito"/>
                <a:cs typeface="Carlito"/>
              </a:rPr>
              <a:t>mortale silenzio. E’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dopo la vita, rifiuto </a:t>
            </a:r>
            <a:r>
              <a:rPr sz="1600" spc="-10" dirty="0">
                <a:latin typeface="Carlito"/>
                <a:cs typeface="Carlito"/>
              </a:rPr>
              <a:t>definitivo </a:t>
            </a:r>
            <a:r>
              <a:rPr sz="1600" spc="-5" dirty="0">
                <a:latin typeface="Carlito"/>
                <a:cs typeface="Carlito"/>
              </a:rPr>
              <a:t>di vivere.</a:t>
            </a:r>
            <a:r>
              <a:rPr sz="1575" spc="-7" baseline="-10582" dirty="0">
                <a:latin typeface="Carlito"/>
                <a:cs typeface="Carlito"/>
              </a:rPr>
              <a:t>[129]  </a:t>
            </a:r>
            <a:r>
              <a:rPr sz="1600" spc="-30" dirty="0">
                <a:latin typeface="Carlito"/>
                <a:cs typeface="Carlito"/>
              </a:rPr>
              <a:t>L’uomo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cerca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comprare </a:t>
            </a:r>
            <a:r>
              <a:rPr sz="1600" spc="-5" dirty="0">
                <a:latin typeface="Carlito"/>
                <a:cs typeface="Carlito"/>
              </a:rPr>
              <a:t>la lingua </a:t>
            </a:r>
            <a:r>
              <a:rPr sz="1600" spc="-10" dirty="0">
                <a:latin typeface="Carlito"/>
                <a:cs typeface="Carlito"/>
              </a:rPr>
              <a:t>come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0" dirty="0">
                <a:latin typeface="Carlito"/>
                <a:cs typeface="Carlito"/>
              </a:rPr>
              <a:t>compra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5" dirty="0">
                <a:latin typeface="Carlito"/>
                <a:cs typeface="Carlito"/>
              </a:rPr>
              <a:t>vestito,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5" dirty="0">
                <a:latin typeface="Carlito"/>
                <a:cs typeface="Carlito"/>
              </a:rPr>
              <a:t>cerca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impadronirsi </a:t>
            </a:r>
            <a:r>
              <a:rPr sz="1600" spc="-5" dirty="0">
                <a:latin typeface="Carlito"/>
                <a:cs typeface="Carlito"/>
              </a:rPr>
              <a:t>della lingua </a:t>
            </a:r>
            <a:r>
              <a:rPr sz="1600" spc="-10" dirty="0">
                <a:latin typeface="Carlito"/>
                <a:cs typeface="Carlito"/>
              </a:rPr>
              <a:t>per  </a:t>
            </a:r>
            <a:r>
              <a:rPr sz="1600" spc="-5" dirty="0">
                <a:latin typeface="Carlito"/>
                <a:cs typeface="Carlito"/>
              </a:rPr>
              <a:t>parlarla ‘meglio dei </a:t>
            </a:r>
            <a:r>
              <a:rPr sz="1600" spc="-25" dirty="0">
                <a:latin typeface="Carlito"/>
                <a:cs typeface="Carlito"/>
              </a:rPr>
              <a:t>nativi’,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5" dirty="0">
                <a:latin typeface="Carlito"/>
                <a:cs typeface="Carlito"/>
              </a:rPr>
              <a:t>sostanza </a:t>
            </a:r>
            <a:r>
              <a:rPr sz="1600" spc="-10" dirty="0">
                <a:latin typeface="Carlito"/>
                <a:cs typeface="Carlito"/>
              </a:rPr>
              <a:t>cerca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usare </a:t>
            </a:r>
            <a:r>
              <a:rPr sz="1600" dirty="0">
                <a:latin typeface="Carlito"/>
                <a:cs typeface="Carlito"/>
              </a:rPr>
              <a:t>violenza alla </a:t>
            </a:r>
            <a:r>
              <a:rPr sz="1600" spc="-10" dirty="0">
                <a:latin typeface="Carlito"/>
                <a:cs typeface="Carlito"/>
              </a:rPr>
              <a:t>cultura </a:t>
            </a:r>
            <a:r>
              <a:rPr sz="1600" spc="-5" dirty="0">
                <a:latin typeface="Carlito"/>
                <a:cs typeface="Carlito"/>
              </a:rPr>
              <a:t>alla quale è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inviato.</a:t>
            </a:r>
            <a:r>
              <a:rPr sz="1575" spc="-7" baseline="-10582" dirty="0">
                <a:latin typeface="Carlito"/>
                <a:cs typeface="Carlito"/>
              </a:rPr>
              <a:t>[129-30]</a:t>
            </a:r>
            <a:endParaRPr sz="1575" baseline="-10582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060" y="293624"/>
            <a:ext cx="914971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22</a:t>
            </a:r>
            <a:endParaRPr sz="1600">
              <a:latin typeface="Carlito"/>
              <a:cs typeface="Carlito"/>
            </a:endParaRPr>
          </a:p>
          <a:p>
            <a:pPr marL="38100" marR="30480" algn="just">
              <a:lnSpc>
                <a:spcPct val="117100"/>
              </a:lnSpc>
              <a:spcBef>
                <a:spcPts val="935"/>
              </a:spcBef>
            </a:pPr>
            <a:r>
              <a:rPr sz="1600" b="1" spc="-15" dirty="0">
                <a:solidFill>
                  <a:srgbClr val="006FC0"/>
                </a:solidFill>
                <a:latin typeface="Carlito"/>
                <a:cs typeface="Carlito"/>
              </a:rPr>
              <a:t>3.4)</a:t>
            </a:r>
            <a:r>
              <a:rPr sz="1600" spc="-15" dirty="0">
                <a:latin typeface="Carlito"/>
                <a:cs typeface="Carlito"/>
              </a:rPr>
              <a:t>C’è ancora </a:t>
            </a:r>
            <a:r>
              <a:rPr sz="1600" spc="-5" dirty="0">
                <a:latin typeface="Carlito"/>
                <a:cs typeface="Carlito"/>
              </a:rPr>
              <a:t>un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altro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silenzio al </a:t>
            </a:r>
            <a:r>
              <a:rPr sz="1600" spc="-10" dirty="0">
                <a:latin typeface="Carlito"/>
                <a:cs typeface="Carlito"/>
              </a:rPr>
              <a:t>di </a:t>
            </a:r>
            <a:r>
              <a:rPr sz="1600" spc="-5" dirty="0">
                <a:latin typeface="Carlito"/>
                <a:cs typeface="Carlito"/>
              </a:rPr>
              <a:t>là delle </a:t>
            </a:r>
            <a:r>
              <a:rPr sz="1600" spc="-10" dirty="0">
                <a:latin typeface="Carlito"/>
                <a:cs typeface="Carlito"/>
              </a:rPr>
              <a:t>parole, </a:t>
            </a:r>
            <a:r>
              <a:rPr sz="1600" spc="-5" dirty="0">
                <a:latin typeface="Carlito"/>
                <a:cs typeface="Carlito"/>
              </a:rPr>
              <a:t>il silenzio </a:t>
            </a:r>
            <a:r>
              <a:rPr sz="1600" spc="-10" dirty="0">
                <a:latin typeface="Carlito"/>
                <a:cs typeface="Carlito"/>
              </a:rPr>
              <a:t>della Pietà. </a:t>
            </a:r>
            <a:r>
              <a:rPr sz="1600" spc="-5" dirty="0">
                <a:latin typeface="Carlito"/>
                <a:cs typeface="Carlito"/>
              </a:rPr>
              <a:t>Non è un silenzio di </a:t>
            </a:r>
            <a:r>
              <a:rPr sz="1600" spc="-10" dirty="0">
                <a:latin typeface="Carlito"/>
                <a:cs typeface="Carlito"/>
              </a:rPr>
              <a:t>morte, </a:t>
            </a:r>
            <a:r>
              <a:rPr sz="1600" spc="-5" dirty="0">
                <a:latin typeface="Carlito"/>
                <a:cs typeface="Carlito"/>
              </a:rPr>
              <a:t>ma è il  silenzio del </a:t>
            </a:r>
            <a:r>
              <a:rPr sz="1600" spc="-10" dirty="0">
                <a:latin typeface="Carlito"/>
                <a:cs typeface="Carlito"/>
              </a:rPr>
              <a:t>mistero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morte,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dirty="0">
                <a:latin typeface="Carlito"/>
                <a:cs typeface="Carlito"/>
              </a:rPr>
              <a:t>di </a:t>
            </a:r>
            <a:r>
              <a:rPr sz="1600" spc="-5" dirty="0">
                <a:latin typeface="Carlito"/>
                <a:cs typeface="Carlito"/>
              </a:rPr>
              <a:t>là </a:t>
            </a:r>
            <a:r>
              <a:rPr sz="1600" dirty="0">
                <a:latin typeface="Carlito"/>
                <a:cs typeface="Carlito"/>
              </a:rPr>
              <a:t>dello </a:t>
            </a:r>
            <a:r>
              <a:rPr sz="1600" spc="-15" dirty="0">
                <a:latin typeface="Carlito"/>
                <a:cs typeface="Carlito"/>
              </a:rPr>
              <a:t>stupore </a:t>
            </a:r>
            <a:r>
              <a:rPr sz="1600" spc="-5" dirty="0">
                <a:latin typeface="Carlito"/>
                <a:cs typeface="Carlito"/>
              </a:rPr>
              <a:t>e delle domande, al di là della </a:t>
            </a:r>
            <a:r>
              <a:rPr sz="1600" spc="-10" dirty="0">
                <a:latin typeface="Carlito"/>
                <a:cs typeface="Carlito"/>
              </a:rPr>
              <a:t>possibilità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una risposta  </a:t>
            </a:r>
            <a:r>
              <a:rPr sz="1600" spc="-5" dirty="0">
                <a:latin typeface="Carlito"/>
                <a:cs typeface="Carlito"/>
              </a:rPr>
              <a:t>o di un </a:t>
            </a:r>
            <a:r>
              <a:rPr sz="1600" spc="-10" dirty="0">
                <a:latin typeface="Carlito"/>
                <a:cs typeface="Carlito"/>
              </a:rPr>
              <a:t>riferimento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parole </a:t>
            </a:r>
            <a:r>
              <a:rPr sz="1600" spc="-5" dirty="0">
                <a:latin typeface="Carlito"/>
                <a:cs typeface="Carlito"/>
              </a:rPr>
              <a:t>precedenti. E’ il silenzio </a:t>
            </a:r>
            <a:r>
              <a:rPr sz="1600" spc="-10" dirty="0">
                <a:latin typeface="Carlito"/>
                <a:cs typeface="Carlito"/>
              </a:rPr>
              <a:t>misterioso grazie </a:t>
            </a:r>
            <a:r>
              <a:rPr sz="1600" spc="-5" dirty="0">
                <a:latin typeface="Carlito"/>
                <a:cs typeface="Carlito"/>
              </a:rPr>
              <a:t>a cui il </a:t>
            </a:r>
            <a:r>
              <a:rPr sz="1600" spc="-10" dirty="0">
                <a:latin typeface="Carlito"/>
                <a:cs typeface="Carlito"/>
              </a:rPr>
              <a:t>Signore </a:t>
            </a:r>
            <a:r>
              <a:rPr sz="1600" spc="-5" dirty="0">
                <a:latin typeface="Carlito"/>
                <a:cs typeface="Carlito"/>
              </a:rPr>
              <a:t>è potuto </a:t>
            </a:r>
            <a:r>
              <a:rPr sz="1600" spc="-10" dirty="0">
                <a:latin typeface="Carlito"/>
                <a:cs typeface="Carlito"/>
              </a:rPr>
              <a:t>scendere </a:t>
            </a:r>
            <a:r>
              <a:rPr sz="1600" spc="-5" dirty="0">
                <a:latin typeface="Carlito"/>
                <a:cs typeface="Carlito"/>
              </a:rPr>
              <a:t>nel  silenzio </a:t>
            </a:r>
            <a:r>
              <a:rPr sz="1600" spc="-10" dirty="0">
                <a:latin typeface="Carlito"/>
                <a:cs typeface="Carlito"/>
              </a:rPr>
              <a:t>dell’inferno; </a:t>
            </a:r>
            <a:r>
              <a:rPr sz="1600" spc="-15" dirty="0">
                <a:latin typeface="Carlito"/>
                <a:cs typeface="Carlito"/>
              </a:rPr>
              <a:t>l’accettazione </a:t>
            </a:r>
            <a:r>
              <a:rPr sz="1600" spc="-5" dirty="0">
                <a:latin typeface="Carlito"/>
                <a:cs typeface="Carlito"/>
              </a:rPr>
              <a:t>senza </a:t>
            </a:r>
            <a:r>
              <a:rPr sz="1600" spc="-10" dirty="0">
                <a:latin typeface="Carlito"/>
                <a:cs typeface="Carlito"/>
              </a:rPr>
              <a:t>frustrazione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una vita </a:t>
            </a:r>
            <a:r>
              <a:rPr sz="1600" spc="-5" dirty="0">
                <a:latin typeface="Carlito"/>
                <a:cs typeface="Carlito"/>
              </a:rPr>
              <a:t>inutile e </a:t>
            </a:r>
            <a:r>
              <a:rPr sz="1600" spc="-15" dirty="0">
                <a:latin typeface="Carlito"/>
                <a:cs typeface="Carlito"/>
              </a:rPr>
              <a:t>sprecata </a:t>
            </a:r>
            <a:r>
              <a:rPr sz="1600" dirty="0">
                <a:latin typeface="Carlito"/>
                <a:cs typeface="Carlito"/>
              </a:rPr>
              <a:t>per </a:t>
            </a:r>
            <a:r>
              <a:rPr sz="1600" spc="-5" dirty="0">
                <a:latin typeface="Carlito"/>
                <a:cs typeface="Carlito"/>
              </a:rPr>
              <a:t>Giuda; un silenzio </a:t>
            </a:r>
            <a:r>
              <a:rPr sz="1600" spc="-10" dirty="0">
                <a:latin typeface="Carlito"/>
                <a:cs typeface="Carlito"/>
              </a:rPr>
              <a:t>di  impotenza liberamente </a:t>
            </a:r>
            <a:r>
              <a:rPr sz="1600" spc="-15" dirty="0">
                <a:latin typeface="Carlito"/>
                <a:cs typeface="Carlito"/>
              </a:rPr>
              <a:t>accettata </a:t>
            </a:r>
            <a:r>
              <a:rPr sz="1600" spc="-20" dirty="0">
                <a:latin typeface="Carlito"/>
                <a:cs typeface="Carlito"/>
              </a:rPr>
              <a:t>attraverso </a:t>
            </a:r>
            <a:r>
              <a:rPr sz="1600" spc="-5" dirty="0">
                <a:latin typeface="Carlito"/>
                <a:cs typeface="Carlito"/>
              </a:rPr>
              <a:t>cui il mondo è </a:t>
            </a:r>
            <a:r>
              <a:rPr sz="1600" spc="-15" dirty="0">
                <a:latin typeface="Carlito"/>
                <a:cs typeface="Carlito"/>
              </a:rPr>
              <a:t>stato </a:t>
            </a:r>
            <a:r>
              <a:rPr sz="1600" spc="-10" dirty="0">
                <a:latin typeface="Carlito"/>
                <a:cs typeface="Carlito"/>
              </a:rPr>
              <a:t>salvato. </a:t>
            </a:r>
            <a:r>
              <a:rPr sz="1600" spc="-25" dirty="0">
                <a:latin typeface="Carlito"/>
                <a:cs typeface="Carlito"/>
              </a:rPr>
              <a:t>Tradito </a:t>
            </a:r>
            <a:r>
              <a:rPr sz="1600" spc="-5" dirty="0">
                <a:latin typeface="Carlito"/>
                <a:cs typeface="Carlito"/>
              </a:rPr>
              <a:t>da Giuda che Lui </a:t>
            </a:r>
            <a:r>
              <a:rPr sz="1600" spc="-15" dirty="0">
                <a:latin typeface="Carlito"/>
                <a:cs typeface="Carlito"/>
              </a:rPr>
              <a:t>amava </a:t>
            </a:r>
            <a:r>
              <a:rPr sz="1600" spc="-5" dirty="0">
                <a:latin typeface="Carlito"/>
                <a:cs typeface="Carlito"/>
              </a:rPr>
              <a:t>ma  che </a:t>
            </a:r>
            <a:r>
              <a:rPr sz="1600" spc="-10" dirty="0">
                <a:latin typeface="Carlito"/>
                <a:cs typeface="Carlito"/>
              </a:rPr>
              <a:t>non poté salvare: muta contemplazione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supremo paradosso </a:t>
            </a:r>
            <a:r>
              <a:rPr sz="1600" spc="-5" dirty="0">
                <a:latin typeface="Carlito"/>
                <a:cs typeface="Carlito"/>
              </a:rPr>
              <a:t>dell’Incarnazione, che fu inutile </a:t>
            </a:r>
            <a:r>
              <a:rPr sz="1600" spc="-10" dirty="0">
                <a:latin typeface="Carlito"/>
                <a:cs typeface="Carlito"/>
              </a:rPr>
              <a:t>alla  redenzione </a:t>
            </a:r>
            <a:r>
              <a:rPr sz="1600" spc="-5" dirty="0">
                <a:latin typeface="Carlito"/>
                <a:cs typeface="Carlito"/>
              </a:rPr>
              <a:t>anche di un amico personale. </a:t>
            </a:r>
            <a:r>
              <a:rPr sz="1600" spc="-35" dirty="0">
                <a:latin typeface="Carlito"/>
                <a:cs typeface="Carlito"/>
              </a:rPr>
              <a:t>L’apertura </a:t>
            </a:r>
            <a:r>
              <a:rPr sz="1600" spc="-10" dirty="0">
                <a:latin typeface="Carlito"/>
                <a:cs typeface="Carlito"/>
              </a:rPr>
              <a:t>verso questo </a:t>
            </a:r>
            <a:r>
              <a:rPr sz="1600" spc="-5" dirty="0">
                <a:latin typeface="Carlito"/>
                <a:cs typeface="Carlito"/>
              </a:rPr>
              <a:t>silenzio </a:t>
            </a:r>
            <a:r>
              <a:rPr sz="1600" spc="-10" dirty="0">
                <a:latin typeface="Carlito"/>
                <a:cs typeface="Carlito"/>
              </a:rPr>
              <a:t>definitivo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Pietà </a:t>
            </a:r>
            <a:r>
              <a:rPr sz="1600" spc="-5" dirty="0">
                <a:latin typeface="Carlito"/>
                <a:cs typeface="Carlito"/>
              </a:rPr>
              <a:t>è il </a:t>
            </a:r>
            <a:r>
              <a:rPr sz="1600" spc="-10" dirty="0">
                <a:latin typeface="Carlito"/>
                <a:cs typeface="Carlito"/>
              </a:rPr>
              <a:t>sommo 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lenta maturazione </a:t>
            </a:r>
            <a:r>
              <a:rPr sz="1600" spc="-5" dirty="0">
                <a:latin typeface="Carlito"/>
                <a:cs typeface="Carlito"/>
              </a:rPr>
              <a:t>delle prime </a:t>
            </a:r>
            <a:r>
              <a:rPr sz="1600" spc="-10" dirty="0">
                <a:latin typeface="Carlito"/>
                <a:cs typeface="Carlito"/>
              </a:rPr>
              <a:t>tre forme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silenzio.</a:t>
            </a:r>
            <a:r>
              <a:rPr sz="1575" baseline="-10582" dirty="0">
                <a:latin typeface="Carlito"/>
                <a:cs typeface="Carlito"/>
              </a:rPr>
              <a:t>[131]</a:t>
            </a:r>
            <a:endParaRPr sz="1575" baseline="-10582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8504" y="3321685"/>
            <a:ext cx="3768090" cy="312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6185" y="6607250"/>
            <a:ext cx="3524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1.13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Michelangelo, Pietà vaticana,</a:t>
            </a:r>
            <a:r>
              <a:rPr sz="1600" b="1" spc="3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4F81BC"/>
                </a:solidFill>
                <a:latin typeface="Carlito"/>
                <a:cs typeface="Carlito"/>
              </a:rPr>
              <a:t>1498-9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6208522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293624"/>
            <a:ext cx="9250680" cy="654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23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1600" b="1" i="1" spc="-10" dirty="0">
                <a:latin typeface="Carlito"/>
                <a:cs typeface="Carlito"/>
              </a:rPr>
              <a:t>Il silenzio, </a:t>
            </a:r>
            <a:r>
              <a:rPr sz="1600" b="1" i="1" spc="-20" dirty="0">
                <a:latin typeface="Carlito"/>
                <a:cs typeface="Carlito"/>
              </a:rPr>
              <a:t>l’ascolto </a:t>
            </a:r>
            <a:r>
              <a:rPr sz="1600" b="1" i="1" spc="-5" dirty="0">
                <a:latin typeface="Carlito"/>
                <a:cs typeface="Carlito"/>
              </a:rPr>
              <a:t>degli altri e la preghiera </a:t>
            </a:r>
            <a:r>
              <a:rPr sz="1600" b="1" i="1" spc="-10" dirty="0">
                <a:latin typeface="Carlito"/>
                <a:cs typeface="Carlito"/>
              </a:rPr>
              <a:t>come </a:t>
            </a:r>
            <a:r>
              <a:rPr sz="1600" b="1" i="1" spc="-5" dirty="0">
                <a:latin typeface="Carlito"/>
                <a:cs typeface="Carlito"/>
              </a:rPr>
              <a:t>anticipazione della</a:t>
            </a:r>
            <a:r>
              <a:rPr sz="1600" b="1" i="1" spc="95" dirty="0">
                <a:latin typeface="Carlito"/>
                <a:cs typeface="Carlito"/>
              </a:rPr>
              <a:t> </a:t>
            </a:r>
            <a:r>
              <a:rPr sz="1600" b="1" i="1" dirty="0">
                <a:latin typeface="Carlito"/>
                <a:cs typeface="Carlito"/>
              </a:rPr>
              <a:t>morte</a:t>
            </a:r>
            <a:r>
              <a:rPr sz="1575" baseline="39682" dirty="0">
                <a:latin typeface="Carlito"/>
                <a:cs typeface="Carlito"/>
              </a:rPr>
              <a:t>22</a:t>
            </a:r>
            <a:endParaRPr sz="1575" baseline="39682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335"/>
              </a:spcBef>
            </a:pPr>
            <a:r>
              <a:rPr sz="1600" spc="-10" dirty="0">
                <a:latin typeface="Carlito"/>
                <a:cs typeface="Carlito"/>
              </a:rPr>
              <a:t>TESTI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I.ILLICH</a:t>
            </a:r>
            <a:endParaRPr sz="1600">
              <a:latin typeface="Carlito"/>
              <a:cs typeface="Carlito"/>
            </a:endParaRPr>
          </a:p>
          <a:p>
            <a:pPr marL="88900" marR="81280" algn="just">
              <a:lnSpc>
                <a:spcPct val="116900"/>
              </a:lnSpc>
              <a:spcBef>
                <a:spcPts val="1005"/>
              </a:spcBef>
              <a:buClr>
                <a:srgbClr val="006FC0"/>
              </a:buClr>
              <a:buFont typeface="Carlito"/>
              <a:buAutoNum type="arabicParenR"/>
              <a:tabLst>
                <a:tab pos="302895" algn="l"/>
              </a:tabLst>
            </a:pPr>
            <a:r>
              <a:rPr sz="1600" spc="-5" dirty="0">
                <a:latin typeface="Carlito"/>
                <a:cs typeface="Carlito"/>
              </a:rPr>
              <a:t>La morte o è la fine o è un giorno di </a:t>
            </a:r>
            <a:r>
              <a:rPr sz="1600" spc="-10" dirty="0">
                <a:latin typeface="Carlito"/>
                <a:cs typeface="Carlito"/>
              </a:rPr>
              <a:t>nascita [birthday]. </a:t>
            </a:r>
            <a:r>
              <a:rPr sz="1600" spc="-5" dirty="0">
                <a:latin typeface="Carlito"/>
                <a:cs typeface="Carlito"/>
              </a:rPr>
              <a:t>Se è la </a:t>
            </a:r>
            <a:r>
              <a:rPr sz="1600" spc="-10" dirty="0">
                <a:latin typeface="Carlito"/>
                <a:cs typeface="Carlito"/>
              </a:rPr>
              <a:t>fine,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qualcosa </a:t>
            </a:r>
            <a:r>
              <a:rPr sz="1600" spc="-5" dirty="0">
                <a:latin typeface="Carlito"/>
                <a:cs typeface="Carlito"/>
              </a:rPr>
              <a:t>che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succede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all’uomo: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non  essere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5" dirty="0">
                <a:latin typeface="Carlito"/>
                <a:cs typeface="Carlito"/>
              </a:rPr>
              <a:t>invade l’esperienza </a:t>
            </a:r>
            <a:r>
              <a:rPr sz="1600" spc="-20" dirty="0">
                <a:latin typeface="Carlito"/>
                <a:cs typeface="Carlito"/>
              </a:rPr>
              <a:t>del’essere: </a:t>
            </a:r>
            <a:r>
              <a:rPr sz="1600" spc="-5" dirty="0">
                <a:latin typeface="Carlito"/>
                <a:cs typeface="Carlito"/>
              </a:rPr>
              <a:t>ed è inimmaginabile, </a:t>
            </a:r>
            <a:r>
              <a:rPr sz="1600" spc="-10" dirty="0">
                <a:latin typeface="Carlito"/>
                <a:cs typeface="Carlito"/>
              </a:rPr>
              <a:t>perché tutto </a:t>
            </a:r>
            <a:r>
              <a:rPr sz="1600" spc="-5" dirty="0">
                <a:latin typeface="Carlito"/>
                <a:cs typeface="Carlito"/>
              </a:rPr>
              <a:t>ciò che </a:t>
            </a:r>
            <a:r>
              <a:rPr sz="1600" spc="-15" dirty="0">
                <a:latin typeface="Carlito"/>
                <a:cs typeface="Carlito"/>
              </a:rPr>
              <a:t>l’uomo </a:t>
            </a:r>
            <a:r>
              <a:rPr sz="1600" spc="-10" dirty="0">
                <a:latin typeface="Carlito"/>
                <a:cs typeface="Carlito"/>
              </a:rPr>
              <a:t>può conoscere </a:t>
            </a:r>
            <a:r>
              <a:rPr sz="1600" dirty="0">
                <a:latin typeface="Carlito"/>
                <a:cs typeface="Carlito"/>
              </a:rPr>
              <a:t>eè  </a:t>
            </a:r>
            <a:r>
              <a:rPr sz="1600" spc="-15" dirty="0">
                <a:latin typeface="Carlito"/>
                <a:cs typeface="Carlito"/>
              </a:rPr>
              <a:t>un’esperienza </a:t>
            </a:r>
            <a:r>
              <a:rPr sz="1600" spc="-5" dirty="0">
                <a:latin typeface="Carlito"/>
                <a:cs typeface="Carlito"/>
              </a:rPr>
              <a:t>di vita; se significa la </a:t>
            </a:r>
            <a:r>
              <a:rPr sz="1600" spc="-10" dirty="0">
                <a:latin typeface="Carlito"/>
                <a:cs typeface="Carlito"/>
              </a:rPr>
              <a:t>fine non può essercene </a:t>
            </a:r>
            <a:r>
              <a:rPr sz="1600" spc="-5" dirty="0">
                <a:latin typeface="Carlito"/>
                <a:cs typeface="Carlito"/>
              </a:rPr>
              <a:t>esperienza; è fine </a:t>
            </a:r>
            <a:r>
              <a:rPr sz="1600" spc="-10" dirty="0">
                <a:latin typeface="Carlito"/>
                <a:cs typeface="Carlito"/>
              </a:rPr>
              <a:t>senza senso: non conduce da  nessuna </a:t>
            </a:r>
            <a:r>
              <a:rPr sz="1600" spc="-5" dirty="0">
                <a:latin typeface="Carlito"/>
                <a:cs typeface="Carlito"/>
              </a:rPr>
              <a:t>parte; se è fine,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dirty="0">
                <a:latin typeface="Carlito"/>
                <a:cs typeface="Carlito"/>
              </a:rPr>
              <a:t>né </a:t>
            </a:r>
            <a:r>
              <a:rPr sz="1600" spc="-10" dirty="0">
                <a:latin typeface="Carlito"/>
                <a:cs typeface="Carlito"/>
              </a:rPr>
              <a:t>una delusione </a:t>
            </a:r>
            <a:r>
              <a:rPr sz="1600" dirty="0">
                <a:latin typeface="Carlito"/>
                <a:cs typeface="Carlito"/>
              </a:rPr>
              <a:t>né </a:t>
            </a:r>
            <a:r>
              <a:rPr sz="1600" spc="-10" dirty="0">
                <a:latin typeface="Carlito"/>
                <a:cs typeface="Carlito"/>
              </a:rPr>
              <a:t>una frustrazione: non </a:t>
            </a:r>
            <a:r>
              <a:rPr sz="1600" spc="-5" dirty="0">
                <a:latin typeface="Carlito"/>
                <a:cs typeface="Carlito"/>
              </a:rPr>
              <a:t>è un passo </a:t>
            </a:r>
            <a:r>
              <a:rPr sz="1600" spc="-10" dirty="0">
                <a:latin typeface="Carlito"/>
                <a:cs typeface="Carlito"/>
              </a:rPr>
              <a:t>dentro qualcosa di  nuovo;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totalmente non </a:t>
            </a:r>
            <a:r>
              <a:rPr sz="1600" spc="-5" dirty="0">
                <a:latin typeface="Carlito"/>
                <a:cs typeface="Carlito"/>
              </a:rPr>
              <a:t>comprensibile, </a:t>
            </a:r>
            <a:r>
              <a:rPr sz="1600" spc="-10" dirty="0">
                <a:latin typeface="Carlito"/>
                <a:cs typeface="Carlito"/>
              </a:rPr>
              <a:t>perché una </a:t>
            </a:r>
            <a:r>
              <a:rPr sz="1600" spc="-5" dirty="0">
                <a:latin typeface="Carlito"/>
                <a:cs typeface="Carlito"/>
              </a:rPr>
              <a:t>negazione di </a:t>
            </a:r>
            <a:r>
              <a:rPr sz="1600" spc="-10" dirty="0">
                <a:latin typeface="Carlito"/>
                <a:cs typeface="Carlito"/>
              </a:rPr>
              <a:t>qualcosa non </a:t>
            </a:r>
            <a:r>
              <a:rPr sz="1600" spc="-5" dirty="0">
                <a:latin typeface="Carlito"/>
                <a:cs typeface="Carlito"/>
              </a:rPr>
              <a:t>insegna niente </a:t>
            </a:r>
            <a:r>
              <a:rPr sz="1600" spc="-10" dirty="0">
                <a:latin typeface="Carlito"/>
                <a:cs typeface="Carlito"/>
              </a:rPr>
              <a:t>riguardo </a:t>
            </a:r>
            <a:r>
              <a:rPr sz="1600" spc="-5" dirty="0">
                <a:latin typeface="Carlito"/>
                <a:cs typeface="Carlito"/>
              </a:rPr>
              <a:t>alal  </a:t>
            </a:r>
            <a:r>
              <a:rPr sz="1600" spc="-10" dirty="0">
                <a:latin typeface="Carlito"/>
                <a:cs typeface="Carlito"/>
              </a:rPr>
              <a:t>cosa </a:t>
            </a:r>
            <a:r>
              <a:rPr sz="1600" dirty="0">
                <a:latin typeface="Carlito"/>
                <a:cs typeface="Carlito"/>
              </a:rPr>
              <a:t>che </a:t>
            </a:r>
            <a:r>
              <a:rPr sz="1600" spc="-5" dirty="0">
                <a:latin typeface="Carlito"/>
                <a:cs typeface="Carlito"/>
              </a:rPr>
              <a:t>nega.</a:t>
            </a:r>
            <a:r>
              <a:rPr sz="1575" spc="-7" baseline="-10582" dirty="0">
                <a:latin typeface="Carlito"/>
                <a:cs typeface="Carlito"/>
              </a:rPr>
              <a:t>[513]</a:t>
            </a:r>
            <a:endParaRPr sz="1575" baseline="-10582">
              <a:latin typeface="Carlito"/>
              <a:cs typeface="Carlito"/>
            </a:endParaRPr>
          </a:p>
          <a:p>
            <a:pPr marL="88900" marR="86995" algn="just">
              <a:lnSpc>
                <a:spcPct val="116900"/>
              </a:lnSpc>
              <a:spcBef>
                <a:spcPts val="1010"/>
              </a:spcBef>
              <a:buClr>
                <a:srgbClr val="006FC0"/>
              </a:buClr>
              <a:buFont typeface="Carlito"/>
              <a:buAutoNum type="arabicParenR"/>
              <a:tabLst>
                <a:tab pos="324485" algn="l"/>
              </a:tabLst>
            </a:pPr>
            <a:r>
              <a:rPr sz="1600" dirty="0">
                <a:latin typeface="Carlito"/>
                <a:cs typeface="Carlito"/>
              </a:rPr>
              <a:t>Nella </a:t>
            </a:r>
            <a:r>
              <a:rPr sz="1600" spc="-10" dirty="0">
                <a:latin typeface="Carlito"/>
                <a:cs typeface="Carlito"/>
              </a:rPr>
              <a:t>maggioranza </a:t>
            </a:r>
            <a:r>
              <a:rPr sz="1600" spc="-5" dirty="0">
                <a:latin typeface="Carlito"/>
                <a:cs typeface="Carlito"/>
              </a:rPr>
              <a:t>degli </a:t>
            </a:r>
            <a:r>
              <a:rPr sz="1600" spc="-10" dirty="0">
                <a:latin typeface="Carlito"/>
                <a:cs typeface="Carlito"/>
              </a:rPr>
              <a:t>scritti </a:t>
            </a:r>
            <a:r>
              <a:rPr sz="1600" spc="-5" dirty="0">
                <a:latin typeface="Carlito"/>
                <a:cs typeface="Carlito"/>
              </a:rPr>
              <a:t>classici, la preoccupazione </a:t>
            </a:r>
            <a:r>
              <a:rPr sz="1600" spc="-10" dirty="0">
                <a:latin typeface="Carlito"/>
                <a:cs typeface="Carlito"/>
              </a:rPr>
              <a:t>per </a:t>
            </a:r>
            <a:r>
              <a:rPr sz="1600" spc="-5" dirty="0">
                <a:latin typeface="Carlito"/>
                <a:cs typeface="Carlito"/>
              </a:rPr>
              <a:t>la morte </a:t>
            </a:r>
            <a:r>
              <a:rPr sz="1600" spc="-15" dirty="0">
                <a:latin typeface="Carlito"/>
                <a:cs typeface="Carlito"/>
              </a:rPr>
              <a:t>sembra </a:t>
            </a:r>
            <a:r>
              <a:rPr sz="1600" spc="-10" dirty="0">
                <a:latin typeface="Carlito"/>
                <a:cs typeface="Carlito"/>
              </a:rPr>
              <a:t>motivata </a:t>
            </a:r>
            <a:r>
              <a:rPr sz="1600" spc="-5" dirty="0">
                <a:latin typeface="Carlito"/>
                <a:cs typeface="Carlito"/>
              </a:rPr>
              <a:t>dal desiderio </a:t>
            </a:r>
            <a:r>
              <a:rPr sz="1600" spc="-10" dirty="0">
                <a:latin typeface="Carlito"/>
                <a:cs typeface="Carlito"/>
              </a:rPr>
              <a:t>di  distruggere </a:t>
            </a:r>
            <a:r>
              <a:rPr sz="1600" spc="-5" dirty="0">
                <a:latin typeface="Carlito"/>
                <a:cs typeface="Carlito"/>
              </a:rPr>
              <a:t>la morte o di </a:t>
            </a:r>
            <a:r>
              <a:rPr sz="1600" spc="-10" dirty="0">
                <a:latin typeface="Carlito"/>
                <a:cs typeface="Carlito"/>
              </a:rPr>
              <a:t>eludere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questione, razionalizzandone </a:t>
            </a: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7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gravità.</a:t>
            </a:r>
            <a:r>
              <a:rPr sz="1575" spc="-7" baseline="-10582" dirty="0">
                <a:latin typeface="Carlito"/>
                <a:cs typeface="Carlito"/>
              </a:rPr>
              <a:t>[401]</a:t>
            </a:r>
            <a:endParaRPr sz="1575" baseline="-10582">
              <a:latin typeface="Carlito"/>
              <a:cs typeface="Carlito"/>
            </a:endParaRPr>
          </a:p>
          <a:p>
            <a:pPr marL="88900" marR="80010" algn="just">
              <a:lnSpc>
                <a:spcPct val="116900"/>
              </a:lnSpc>
              <a:spcBef>
                <a:spcPts val="1010"/>
              </a:spcBef>
              <a:buClr>
                <a:srgbClr val="006FC0"/>
              </a:buClr>
              <a:buFont typeface="Carlito"/>
              <a:buAutoNum type="arabicParenR"/>
              <a:tabLst>
                <a:tab pos="342265" algn="l"/>
              </a:tabLst>
            </a:pPr>
            <a:r>
              <a:rPr sz="1600" spc="-5" dirty="0">
                <a:latin typeface="Carlito"/>
                <a:cs typeface="Carlito"/>
              </a:rPr>
              <a:t>Ma 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è un giorno di </a:t>
            </a:r>
            <a:r>
              <a:rPr sz="1600" spc="-10" dirty="0">
                <a:latin typeface="Carlito"/>
                <a:cs typeface="Carlito"/>
              </a:rPr>
              <a:t>nascita; </a:t>
            </a:r>
            <a:r>
              <a:rPr sz="1600" spc="-5" dirty="0">
                <a:latin typeface="Carlito"/>
                <a:cs typeface="Carlito"/>
              </a:rPr>
              <a:t>dà </a:t>
            </a:r>
            <a:r>
              <a:rPr sz="1600" spc="-10" dirty="0">
                <a:latin typeface="Carlito"/>
                <a:cs typeface="Carlito"/>
              </a:rPr>
              <a:t>significato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vita come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nascita </a:t>
            </a:r>
            <a:r>
              <a:rPr sz="1600" spc="-5" dirty="0">
                <a:latin typeface="Carlito"/>
                <a:cs typeface="Carlito"/>
              </a:rPr>
              <a:t>dà </a:t>
            </a:r>
            <a:r>
              <a:rPr sz="1600" spc="-10" dirty="0">
                <a:latin typeface="Carlito"/>
                <a:cs typeface="Carlito"/>
              </a:rPr>
              <a:t>significato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5" dirty="0">
                <a:latin typeface="Carlito"/>
                <a:cs typeface="Carlito"/>
              </a:rPr>
              <a:t>forma </a:t>
            </a:r>
            <a:r>
              <a:rPr sz="1600" spc="-10" dirty="0">
                <a:latin typeface="Carlito"/>
                <a:cs typeface="Carlito"/>
              </a:rPr>
              <a:t>al  concepimento </a:t>
            </a:r>
            <a:r>
              <a:rPr sz="1600" spc="-5" dirty="0">
                <a:latin typeface="Carlito"/>
                <a:cs typeface="Carlito"/>
              </a:rPr>
              <a:t>e alla </a:t>
            </a:r>
            <a:r>
              <a:rPr sz="1600" spc="-10" dirty="0">
                <a:latin typeface="Carlito"/>
                <a:cs typeface="Carlito"/>
              </a:rPr>
              <a:t>gravidanza. Quindi </a:t>
            </a:r>
            <a:r>
              <a:rPr sz="1600" spc="-5" dirty="0">
                <a:latin typeface="Carlito"/>
                <a:cs typeface="Carlito"/>
              </a:rPr>
              <a:t>è un </a:t>
            </a:r>
            <a:r>
              <a:rPr sz="1600" spc="-10" dirty="0">
                <a:latin typeface="Carlito"/>
                <a:cs typeface="Carlito"/>
              </a:rPr>
              <a:t>passo, </a:t>
            </a:r>
            <a:r>
              <a:rPr sz="1600" spc="-5" dirty="0">
                <a:latin typeface="Carlito"/>
                <a:cs typeface="Carlito"/>
              </a:rPr>
              <a:t>molto </a:t>
            </a:r>
            <a:r>
              <a:rPr sz="1600" spc="-15" dirty="0">
                <a:latin typeface="Carlito"/>
                <a:cs typeface="Carlito"/>
              </a:rPr>
              <a:t>diverso </a:t>
            </a:r>
            <a:r>
              <a:rPr sz="1600" spc="-5" dirty="0">
                <a:latin typeface="Carlito"/>
                <a:cs typeface="Carlito"/>
              </a:rPr>
              <a:t>da </a:t>
            </a:r>
            <a:r>
              <a:rPr sz="1600" dirty="0">
                <a:latin typeface="Carlito"/>
                <a:cs typeface="Carlito"/>
              </a:rPr>
              <a:t>quelli </a:t>
            </a:r>
            <a:r>
              <a:rPr sz="1600" spc="-5" dirty="0">
                <a:latin typeface="Carlito"/>
                <a:cs typeface="Carlito"/>
              </a:rPr>
              <a:t>che lo hano preceduto; il </a:t>
            </a:r>
            <a:r>
              <a:rPr sz="1600" spc="-10" dirty="0">
                <a:latin typeface="Carlito"/>
                <a:cs typeface="Carlito"/>
              </a:rPr>
              <a:t>passo  </a:t>
            </a:r>
            <a:r>
              <a:rPr sz="1600" spc="-5" dirty="0">
                <a:latin typeface="Carlito"/>
                <a:cs typeface="Carlito"/>
              </a:rPr>
              <a:t>finale di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15" dirty="0">
                <a:latin typeface="Carlito"/>
                <a:cs typeface="Carlito"/>
              </a:rPr>
              <a:t>lunga </a:t>
            </a:r>
            <a:r>
              <a:rPr sz="1600" spc="-10" dirty="0">
                <a:latin typeface="Carlito"/>
                <a:cs typeface="Carlito"/>
              </a:rPr>
              <a:t>serie </a:t>
            </a:r>
            <a:r>
              <a:rPr sz="1600" spc="-5" dirty="0">
                <a:latin typeface="Carlito"/>
                <a:cs typeface="Carlito"/>
              </a:rPr>
              <a:t>di passi; </a:t>
            </a:r>
            <a:r>
              <a:rPr sz="1600" spc="-10" dirty="0">
                <a:latin typeface="Carlito"/>
                <a:cs typeface="Carlito"/>
              </a:rPr>
              <a:t>quell’unico </a:t>
            </a:r>
            <a:r>
              <a:rPr sz="1600" spc="-5" dirty="0">
                <a:latin typeface="Carlito"/>
                <a:cs typeface="Carlito"/>
              </a:rPr>
              <a:t>passo finale che </a:t>
            </a:r>
            <a:r>
              <a:rPr sz="1600" spc="-10" dirty="0">
                <a:latin typeface="Carlito"/>
                <a:cs typeface="Carlito"/>
              </a:rPr>
              <a:t>porta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rifugiato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spc="-10" dirty="0">
                <a:latin typeface="Carlito"/>
                <a:cs typeface="Carlito"/>
              </a:rPr>
              <a:t>sicuro </a:t>
            </a:r>
            <a:r>
              <a:rPr sz="1600" spc="-20" dirty="0">
                <a:latin typeface="Carlito"/>
                <a:cs typeface="Carlito"/>
              </a:rPr>
              <a:t>dall’altra </a:t>
            </a:r>
            <a:r>
              <a:rPr sz="1600" spc="-10" dirty="0">
                <a:latin typeface="Carlito"/>
                <a:cs typeface="Carlito"/>
              </a:rPr>
              <a:t>parte della  frontiera.</a:t>
            </a:r>
            <a:r>
              <a:rPr sz="1575" spc="-15" baseline="-10582" dirty="0">
                <a:latin typeface="Carlito"/>
                <a:cs typeface="Carlito"/>
              </a:rPr>
              <a:t>[514]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partecipazione </a:t>
            </a:r>
            <a:r>
              <a:rPr sz="1600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Signore </a:t>
            </a:r>
            <a:r>
              <a:rPr sz="1600" spc="-5" dirty="0">
                <a:latin typeface="Carlito"/>
                <a:cs typeface="Carlito"/>
              </a:rPr>
              <a:t>sulla </a:t>
            </a:r>
            <a:r>
              <a:rPr sz="1600" spc="-15" dirty="0">
                <a:latin typeface="Carlito"/>
                <a:cs typeface="Carlito"/>
              </a:rPr>
              <a:t>Croce </a:t>
            </a:r>
            <a:r>
              <a:rPr sz="1600" spc="-5" dirty="0">
                <a:latin typeface="Carlito"/>
                <a:cs typeface="Carlito"/>
              </a:rPr>
              <a:t>è il </a:t>
            </a:r>
            <a:r>
              <a:rPr sz="1600" spc="-10" dirty="0">
                <a:latin typeface="Carlito"/>
                <a:cs typeface="Carlito"/>
              </a:rPr>
              <a:t>cuore </a:t>
            </a:r>
            <a:r>
              <a:rPr sz="1600" dirty="0">
                <a:latin typeface="Carlito"/>
                <a:cs typeface="Carlito"/>
              </a:rPr>
              <a:t>dei </a:t>
            </a:r>
            <a:r>
              <a:rPr sz="1600" spc="-10" dirty="0">
                <a:latin typeface="Carlito"/>
                <a:cs typeface="Carlito"/>
              </a:rPr>
              <a:t>Misteri </a:t>
            </a:r>
            <a:r>
              <a:rPr sz="1600" dirty="0">
                <a:latin typeface="Carlito"/>
                <a:cs typeface="Carlito"/>
              </a:rPr>
              <a:t>divini.</a:t>
            </a:r>
            <a:r>
              <a:rPr sz="1575" baseline="-10582" dirty="0">
                <a:latin typeface="Carlito"/>
                <a:cs typeface="Carlito"/>
              </a:rPr>
              <a:t>[403]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5" dirty="0">
                <a:latin typeface="Carlito"/>
                <a:cs typeface="Carlito"/>
              </a:rPr>
              <a:t>nella  </a:t>
            </a:r>
            <a:r>
              <a:rPr sz="1600" spc="-10" dirty="0">
                <a:latin typeface="Carlito"/>
                <a:cs typeface="Carlito"/>
              </a:rPr>
              <a:t>sua pienezza sopraggiunge al’uomo tutta </a:t>
            </a:r>
            <a:r>
              <a:rPr sz="1600" spc="-15" dirty="0">
                <a:latin typeface="Carlito"/>
                <a:cs typeface="Carlito"/>
              </a:rPr>
              <a:t>d’un </a:t>
            </a:r>
            <a:r>
              <a:rPr sz="1600" spc="-10" dirty="0">
                <a:latin typeface="Carlito"/>
                <a:cs typeface="Carlito"/>
              </a:rPr>
              <a:t>colpo; </a:t>
            </a:r>
            <a:r>
              <a:rPr sz="1600" spc="-5" dirty="0">
                <a:latin typeface="Carlito"/>
                <a:cs typeface="Carlito"/>
              </a:rPr>
              <a:t>ciòche </a:t>
            </a:r>
            <a:r>
              <a:rPr sz="1600" spc="-20" dirty="0">
                <a:latin typeface="Carlito"/>
                <a:cs typeface="Carlito"/>
              </a:rPr>
              <a:t>era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0" dirty="0">
                <a:latin typeface="Carlito"/>
                <a:cs typeface="Carlito"/>
              </a:rPr>
              <a:t>processo </a:t>
            </a:r>
            <a:r>
              <a:rPr sz="1600" spc="-5" dirty="0">
                <a:latin typeface="Carlito"/>
                <a:cs typeface="Carlito"/>
              </a:rPr>
              <a:t>diviene uno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stato.</a:t>
            </a:r>
            <a:r>
              <a:rPr sz="1575" spc="-7" baseline="-10582" dirty="0">
                <a:latin typeface="Carlito"/>
                <a:cs typeface="Carlito"/>
              </a:rPr>
              <a:t>[398]</a:t>
            </a:r>
            <a:endParaRPr sz="1575" baseline="-10582">
              <a:latin typeface="Carlito"/>
              <a:cs typeface="Carlito"/>
            </a:endParaRPr>
          </a:p>
          <a:p>
            <a:pPr marL="331470" indent="-243204" algn="just">
              <a:lnSpc>
                <a:spcPct val="100000"/>
              </a:lnSpc>
              <a:spcBef>
                <a:spcPts val="1330"/>
              </a:spcBef>
              <a:buClr>
                <a:srgbClr val="006FC0"/>
              </a:buClr>
              <a:buFont typeface="Carlito"/>
              <a:buAutoNum type="arabicParenR"/>
              <a:tabLst>
                <a:tab pos="332105" algn="l"/>
              </a:tabLst>
            </a:pPr>
            <a:r>
              <a:rPr sz="1600" spc="-5" dirty="0">
                <a:latin typeface="Carlito"/>
                <a:cs typeface="Carlito"/>
              </a:rPr>
              <a:t>Se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vita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è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vista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alla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luce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della</a:t>
            </a:r>
            <a:r>
              <a:rPr sz="1600" spc="26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morte,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morire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non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è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qualcosa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r>
              <a:rPr sz="1600" u="heavy" spc="3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accade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all’uomo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ma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qualcosa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600">
              <a:latin typeface="Carlito"/>
              <a:cs typeface="Carlito"/>
            </a:endParaRPr>
          </a:p>
          <a:p>
            <a:pPr marL="88900" marR="224790" algn="just">
              <a:lnSpc>
                <a:spcPct val="101699"/>
              </a:lnSpc>
            </a:pPr>
            <a:r>
              <a:rPr sz="1200" baseline="38194" dirty="0">
                <a:latin typeface="Carlito"/>
                <a:cs typeface="Carlito"/>
              </a:rPr>
              <a:t>22 </a:t>
            </a:r>
            <a:r>
              <a:rPr sz="1200" spc="-5" dirty="0">
                <a:latin typeface="Carlito"/>
                <a:cs typeface="Carlito"/>
              </a:rPr>
              <a:t>I.Illich, </a:t>
            </a:r>
            <a:r>
              <a:rPr sz="1200" spc="-10" dirty="0">
                <a:latin typeface="Carlito"/>
                <a:cs typeface="Carlito"/>
              </a:rPr>
              <a:t>“Prove </a:t>
            </a:r>
            <a:r>
              <a:rPr sz="1200" spc="-5" dirty="0">
                <a:latin typeface="Carlito"/>
                <a:cs typeface="Carlito"/>
              </a:rPr>
              <a:t>per </a:t>
            </a:r>
            <a:r>
              <a:rPr sz="1200" dirty="0">
                <a:latin typeface="Carlito"/>
                <a:cs typeface="Carlito"/>
              </a:rPr>
              <a:t>la </a:t>
            </a:r>
            <a:r>
              <a:rPr sz="1200" spc="-5" dirty="0">
                <a:latin typeface="Carlito"/>
                <a:cs typeface="Carlito"/>
              </a:rPr>
              <a:t>morte </a:t>
            </a:r>
            <a:r>
              <a:rPr sz="1200" spc="-15" dirty="0">
                <a:latin typeface="Carlito"/>
                <a:cs typeface="Carlito"/>
              </a:rPr>
              <a:t>[1956]”, </a:t>
            </a:r>
            <a:r>
              <a:rPr sz="1200" dirty="0">
                <a:latin typeface="Carlito"/>
                <a:cs typeface="Carlito"/>
              </a:rPr>
              <a:t>in: </a:t>
            </a:r>
            <a:r>
              <a:rPr sz="1200" spc="-5" dirty="0">
                <a:latin typeface="Carlito"/>
                <a:cs typeface="Carlito"/>
              </a:rPr>
              <a:t>Ivan Illich, </a:t>
            </a:r>
            <a:r>
              <a:rPr sz="1200" i="1" spc="-5" dirty="0">
                <a:latin typeface="Carlito"/>
                <a:cs typeface="Carlito"/>
              </a:rPr>
              <a:t>Celebrare </a:t>
            </a:r>
            <a:r>
              <a:rPr sz="1200" i="1" dirty="0">
                <a:latin typeface="Carlito"/>
                <a:cs typeface="Carlito"/>
              </a:rPr>
              <a:t>la </a:t>
            </a:r>
            <a:r>
              <a:rPr sz="1200" i="1" spc="-5" dirty="0">
                <a:latin typeface="Carlito"/>
                <a:cs typeface="Carlito"/>
              </a:rPr>
              <a:t>consapevolezza</a:t>
            </a:r>
            <a:r>
              <a:rPr sz="1200" spc="-5" dirty="0">
                <a:latin typeface="Carlito"/>
                <a:cs typeface="Carlito"/>
              </a:rPr>
              <a:t>, Vicenza, </a:t>
            </a:r>
            <a:r>
              <a:rPr sz="1200" dirty="0">
                <a:latin typeface="Carlito"/>
                <a:cs typeface="Carlito"/>
              </a:rPr>
              <a:t>Neri </a:t>
            </a:r>
            <a:r>
              <a:rPr sz="1200" spc="-15" dirty="0">
                <a:latin typeface="Carlito"/>
                <a:cs typeface="Carlito"/>
              </a:rPr>
              <a:t>Pozza, </a:t>
            </a:r>
            <a:r>
              <a:rPr sz="1200" spc="-5" dirty="0">
                <a:latin typeface="Carlito"/>
                <a:cs typeface="Carlito"/>
              </a:rPr>
              <a:t>2020.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5" dirty="0">
                <a:latin typeface="Carlito"/>
                <a:cs typeface="Carlito"/>
              </a:rPr>
              <a:t>cura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Fabio </a:t>
            </a:r>
            <a:r>
              <a:rPr sz="1200" dirty="0">
                <a:latin typeface="Carlito"/>
                <a:cs typeface="Carlito"/>
              </a:rPr>
              <a:t>Milana, </a:t>
            </a:r>
            <a:r>
              <a:rPr sz="1200" spc="-5" dirty="0">
                <a:latin typeface="Carlito"/>
                <a:cs typeface="Carlito"/>
              </a:rPr>
              <a:t>513-9; I.Illich,  “La fine </a:t>
            </a:r>
            <a:r>
              <a:rPr sz="1200" dirty="0">
                <a:latin typeface="Carlito"/>
                <a:cs typeface="Carlito"/>
              </a:rPr>
              <a:t>della </a:t>
            </a:r>
            <a:r>
              <a:rPr sz="1200" spc="-10" dirty="0">
                <a:latin typeface="Carlito"/>
                <a:cs typeface="Carlito"/>
              </a:rPr>
              <a:t>vita </a:t>
            </a:r>
            <a:r>
              <a:rPr sz="1200" spc="-5" dirty="0">
                <a:latin typeface="Carlito"/>
                <a:cs typeface="Carlito"/>
              </a:rPr>
              <a:t>umana. Un’interpretazione della morte come </a:t>
            </a:r>
            <a:r>
              <a:rPr sz="1200" spc="-10" dirty="0">
                <a:latin typeface="Carlito"/>
                <a:cs typeface="Carlito"/>
              </a:rPr>
              <a:t>forma suprema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preghiera </a:t>
            </a:r>
            <a:r>
              <a:rPr sz="1200" spc="-15" dirty="0">
                <a:latin typeface="Carlito"/>
                <a:cs typeface="Carlito"/>
              </a:rPr>
              <a:t>[1956]”, </a:t>
            </a:r>
            <a:r>
              <a:rPr sz="1200" dirty="0">
                <a:latin typeface="Carlito"/>
                <a:cs typeface="Carlito"/>
              </a:rPr>
              <a:t>in: </a:t>
            </a:r>
            <a:r>
              <a:rPr sz="1200" spc="-10" dirty="0">
                <a:latin typeface="Carlito"/>
                <a:cs typeface="Carlito"/>
              </a:rPr>
              <a:t>Ivan </a:t>
            </a:r>
            <a:r>
              <a:rPr sz="1200" spc="-5" dirty="0">
                <a:latin typeface="Carlito"/>
                <a:cs typeface="Carlito"/>
              </a:rPr>
              <a:t>Illich, </a:t>
            </a:r>
            <a:r>
              <a:rPr sz="1200" i="1" spc="-5" dirty="0">
                <a:latin typeface="Carlito"/>
                <a:cs typeface="Carlito"/>
              </a:rPr>
              <a:t>Celebrare </a:t>
            </a:r>
            <a:r>
              <a:rPr sz="1200" i="1" dirty="0">
                <a:latin typeface="Carlito"/>
                <a:cs typeface="Carlito"/>
              </a:rPr>
              <a:t>la </a:t>
            </a:r>
            <a:r>
              <a:rPr sz="1200" i="1" spc="-10" dirty="0">
                <a:latin typeface="Carlito"/>
                <a:cs typeface="Carlito"/>
              </a:rPr>
              <a:t>consapevolezza</a:t>
            </a:r>
            <a:r>
              <a:rPr sz="1200" spc="-10" dirty="0">
                <a:latin typeface="Carlito"/>
                <a:cs typeface="Carlito"/>
              </a:rPr>
              <a:t>…,  </a:t>
            </a:r>
            <a:r>
              <a:rPr sz="1200" spc="-5" dirty="0">
                <a:latin typeface="Carlito"/>
                <a:cs typeface="Carlito"/>
              </a:rPr>
              <a:t>397-414 (numeri delle pp. </a:t>
            </a:r>
            <a:r>
              <a:rPr sz="1200" spc="-10" dirty="0">
                <a:latin typeface="Carlito"/>
                <a:cs typeface="Carlito"/>
              </a:rPr>
              <a:t>fra </a:t>
            </a:r>
            <a:r>
              <a:rPr sz="1200" spc="-5" dirty="0">
                <a:latin typeface="Carlito"/>
                <a:cs typeface="Carlito"/>
              </a:rPr>
              <a:t>quadre; lieve </a:t>
            </a:r>
            <a:r>
              <a:rPr sz="1200" spc="-10" dirty="0">
                <a:latin typeface="Carlito"/>
                <a:cs typeface="Carlito"/>
              </a:rPr>
              <a:t>parafrasi</a:t>
            </a:r>
            <a:r>
              <a:rPr sz="1200" spc="-1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mia).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" y="293624"/>
            <a:ext cx="9176385" cy="634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24</a:t>
            </a:r>
            <a:endParaRPr sz="1600">
              <a:latin typeface="Carlito"/>
              <a:cs typeface="Carlito"/>
            </a:endParaRPr>
          </a:p>
          <a:p>
            <a:pPr marL="50800" marR="45085" algn="just">
              <a:lnSpc>
                <a:spcPct val="117000"/>
              </a:lnSpc>
              <a:spcBef>
                <a:spcPts val="935"/>
              </a:spcBef>
            </a:pPr>
            <a:r>
              <a:rPr sz="1600" spc="-15" dirty="0">
                <a:latin typeface="Carlito"/>
                <a:cs typeface="Carlito"/>
              </a:rPr>
              <a:t>l’uomo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fa</a:t>
            </a:r>
            <a:r>
              <a:rPr sz="1600" spc="-5" dirty="0">
                <a:latin typeface="Carlito"/>
                <a:cs typeface="Carlito"/>
              </a:rPr>
              <a:t>:</a:t>
            </a:r>
            <a:r>
              <a:rPr sz="1575" spc="-7" baseline="-10582" dirty="0">
                <a:latin typeface="Carlito"/>
                <a:cs typeface="Carlito"/>
              </a:rPr>
              <a:t>[514] </a:t>
            </a:r>
            <a:r>
              <a:rPr sz="1600" spc="-10" dirty="0">
                <a:latin typeface="Carlito"/>
                <a:cs typeface="Carlito"/>
              </a:rPr>
              <a:t>altrimenti </a:t>
            </a:r>
            <a:r>
              <a:rPr sz="1600" spc="-5" dirty="0">
                <a:latin typeface="Carlito"/>
                <a:cs typeface="Carlito"/>
              </a:rPr>
              <a:t>– </a:t>
            </a:r>
            <a:r>
              <a:rPr sz="1600" spc="-10" dirty="0">
                <a:latin typeface="Carlito"/>
                <a:cs typeface="Carlito"/>
              </a:rPr>
              <a:t>per </a:t>
            </a:r>
            <a:r>
              <a:rPr sz="1600" spc="-5" dirty="0">
                <a:latin typeface="Carlito"/>
                <a:cs typeface="Carlito"/>
              </a:rPr>
              <a:t>noi che crediamo che la </a:t>
            </a:r>
            <a:r>
              <a:rPr sz="1600" spc="-10" dirty="0">
                <a:latin typeface="Carlito"/>
                <a:cs typeface="Carlito"/>
              </a:rPr>
              <a:t>grazia </a:t>
            </a:r>
            <a:r>
              <a:rPr sz="1600" spc="-5" dirty="0">
                <a:latin typeface="Carlito"/>
                <a:cs typeface="Carlito"/>
              </a:rPr>
              <a:t>sollevi </a:t>
            </a:r>
            <a:r>
              <a:rPr sz="1600" spc="-25" dirty="0">
                <a:latin typeface="Carlito"/>
                <a:cs typeface="Carlito"/>
              </a:rPr>
              <a:t>l’attività </a:t>
            </a:r>
            <a:r>
              <a:rPr sz="1600" spc="-10" dirty="0">
                <a:latin typeface="Carlito"/>
                <a:cs typeface="Carlito"/>
              </a:rPr>
              <a:t>umana </a:t>
            </a:r>
            <a:r>
              <a:rPr sz="1600" spc="-5" dirty="0">
                <a:latin typeface="Carlito"/>
                <a:cs typeface="Carlito"/>
              </a:rPr>
              <a:t>nel regno del divino </a:t>
            </a:r>
            <a:r>
              <a:rPr sz="1600" spc="-10" dirty="0">
                <a:latin typeface="Carlito"/>
                <a:cs typeface="Carlito"/>
              </a:rPr>
              <a:t>senza  </a:t>
            </a:r>
            <a:r>
              <a:rPr sz="1600" spc="-5" dirty="0">
                <a:latin typeface="Carlito"/>
                <a:cs typeface="Carlito"/>
              </a:rPr>
              <a:t>in alcun modo </a:t>
            </a:r>
            <a:r>
              <a:rPr sz="1600" spc="-10" dirty="0">
                <a:latin typeface="Carlito"/>
                <a:cs typeface="Carlito"/>
              </a:rPr>
              <a:t>distruggerne l’umanità </a:t>
            </a:r>
            <a:r>
              <a:rPr sz="1600" spc="-5" dirty="0">
                <a:latin typeface="Carlito"/>
                <a:cs typeface="Carlito"/>
              </a:rPr>
              <a:t>– </a:t>
            </a:r>
            <a:r>
              <a:rPr sz="1600" spc="-10" dirty="0">
                <a:latin typeface="Carlito"/>
                <a:cs typeface="Carlito"/>
              </a:rPr>
              <a:t>sarebbe </a:t>
            </a:r>
            <a:r>
              <a:rPr sz="1600" spc="-5" dirty="0">
                <a:latin typeface="Carlito"/>
                <a:cs typeface="Carlito"/>
              </a:rPr>
              <a:t>inumana. E’ un passaaggio </a:t>
            </a:r>
            <a:r>
              <a:rPr sz="1600" spc="-20" dirty="0">
                <a:latin typeface="Carlito"/>
                <a:cs typeface="Carlito"/>
              </a:rPr>
              <a:t>attraverso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5" dirty="0">
                <a:latin typeface="Carlito"/>
                <a:cs typeface="Carlito"/>
              </a:rPr>
              <a:t>soglia </a:t>
            </a:r>
            <a:r>
              <a:rPr sz="1600" spc="-15" dirty="0">
                <a:latin typeface="Carlito"/>
                <a:cs typeface="Carlito"/>
              </a:rPr>
              <a:t>entro </a:t>
            </a:r>
            <a:r>
              <a:rPr sz="1600" spc="-5" dirty="0">
                <a:latin typeface="Carlito"/>
                <a:cs typeface="Carlito"/>
              </a:rPr>
              <a:t>cui la 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20" dirty="0">
                <a:latin typeface="Carlito"/>
                <a:cs typeface="Carlito"/>
              </a:rPr>
              <a:t>troverà </a:t>
            </a:r>
            <a:r>
              <a:rPr sz="1600" spc="-5" dirty="0">
                <a:latin typeface="Carlito"/>
                <a:cs typeface="Carlito"/>
              </a:rPr>
              <a:t>se </a:t>
            </a:r>
            <a:r>
              <a:rPr sz="1600" spc="-10" dirty="0">
                <a:latin typeface="Carlito"/>
                <a:cs typeface="Carlito"/>
              </a:rPr>
              <a:t>stessa </a:t>
            </a:r>
            <a:r>
              <a:rPr sz="1600" spc="-15" dirty="0">
                <a:latin typeface="Carlito"/>
                <a:cs typeface="Carlito"/>
              </a:rPr>
              <a:t>tutta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una volta,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quel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passaggio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deve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essere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un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atto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della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vita</a:t>
            </a:r>
            <a:r>
              <a:rPr sz="1600" dirty="0">
                <a:latin typeface="Carlito"/>
                <a:cs typeface="Carlito"/>
              </a:rPr>
              <a:t>, </a:t>
            </a:r>
            <a:r>
              <a:rPr sz="1600" spc="-20" dirty="0">
                <a:latin typeface="Carlito"/>
                <a:cs typeface="Carlito"/>
              </a:rPr>
              <a:t>un’azione </a:t>
            </a:r>
            <a:r>
              <a:rPr sz="1600" spc="-15" dirty="0">
                <a:latin typeface="Carlito"/>
                <a:cs typeface="Carlito"/>
              </a:rPr>
              <a:t>dell’uomo,  </a:t>
            </a:r>
            <a:r>
              <a:rPr sz="1600" spc="-30" dirty="0">
                <a:latin typeface="Carlito"/>
                <a:cs typeface="Carlito"/>
              </a:rPr>
              <a:t>l’atto </a:t>
            </a:r>
            <a:r>
              <a:rPr sz="1600" spc="-10" dirty="0">
                <a:latin typeface="Carlito"/>
                <a:cs typeface="Carlito"/>
              </a:rPr>
              <a:t>supremo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libertà,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grazia suprema </a:t>
            </a:r>
            <a:r>
              <a:rPr sz="1600" spc="-5" dirty="0">
                <a:latin typeface="Carlito"/>
                <a:cs typeface="Carlito"/>
              </a:rPr>
              <a:t>a lui </a:t>
            </a:r>
            <a:r>
              <a:rPr sz="1600" spc="-10" dirty="0">
                <a:latin typeface="Carlito"/>
                <a:cs typeface="Carlito"/>
              </a:rPr>
              <a:t>data: </a:t>
            </a:r>
            <a:r>
              <a:rPr sz="1600" spc="-30" dirty="0">
                <a:latin typeface="Carlito"/>
                <a:cs typeface="Carlito"/>
              </a:rPr>
              <a:t>l’atto </a:t>
            </a:r>
            <a:r>
              <a:rPr sz="1600" spc="-5" dirty="0">
                <a:latin typeface="Carlito"/>
                <a:cs typeface="Carlito"/>
              </a:rPr>
              <a:t>supremamente umano.</a:t>
            </a:r>
            <a:r>
              <a:rPr sz="1575" spc="-7" baseline="-10582" dirty="0">
                <a:latin typeface="Carlito"/>
                <a:cs typeface="Carlito"/>
              </a:rPr>
              <a:t>[515]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vita umana </a:t>
            </a:r>
            <a:r>
              <a:rPr sz="1600" spc="-5" dirty="0">
                <a:latin typeface="Carlito"/>
                <a:cs typeface="Carlito"/>
              </a:rPr>
              <a:t>è  </a:t>
            </a:r>
            <a:r>
              <a:rPr sz="1600" spc="-10" dirty="0">
                <a:latin typeface="Carlito"/>
                <a:cs typeface="Carlito"/>
              </a:rPr>
              <a:t>umana solo </a:t>
            </a:r>
            <a:r>
              <a:rPr sz="1600" spc="-5" dirty="0">
                <a:latin typeface="Carlito"/>
                <a:cs typeface="Carlito"/>
              </a:rPr>
              <a:t>finché è conscia e </a:t>
            </a:r>
            <a:r>
              <a:rPr sz="1600" spc="-10" dirty="0">
                <a:latin typeface="Carlito"/>
                <a:cs typeface="Carlito"/>
              </a:rPr>
              <a:t>libera: </a:t>
            </a:r>
            <a:r>
              <a:rPr sz="1600" spc="-5" dirty="0">
                <a:latin typeface="Carlito"/>
                <a:cs typeface="Carlito"/>
              </a:rPr>
              <a:t>la fine </a:t>
            </a:r>
            <a:r>
              <a:rPr sz="1600" spc="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vita umana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5" dirty="0">
                <a:latin typeface="Carlito"/>
                <a:cs typeface="Carlito"/>
              </a:rPr>
              <a:t>quell’esercizio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libertà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consapevolezza </a:t>
            </a:r>
            <a:r>
              <a:rPr sz="1600" spc="-5" dirty="0">
                <a:latin typeface="Carlito"/>
                <a:cs typeface="Carlito"/>
              </a:rPr>
              <a:t>che 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è seguito da nessun </a:t>
            </a:r>
            <a:r>
              <a:rPr sz="1600" spc="-10" dirty="0">
                <a:latin typeface="Carlito"/>
                <a:cs typeface="Carlito"/>
              </a:rPr>
              <a:t>altro </a:t>
            </a:r>
            <a:r>
              <a:rPr sz="1600" spc="-5" dirty="0">
                <a:latin typeface="Carlito"/>
                <a:cs typeface="Carlito"/>
              </a:rPr>
              <a:t>nel tempo.</a:t>
            </a:r>
            <a:r>
              <a:rPr sz="1600" spc="-95" dirty="0">
                <a:latin typeface="Carlito"/>
                <a:cs typeface="Carlito"/>
              </a:rPr>
              <a:t> </a:t>
            </a:r>
            <a:r>
              <a:rPr sz="1575" baseline="-10582" dirty="0">
                <a:latin typeface="Carlito"/>
                <a:cs typeface="Carlito"/>
              </a:rPr>
              <a:t>[404]</a:t>
            </a:r>
            <a:endParaRPr sz="1575" baseline="-10582">
              <a:latin typeface="Carlito"/>
              <a:cs typeface="Carlito"/>
            </a:endParaRPr>
          </a:p>
          <a:p>
            <a:pPr marL="276225" indent="-226060" algn="just">
              <a:lnSpc>
                <a:spcPct val="100000"/>
              </a:lnSpc>
              <a:spcBef>
                <a:spcPts val="1335"/>
              </a:spcBef>
              <a:buClr>
                <a:srgbClr val="006FC0"/>
              </a:buClr>
              <a:buFont typeface="Carlito"/>
              <a:buAutoNum type="arabicParenR" startAt="5"/>
              <a:tabLst>
                <a:tab pos="276860" algn="l"/>
              </a:tabLst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Coloro</a:t>
            </a:r>
            <a:r>
              <a:rPr sz="1600" u="heavy" spc="114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che</a:t>
            </a:r>
            <a:r>
              <a:rPr sz="1600" u="heavy" spc="1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affermano</a:t>
            </a:r>
            <a:r>
              <a:rPr sz="1600" u="heavy" spc="1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che</a:t>
            </a:r>
            <a:r>
              <a:rPr sz="1600" u="heavy" spc="1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la</a:t>
            </a:r>
            <a:r>
              <a:rPr sz="1600" u="heavy" spc="1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morte</a:t>
            </a:r>
            <a:r>
              <a:rPr sz="1600" u="heavy" spc="1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non</a:t>
            </a:r>
            <a:r>
              <a:rPr sz="1600" u="heavy" spc="1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è</a:t>
            </a:r>
            <a:r>
              <a:rPr sz="1600" u="heavy" spc="1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nulla,</a:t>
            </a:r>
            <a:r>
              <a:rPr sz="1600" u="heavy" spc="1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che</a:t>
            </a:r>
            <a:r>
              <a:rPr sz="1600" u="heavy" spc="1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è</a:t>
            </a:r>
            <a:r>
              <a:rPr sz="1600" u="heavy" spc="1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soltanto</a:t>
            </a:r>
            <a:r>
              <a:rPr sz="1600" u="heavy" spc="10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una</a:t>
            </a:r>
            <a:r>
              <a:rPr sz="1600" u="heavy" spc="1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benedizione,</a:t>
            </a:r>
            <a:r>
              <a:rPr sz="1600" u="heavy" spc="1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che</a:t>
            </a:r>
            <a:r>
              <a:rPr sz="1600" u="heavy" spc="114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non</a:t>
            </a:r>
            <a:r>
              <a:rPr sz="1600" u="heavy" spc="1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è</a:t>
            </a:r>
            <a:r>
              <a:rPr sz="1600" u="heavy" spc="114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spaventosa,</a:t>
            </a:r>
            <a:r>
              <a:rPr sz="1600" u="heavy" spc="1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</a:t>
            </a:r>
            <a:endParaRPr sz="1600">
              <a:latin typeface="Carlito"/>
              <a:cs typeface="Carlito"/>
            </a:endParaRPr>
          </a:p>
          <a:p>
            <a:pPr marL="50800" marR="43815" algn="just">
              <a:lnSpc>
                <a:spcPct val="116900"/>
              </a:lnSpc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non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sanno di cosa parlano, o si rifiutano di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guardare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 faccia la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realtà</a:t>
            </a:r>
            <a:r>
              <a:rPr sz="1600" spc="-10" dirty="0">
                <a:latin typeface="Carlito"/>
                <a:cs typeface="Carlito"/>
              </a:rPr>
              <a:t>. </a:t>
            </a:r>
            <a:r>
              <a:rPr sz="1600" spc="-5" dirty="0">
                <a:latin typeface="Carlito"/>
                <a:cs typeface="Carlito"/>
              </a:rPr>
              <a:t>O non sanno </a:t>
            </a:r>
            <a:r>
              <a:rPr sz="1600" spc="-10" dirty="0">
                <a:latin typeface="Carlito"/>
                <a:cs typeface="Carlito"/>
              </a:rPr>
              <a:t>niente </a:t>
            </a:r>
            <a:r>
              <a:rPr sz="1600" spc="-5" dirty="0">
                <a:latin typeface="Carlito"/>
                <a:cs typeface="Carlito"/>
              </a:rPr>
              <a:t>di teologia e </a:t>
            </a:r>
            <a:r>
              <a:rPr sz="1600" spc="-10" dirty="0">
                <a:latin typeface="Carlito"/>
                <a:cs typeface="Carlito"/>
              </a:rPr>
              <a:t>percià  dicono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non perdiamo niente (mentre </a:t>
            </a:r>
            <a:r>
              <a:rPr sz="1600" spc="-25" dirty="0">
                <a:latin typeface="Carlito"/>
                <a:cs typeface="Carlito"/>
              </a:rPr>
              <a:t>Tommaso </a:t>
            </a:r>
            <a:r>
              <a:rPr sz="1600" spc="-15" dirty="0">
                <a:latin typeface="Carlito"/>
                <a:cs typeface="Carlito"/>
              </a:rPr>
              <a:t>afferma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perdiamo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copletezza </a:t>
            </a:r>
            <a:r>
              <a:rPr sz="1600" spc="-10" dirty="0">
                <a:latin typeface="Carlito"/>
                <a:cs typeface="Carlito"/>
              </a:rPr>
              <a:t>della </a:t>
            </a:r>
            <a:r>
              <a:rPr sz="1600" spc="-5" dirty="0">
                <a:latin typeface="Carlito"/>
                <a:cs typeface="Carlito"/>
              </a:rPr>
              <a:t>personalità fino  al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giorno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della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risurrezione)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oppure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pretendono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per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se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stessi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dormitio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Mariae</a:t>
            </a:r>
            <a:r>
              <a:rPr sz="1600" i="1" spc="7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–</a:t>
            </a:r>
            <a:r>
              <a:rPr sz="1600" u="heavy" spc="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una</a:t>
            </a:r>
            <a:r>
              <a:rPr sz="1600" u="heavy" spc="6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morte</a:t>
            </a:r>
            <a:r>
              <a:rPr sz="1600" u="heavy" spc="6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come</a:t>
            </a:r>
            <a:r>
              <a:rPr sz="1600" u="heavy" spc="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il</a:t>
            </a:r>
            <a:endParaRPr sz="1600">
              <a:latin typeface="Carlito"/>
              <a:cs typeface="Carlito"/>
            </a:endParaRPr>
          </a:p>
          <a:p>
            <a:pPr marL="50800" marR="46990" algn="just">
              <a:lnSpc>
                <a:spcPct val="116900"/>
              </a:lnSpc>
              <a:spcBef>
                <a:spcPts val="10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“transito”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5" dirty="0">
                <a:latin typeface="Carlito"/>
                <a:cs typeface="Carlito"/>
              </a:rPr>
              <a:t>natura </a:t>
            </a:r>
            <a:r>
              <a:rPr sz="1600" spc="-10" dirty="0">
                <a:latin typeface="Carlito"/>
                <a:cs typeface="Carlito"/>
              </a:rPr>
              <a:t>immacolata </a:t>
            </a:r>
            <a:r>
              <a:rPr sz="1600" spc="5" dirty="0">
                <a:latin typeface="Carlito"/>
                <a:cs typeface="Carlito"/>
              </a:rPr>
              <a:t>di </a:t>
            </a:r>
            <a:r>
              <a:rPr sz="1600" spc="-5" dirty="0">
                <a:latin typeface="Carlito"/>
                <a:cs typeface="Carlito"/>
              </a:rPr>
              <a:t>Maria.</a:t>
            </a:r>
            <a:r>
              <a:rPr sz="1575" spc="-7" baseline="-10582" dirty="0">
                <a:latin typeface="Carlito"/>
                <a:cs typeface="Carlito"/>
              </a:rPr>
              <a:t>[516; 408] </a:t>
            </a:r>
            <a:r>
              <a:rPr sz="1600" spc="-5" dirty="0">
                <a:latin typeface="Carlito"/>
                <a:cs typeface="Carlito"/>
              </a:rPr>
              <a:t>La morte comporta la </a:t>
            </a:r>
            <a:r>
              <a:rPr sz="1600" spc="-10" dirty="0">
                <a:latin typeface="Carlito"/>
                <a:cs typeface="Carlito"/>
              </a:rPr>
              <a:t>privazione suprema </a:t>
            </a:r>
            <a:r>
              <a:rPr sz="1600" spc="-20" dirty="0">
                <a:latin typeface="Carlito"/>
                <a:cs typeface="Carlito"/>
              </a:rPr>
              <a:t>nell’ordine  </a:t>
            </a:r>
            <a:r>
              <a:rPr sz="1600" spc="-10" dirty="0">
                <a:latin typeface="Carlito"/>
                <a:cs typeface="Carlito"/>
              </a:rPr>
              <a:t>naturale </a:t>
            </a:r>
            <a:r>
              <a:rPr sz="1600" spc="-5" dirty="0">
                <a:latin typeface="Carlito"/>
                <a:cs typeface="Carlito"/>
              </a:rPr>
              <a:t>e la </a:t>
            </a:r>
            <a:r>
              <a:rPr sz="1600" spc="-10" dirty="0">
                <a:latin typeface="Carlito"/>
                <a:cs typeface="Carlito"/>
              </a:rPr>
              <a:t>suprema </a:t>
            </a:r>
            <a:r>
              <a:rPr sz="1600" spc="-15" dirty="0">
                <a:latin typeface="Carlito"/>
                <a:cs typeface="Carlito"/>
              </a:rPr>
              <a:t>prova </a:t>
            </a:r>
            <a:r>
              <a:rPr sz="1600" spc="-5" dirty="0">
                <a:latin typeface="Carlito"/>
                <a:cs typeface="Carlito"/>
              </a:rPr>
              <a:t>di fede </a:t>
            </a:r>
            <a:r>
              <a:rPr sz="1600" spc="-20" dirty="0">
                <a:latin typeface="Carlito"/>
                <a:cs typeface="Carlito"/>
              </a:rPr>
              <a:t>nell’ordine </a:t>
            </a:r>
            <a:r>
              <a:rPr sz="1600" spc="-10" dirty="0">
                <a:latin typeface="Carlito"/>
                <a:cs typeface="Carlito"/>
              </a:rPr>
              <a:t>soprannaturale. </a:t>
            </a:r>
            <a:r>
              <a:rPr sz="1600" spc="-5" dirty="0">
                <a:latin typeface="Carlito"/>
                <a:cs typeface="Carlito"/>
              </a:rPr>
              <a:t>Privazione, </a:t>
            </a:r>
            <a:r>
              <a:rPr sz="1600" spc="-10" dirty="0">
                <a:latin typeface="Carlito"/>
                <a:cs typeface="Carlito"/>
              </a:rPr>
              <a:t>perché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nostra </a:t>
            </a:r>
            <a:r>
              <a:rPr sz="1600" spc="-5" dirty="0">
                <a:latin typeface="Carlito"/>
                <a:cs typeface="Carlito"/>
              </a:rPr>
              <a:t>anima </a:t>
            </a:r>
            <a:r>
              <a:rPr sz="1600" spc="-20" dirty="0">
                <a:latin typeface="Carlito"/>
                <a:cs typeface="Carlito"/>
              </a:rPr>
              <a:t>fatta </a:t>
            </a:r>
            <a:r>
              <a:rPr sz="1600" spc="-10" dirty="0">
                <a:latin typeface="Carlito"/>
                <a:cs typeface="Carlito"/>
              </a:rPr>
              <a:t>per  conoscere </a:t>
            </a:r>
            <a:r>
              <a:rPr sz="1600" spc="-5" dirty="0">
                <a:latin typeface="Carlito"/>
                <a:cs typeface="Carlito"/>
              </a:rPr>
              <a:t>e amare </a:t>
            </a:r>
            <a:r>
              <a:rPr sz="1600" spc="-20" dirty="0">
                <a:latin typeface="Carlito"/>
                <a:cs typeface="Carlito"/>
              </a:rPr>
              <a:t>attraverso </a:t>
            </a:r>
            <a:r>
              <a:rPr sz="1600" spc="-5" dirty="0">
                <a:latin typeface="Carlito"/>
                <a:cs typeface="Carlito"/>
              </a:rPr>
              <a:t>un corpo </a:t>
            </a:r>
            <a:r>
              <a:rPr sz="1600" spc="-15" dirty="0">
                <a:latin typeface="Carlito"/>
                <a:cs typeface="Carlito"/>
              </a:rPr>
              <a:t>sarà </a:t>
            </a:r>
            <a:r>
              <a:rPr sz="1600" spc="-5" dirty="0">
                <a:latin typeface="Carlito"/>
                <a:cs typeface="Carlito"/>
              </a:rPr>
              <a:t>nuda alla </a:t>
            </a:r>
            <a:r>
              <a:rPr sz="1600" spc="-10" dirty="0">
                <a:latin typeface="Carlito"/>
                <a:cs typeface="Carlito"/>
              </a:rPr>
              <a:t>mercè </a:t>
            </a:r>
            <a:r>
              <a:rPr sz="1600" spc="-5" dirty="0">
                <a:latin typeface="Carlito"/>
                <a:cs typeface="Carlito"/>
              </a:rPr>
              <a:t>di Dio. </a:t>
            </a:r>
            <a:r>
              <a:rPr sz="1600" spc="-15" dirty="0">
                <a:latin typeface="Carlito"/>
                <a:cs typeface="Carlito"/>
              </a:rPr>
              <a:t>Prova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fede, </a:t>
            </a:r>
            <a:r>
              <a:rPr sz="1600" spc="-5" dirty="0">
                <a:latin typeface="Carlito"/>
                <a:cs typeface="Carlito"/>
              </a:rPr>
              <a:t>perché </a:t>
            </a:r>
            <a:r>
              <a:rPr sz="1600" spc="-10" dirty="0">
                <a:latin typeface="Carlito"/>
                <a:cs typeface="Carlito"/>
              </a:rPr>
              <a:t>senza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sostegno  </a:t>
            </a:r>
            <a:r>
              <a:rPr sz="1600" spc="-5" dirty="0">
                <a:latin typeface="Carlito"/>
                <a:cs typeface="Carlito"/>
              </a:rPr>
              <a:t>dei </a:t>
            </a:r>
            <a:r>
              <a:rPr sz="1600" spc="-10" dirty="0">
                <a:latin typeface="Carlito"/>
                <a:cs typeface="Carlito"/>
              </a:rPr>
              <a:t>sensi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dirty="0">
                <a:latin typeface="Carlito"/>
                <a:cs typeface="Carlito"/>
              </a:rPr>
              <a:t>dei </a:t>
            </a:r>
            <a:r>
              <a:rPr sz="1600" spc="-10" dirty="0">
                <a:latin typeface="Carlito"/>
                <a:cs typeface="Carlito"/>
              </a:rPr>
              <a:t>concetti </a:t>
            </a:r>
            <a:r>
              <a:rPr sz="1600" spc="-5" dirty="0">
                <a:latin typeface="Carlito"/>
                <a:cs typeface="Carlito"/>
              </a:rPr>
              <a:t>che ci </a:t>
            </a:r>
            <a:r>
              <a:rPr sz="1600" spc="-10" dirty="0">
                <a:latin typeface="Carlito"/>
                <a:cs typeface="Carlito"/>
              </a:rPr>
              <a:t>sono familiari </a:t>
            </a:r>
            <a:r>
              <a:rPr sz="1600" spc="-5" dirty="0">
                <a:latin typeface="Carlito"/>
                <a:cs typeface="Carlito"/>
              </a:rPr>
              <a:t>dobamo </a:t>
            </a:r>
            <a:r>
              <a:rPr sz="1600" spc="-15" dirty="0">
                <a:latin typeface="Carlito"/>
                <a:cs typeface="Carlito"/>
              </a:rPr>
              <a:t>avventurarci </a:t>
            </a:r>
            <a:r>
              <a:rPr sz="1600" spc="-5" dirty="0">
                <a:latin typeface="Carlito"/>
                <a:cs typeface="Carlito"/>
              </a:rPr>
              <a:t>nella </a:t>
            </a:r>
            <a:r>
              <a:rPr sz="1600" spc="-10" dirty="0">
                <a:latin typeface="Carlito"/>
                <a:cs typeface="Carlito"/>
              </a:rPr>
              <a:t>Sua presenza. </a:t>
            </a:r>
            <a:r>
              <a:rPr sz="160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ha </a:t>
            </a:r>
            <a:r>
              <a:rPr sz="1600" spc="-10" dirty="0">
                <a:latin typeface="Carlito"/>
                <a:cs typeface="Carlito"/>
              </a:rPr>
              <a:t>senso </a:t>
            </a:r>
            <a:r>
              <a:rPr sz="1600" spc="-15" dirty="0">
                <a:latin typeface="Carlito"/>
                <a:cs typeface="Carlito"/>
              </a:rPr>
              <a:t>negare 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queste </a:t>
            </a:r>
            <a:r>
              <a:rPr sz="1600" spc="-5" dirty="0">
                <a:latin typeface="Carlito"/>
                <a:cs typeface="Carlito"/>
              </a:rPr>
              <a:t>esperienze siano </a:t>
            </a:r>
            <a:r>
              <a:rPr sz="1600" spc="-10" dirty="0">
                <a:latin typeface="Carlito"/>
                <a:cs typeface="Carlito"/>
              </a:rPr>
              <a:t>nuove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spaventose.</a:t>
            </a:r>
            <a:r>
              <a:rPr sz="1575" spc="-15" baseline="-10582" dirty="0">
                <a:latin typeface="Carlito"/>
                <a:cs typeface="Carlito"/>
              </a:rPr>
              <a:t>[516] </a:t>
            </a:r>
            <a:r>
              <a:rPr sz="1600" spc="-10" dirty="0">
                <a:latin typeface="Carlito"/>
                <a:cs typeface="Carlito"/>
              </a:rPr>
              <a:t>Il </a:t>
            </a:r>
            <a:r>
              <a:rPr sz="1600" spc="-5" dirty="0">
                <a:latin typeface="Carlito"/>
                <a:cs typeface="Carlito"/>
              </a:rPr>
              <a:t>mondo </a:t>
            </a:r>
            <a:r>
              <a:rPr sz="1600" spc="-10" dirty="0">
                <a:latin typeface="Carlito"/>
                <a:cs typeface="Carlito"/>
              </a:rPr>
              <a:t>andrà perso </a:t>
            </a:r>
            <a:r>
              <a:rPr sz="1600" spc="-5" dirty="0">
                <a:latin typeface="Carlito"/>
                <a:cs typeface="Carlito"/>
              </a:rPr>
              <a:t>per noi, insieme con l’immagine  che </a:t>
            </a:r>
            <a:r>
              <a:rPr sz="1600" spc="-10" dirty="0">
                <a:latin typeface="Carlito"/>
                <a:cs typeface="Carlito"/>
              </a:rPr>
              <a:t>ci </a:t>
            </a:r>
            <a:r>
              <a:rPr sz="1600" spc="-5" dirty="0">
                <a:latin typeface="Carlito"/>
                <a:cs typeface="Carlito"/>
              </a:rPr>
              <a:t>siamo </a:t>
            </a:r>
            <a:r>
              <a:rPr sz="1600" spc="-15" dirty="0">
                <a:latin typeface="Carlito"/>
                <a:cs typeface="Carlito"/>
              </a:rPr>
              <a:t>fatti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2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Dio.</a:t>
            </a:r>
            <a:r>
              <a:rPr sz="1575" spc="-7" baseline="-10582" dirty="0">
                <a:latin typeface="Carlito"/>
                <a:cs typeface="Carlito"/>
              </a:rPr>
              <a:t>[409]</a:t>
            </a:r>
            <a:endParaRPr sz="1575" baseline="-10582">
              <a:latin typeface="Carlito"/>
              <a:cs typeface="Carlito"/>
            </a:endParaRPr>
          </a:p>
          <a:p>
            <a:pPr marL="50800" marR="43180" algn="just">
              <a:lnSpc>
                <a:spcPct val="116900"/>
              </a:lnSpc>
              <a:spcBef>
                <a:spcPts val="1010"/>
              </a:spcBef>
              <a:buClr>
                <a:srgbClr val="006FC0"/>
              </a:buClr>
              <a:buFont typeface="Carlito"/>
              <a:buAutoNum type="arabicParenR" startAt="6"/>
              <a:tabLst>
                <a:tab pos="296545" algn="l"/>
              </a:tabLst>
            </a:pPr>
            <a:r>
              <a:rPr sz="1600" spc="-5" dirty="0">
                <a:latin typeface="Carlito"/>
                <a:cs typeface="Carlito"/>
              </a:rPr>
              <a:t>La morte è </a:t>
            </a:r>
            <a:r>
              <a:rPr sz="1600" spc="-30" dirty="0">
                <a:latin typeface="Carlito"/>
                <a:cs typeface="Carlito"/>
              </a:rPr>
              <a:t>l’atto </a:t>
            </a:r>
            <a:r>
              <a:rPr sz="1600" spc="-10" dirty="0">
                <a:latin typeface="Carlito"/>
                <a:cs typeface="Carlito"/>
              </a:rPr>
              <a:t>supremo dell’uomo </a:t>
            </a:r>
            <a:r>
              <a:rPr sz="1600" spc="-5" dirty="0">
                <a:latin typeface="Carlito"/>
                <a:cs typeface="Carlito"/>
              </a:rPr>
              <a:t>compiuto in un clima di terrore,</a:t>
            </a:r>
            <a:r>
              <a:rPr sz="1575" spc="-7" baseline="-10582" dirty="0">
                <a:latin typeface="Carlito"/>
                <a:cs typeface="Carlito"/>
              </a:rPr>
              <a:t>[517] </a:t>
            </a:r>
            <a:r>
              <a:rPr sz="1600" spc="-5" dirty="0">
                <a:latin typeface="Carlito"/>
                <a:cs typeface="Carlito"/>
              </a:rPr>
              <a:t>in cui egli </a:t>
            </a:r>
            <a:r>
              <a:rPr sz="1600" spc="-15" dirty="0">
                <a:latin typeface="Carlito"/>
                <a:cs typeface="Carlito"/>
              </a:rPr>
              <a:t>accetta </a:t>
            </a:r>
            <a:r>
              <a:rPr sz="1600" spc="-5" dirty="0">
                <a:latin typeface="Carlito"/>
                <a:cs typeface="Carlito"/>
              </a:rPr>
              <a:t>orifiuta la  </a:t>
            </a:r>
            <a:r>
              <a:rPr sz="1600" spc="-10" dirty="0">
                <a:latin typeface="Carlito"/>
                <a:cs typeface="Carlito"/>
              </a:rPr>
              <a:t>chiamata </a:t>
            </a:r>
            <a:r>
              <a:rPr sz="1600" spc="-5" dirty="0">
                <a:latin typeface="Carlito"/>
                <a:cs typeface="Carlito"/>
              </a:rPr>
              <a:t>di Dio al </a:t>
            </a:r>
            <a:r>
              <a:rPr sz="1600" spc="-10" dirty="0">
                <a:latin typeface="Carlito"/>
                <a:cs typeface="Carlito"/>
              </a:rPr>
              <a:t>giudizio, ripone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sua </a:t>
            </a:r>
            <a:r>
              <a:rPr sz="1600" spc="-5" dirty="0">
                <a:latin typeface="Carlito"/>
                <a:cs typeface="Carlito"/>
              </a:rPr>
              <a:t>fiducia nella </a:t>
            </a:r>
            <a:r>
              <a:rPr sz="1600" spc="-10" dirty="0">
                <a:latin typeface="Carlito"/>
                <a:cs typeface="Carlito"/>
              </a:rPr>
              <a:t>misericordia </a:t>
            </a:r>
            <a:r>
              <a:rPr sz="1600" spc="-5" dirty="0">
                <a:latin typeface="Carlito"/>
                <a:cs typeface="Carlito"/>
              </a:rPr>
              <a:t>e lascia il </a:t>
            </a:r>
            <a:r>
              <a:rPr sz="1600" dirty="0">
                <a:latin typeface="Carlito"/>
                <a:cs typeface="Carlito"/>
              </a:rPr>
              <a:t>corpo;</a:t>
            </a:r>
            <a:r>
              <a:rPr sz="1575" baseline="-10582" dirty="0">
                <a:latin typeface="Carlito"/>
                <a:cs typeface="Carlito"/>
              </a:rPr>
              <a:t>[411] </a:t>
            </a:r>
            <a:r>
              <a:rPr sz="1600" spc="-20" dirty="0">
                <a:latin typeface="Carlito"/>
                <a:cs typeface="Carlito"/>
              </a:rPr>
              <a:t>attraverso </a:t>
            </a:r>
            <a:r>
              <a:rPr sz="1600" spc="-5" dirty="0">
                <a:latin typeface="Carlito"/>
                <a:cs typeface="Carlito"/>
              </a:rPr>
              <a:t>cui egli </a:t>
            </a:r>
            <a:r>
              <a:rPr sz="1600" spc="-10" dirty="0">
                <a:latin typeface="Carlito"/>
                <a:cs typeface="Carlito"/>
              </a:rPr>
              <a:t>passa  </a:t>
            </a:r>
            <a:r>
              <a:rPr sz="1600" spc="-5" dirty="0">
                <a:latin typeface="Carlito"/>
                <a:cs typeface="Carlito"/>
              </a:rPr>
              <a:t>dal </a:t>
            </a:r>
            <a:r>
              <a:rPr sz="1600" spc="-15" dirty="0">
                <a:latin typeface="Carlito"/>
                <a:cs typeface="Carlito"/>
              </a:rPr>
              <a:t>tempo,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dirty="0">
                <a:latin typeface="Carlito"/>
                <a:cs typeface="Carlito"/>
              </a:rPr>
              <a:t>gli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familiare, </a:t>
            </a:r>
            <a:r>
              <a:rPr sz="1600" spc="-5" dirty="0">
                <a:latin typeface="Carlito"/>
                <a:cs typeface="Carlito"/>
              </a:rPr>
              <a:t>all’ignota </a:t>
            </a:r>
            <a:r>
              <a:rPr sz="1600" spc="-10" dirty="0">
                <a:latin typeface="Carlito"/>
                <a:cs typeface="Carlito"/>
              </a:rPr>
              <a:t>nudità </a:t>
            </a:r>
            <a:r>
              <a:rPr sz="1600" spc="-20" dirty="0">
                <a:latin typeface="Carlito"/>
                <a:cs typeface="Carlito"/>
              </a:rPr>
              <a:t>dell’eterno, </a:t>
            </a:r>
            <a:r>
              <a:rPr sz="1600" spc="-5" dirty="0">
                <a:latin typeface="Carlito"/>
                <a:cs typeface="Carlito"/>
              </a:rPr>
              <a:t>lasciandosi il </a:t>
            </a:r>
            <a:r>
              <a:rPr sz="1600" spc="-10" dirty="0">
                <a:latin typeface="Carlito"/>
                <a:cs typeface="Carlito"/>
              </a:rPr>
              <a:t>corpo </a:t>
            </a:r>
            <a:r>
              <a:rPr sz="1600" spc="-5" dirty="0">
                <a:latin typeface="Carlito"/>
                <a:cs typeface="Carlito"/>
              </a:rPr>
              <a:t>alle spalle; è </a:t>
            </a:r>
            <a:r>
              <a:rPr sz="1600" spc="-10" dirty="0">
                <a:latin typeface="Carlito"/>
                <a:cs typeface="Carlito"/>
              </a:rPr>
              <a:t>sua </a:t>
            </a:r>
            <a:r>
              <a:rPr sz="1600" dirty="0">
                <a:latin typeface="Carlito"/>
                <a:cs typeface="Carlito"/>
              </a:rPr>
              <a:t>responsabilità  </a:t>
            </a:r>
            <a:r>
              <a:rPr sz="1600" spc="-10" dirty="0">
                <a:latin typeface="Carlito"/>
                <a:cs typeface="Carlito"/>
              </a:rPr>
              <a:t>permanente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prepararsi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questo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momento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nel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quale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Dio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vuole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dargli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più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grande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grazia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della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sua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vita.</a:t>
            </a:r>
            <a:r>
              <a:rPr sz="1575" baseline="-10582" dirty="0">
                <a:latin typeface="Carlito"/>
                <a:cs typeface="Carlito"/>
              </a:rPr>
              <a:t>[517]</a:t>
            </a:r>
            <a:r>
              <a:rPr sz="1575" spc="300" baseline="-10582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Il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559" y="293624"/>
            <a:ext cx="9277350" cy="6475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25</a:t>
            </a:r>
            <a:endParaRPr sz="1600">
              <a:latin typeface="Carlito"/>
              <a:cs typeface="Carlito"/>
            </a:endParaRPr>
          </a:p>
          <a:p>
            <a:pPr marL="101600" marR="93980" algn="just">
              <a:lnSpc>
                <a:spcPct val="117000"/>
              </a:lnSpc>
              <a:spcBef>
                <a:spcPts val="935"/>
              </a:spcBef>
            </a:pPr>
            <a:r>
              <a:rPr sz="1600" spc="-5" dirty="0">
                <a:latin typeface="Carlito"/>
                <a:cs typeface="Carlito"/>
              </a:rPr>
              <a:t>cristiano sa di </a:t>
            </a:r>
            <a:r>
              <a:rPr sz="1600" spc="-10" dirty="0">
                <a:latin typeface="Carlito"/>
                <a:cs typeface="Carlito"/>
              </a:rPr>
              <a:t>essere </a:t>
            </a:r>
            <a:r>
              <a:rPr sz="1600" spc="-5" dirty="0">
                <a:latin typeface="Carlito"/>
                <a:cs typeface="Carlito"/>
              </a:rPr>
              <a:t>capace di </a:t>
            </a:r>
            <a:r>
              <a:rPr sz="1600" spc="-10" dirty="0">
                <a:latin typeface="Carlito"/>
                <a:cs typeface="Carlito"/>
              </a:rPr>
              <a:t>conoscere </a:t>
            </a:r>
            <a:r>
              <a:rPr sz="1600" spc="-5" dirty="0">
                <a:latin typeface="Carlito"/>
                <a:cs typeface="Carlito"/>
              </a:rPr>
              <a:t>Dio e di amarlo in un modo </a:t>
            </a:r>
            <a:r>
              <a:rPr sz="1600" spc="-10" dirty="0">
                <a:latin typeface="Carlito"/>
                <a:cs typeface="Carlito"/>
              </a:rPr>
              <a:t>soprannaturale perché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 </a:t>
            </a:r>
            <a:r>
              <a:rPr sz="1600" spc="-5" dirty="0">
                <a:latin typeface="Carlito"/>
                <a:cs typeface="Carlito"/>
              </a:rPr>
              <a:t>essere è  </a:t>
            </a:r>
            <a:r>
              <a:rPr sz="1600" spc="-15" dirty="0">
                <a:latin typeface="Carlito"/>
                <a:cs typeface="Carlito"/>
              </a:rPr>
              <a:t>stato trasformato </a:t>
            </a:r>
            <a:r>
              <a:rPr sz="1600" spc="-5" dirty="0">
                <a:latin typeface="Carlito"/>
                <a:cs typeface="Carlito"/>
              </a:rPr>
              <a:t>dalla grazia, e </a:t>
            </a:r>
            <a:r>
              <a:rPr sz="1600" spc="-10" dirty="0">
                <a:latin typeface="Carlito"/>
                <a:cs typeface="Carlito"/>
              </a:rPr>
              <a:t>quindi </a:t>
            </a:r>
            <a:r>
              <a:rPr sz="1600" spc="-5" dirty="0">
                <a:latin typeface="Carlito"/>
                <a:cs typeface="Carlito"/>
              </a:rPr>
              <a:t>più di chiunque </a:t>
            </a:r>
            <a:r>
              <a:rPr sz="1600" spc="-10" dirty="0">
                <a:latin typeface="Carlito"/>
                <a:cs typeface="Carlito"/>
              </a:rPr>
              <a:t>altro </a:t>
            </a:r>
            <a:r>
              <a:rPr sz="1600" spc="-5" dirty="0">
                <a:latin typeface="Carlito"/>
                <a:cs typeface="Carlito"/>
              </a:rPr>
              <a:t>è in </a:t>
            </a:r>
            <a:r>
              <a:rPr sz="1600" spc="-10" dirty="0">
                <a:latin typeface="Carlito"/>
                <a:cs typeface="Carlito"/>
              </a:rPr>
              <a:t>grado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discernere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è un </a:t>
            </a:r>
            <a:r>
              <a:rPr sz="1600" spc="-15" dirty="0">
                <a:latin typeface="Carlito"/>
                <a:cs typeface="Carlito"/>
              </a:rPr>
              <a:t>atto  </a:t>
            </a:r>
            <a:r>
              <a:rPr sz="1600" spc="-10" dirty="0">
                <a:latin typeface="Carlito"/>
                <a:cs typeface="Carlito"/>
              </a:rPr>
              <a:t>dell’uomo: </a:t>
            </a:r>
            <a:r>
              <a:rPr sz="1600" spc="-20" dirty="0">
                <a:latin typeface="Carlito"/>
                <a:cs typeface="Carlito"/>
              </a:rPr>
              <a:t>l’estremo </a:t>
            </a:r>
            <a:r>
              <a:rPr sz="1600" spc="-5" dirty="0">
                <a:latin typeface="Carlito"/>
                <a:cs typeface="Carlito"/>
              </a:rPr>
              <a:t>esercizio di </a:t>
            </a:r>
            <a:r>
              <a:rPr sz="1600" spc="-10" dirty="0">
                <a:latin typeface="Carlito"/>
                <a:cs typeface="Carlito"/>
              </a:rPr>
              <a:t>libertà </a:t>
            </a:r>
            <a:r>
              <a:rPr sz="1600" spc="-5" dirty="0">
                <a:latin typeface="Carlito"/>
                <a:cs typeface="Carlito"/>
              </a:rPr>
              <a:t>e di </a:t>
            </a:r>
            <a:r>
              <a:rPr sz="1600" spc="-10" dirty="0">
                <a:latin typeface="Carlito"/>
                <a:cs typeface="Carlito"/>
              </a:rPr>
              <a:t>umiltà per </a:t>
            </a:r>
            <a:r>
              <a:rPr sz="1600" spc="-20" dirty="0">
                <a:latin typeface="Carlito"/>
                <a:cs typeface="Carlito"/>
              </a:rPr>
              <a:t>effetto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grazia </a:t>
            </a:r>
            <a:r>
              <a:rPr sz="1600" spc="-5" dirty="0">
                <a:latin typeface="Carlito"/>
                <a:cs typeface="Carlito"/>
              </a:rPr>
              <a:t>finale e </a:t>
            </a:r>
            <a:r>
              <a:rPr sz="1600" spc="-10" dirty="0">
                <a:latin typeface="Carlito"/>
                <a:cs typeface="Carlito"/>
              </a:rPr>
              <a:t>più </a:t>
            </a:r>
            <a:r>
              <a:rPr sz="1600" spc="-5" dirty="0">
                <a:latin typeface="Carlito"/>
                <a:cs typeface="Carlito"/>
              </a:rPr>
              <a:t>importante.</a:t>
            </a:r>
            <a:r>
              <a:rPr sz="1575" spc="-7" baseline="-10582" dirty="0">
                <a:latin typeface="Carlito"/>
                <a:cs typeface="Carlito"/>
              </a:rPr>
              <a:t>[407] </a:t>
            </a:r>
            <a:r>
              <a:rPr sz="1600" spc="-5" dirty="0">
                <a:latin typeface="Carlito"/>
                <a:cs typeface="Carlito"/>
              </a:rPr>
              <a:t>E’ </a:t>
            </a:r>
            <a:r>
              <a:rPr sz="1600" spc="-10" dirty="0">
                <a:latin typeface="Carlito"/>
                <a:cs typeface="Carlito"/>
              </a:rPr>
              <a:t>nel  </a:t>
            </a:r>
            <a:r>
              <a:rPr sz="1600" spc="-5" dirty="0">
                <a:latin typeface="Carlito"/>
                <a:cs typeface="Carlito"/>
              </a:rPr>
              <a:t>clima di </a:t>
            </a:r>
            <a:r>
              <a:rPr sz="1600" spc="-10" dirty="0">
                <a:latin typeface="Carlito"/>
                <a:cs typeface="Carlito"/>
              </a:rPr>
              <a:t>questo </a:t>
            </a:r>
            <a:r>
              <a:rPr sz="1600" spc="-15" dirty="0">
                <a:latin typeface="Carlito"/>
                <a:cs typeface="Carlito"/>
              </a:rPr>
              <a:t>terrore </a:t>
            </a:r>
            <a:r>
              <a:rPr sz="1600" spc="-10" dirty="0">
                <a:latin typeface="Carlito"/>
                <a:cs typeface="Carlito"/>
              </a:rPr>
              <a:t>supremo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deve </a:t>
            </a:r>
            <a:r>
              <a:rPr sz="1600" spc="-5" dirty="0">
                <a:latin typeface="Carlito"/>
                <a:cs typeface="Carlito"/>
              </a:rPr>
              <a:t>essere </a:t>
            </a:r>
            <a:r>
              <a:rPr sz="1600" spc="-20" dirty="0">
                <a:latin typeface="Carlito"/>
                <a:cs typeface="Carlito"/>
              </a:rPr>
              <a:t>fatta</a:t>
            </a:r>
            <a:r>
              <a:rPr sz="1600" spc="3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quell’unica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irrevocabile </a:t>
            </a:r>
            <a:r>
              <a:rPr sz="1600" spc="-5" dirty="0">
                <a:latin typeface="Carlito"/>
                <a:cs typeface="Carlito"/>
              </a:rPr>
              <a:t>scelta </a:t>
            </a:r>
            <a:r>
              <a:rPr sz="1600" spc="-20" dirty="0">
                <a:latin typeface="Carlito"/>
                <a:cs typeface="Carlito"/>
              </a:rPr>
              <a:t>tra  </a:t>
            </a:r>
            <a:r>
              <a:rPr sz="1600" spc="-10" dirty="0">
                <a:latin typeface="Carlito"/>
                <a:cs typeface="Carlito"/>
              </a:rPr>
              <a:t>pardiso </a:t>
            </a:r>
            <a:r>
              <a:rPr sz="1600" spc="-5" dirty="0">
                <a:latin typeface="Carlito"/>
                <a:cs typeface="Carlito"/>
              </a:rPr>
              <a:t>e  </a:t>
            </a:r>
            <a:r>
              <a:rPr sz="1600" spc="-10" dirty="0">
                <a:latin typeface="Carlito"/>
                <a:cs typeface="Carlito"/>
              </a:rPr>
              <a:t>inferno.</a:t>
            </a:r>
            <a:r>
              <a:rPr sz="1575" spc="-15" baseline="-10582" dirty="0">
                <a:latin typeface="Carlito"/>
                <a:cs typeface="Carlito"/>
              </a:rPr>
              <a:t>[410]</a:t>
            </a:r>
            <a:endParaRPr sz="1575" baseline="-10582">
              <a:latin typeface="Carlito"/>
              <a:cs typeface="Carlito"/>
            </a:endParaRPr>
          </a:p>
          <a:p>
            <a:pPr marL="101600" marR="104139" algn="just">
              <a:lnSpc>
                <a:spcPct val="117000"/>
              </a:lnSpc>
              <a:spcBef>
                <a:spcPts val="1005"/>
              </a:spcBef>
              <a:buClr>
                <a:srgbClr val="006FC0"/>
              </a:buClr>
              <a:buFont typeface="Carlito"/>
              <a:buAutoNum type="arabicParenR" startAt="7"/>
              <a:tabLst>
                <a:tab pos="315595" algn="l"/>
              </a:tabLst>
            </a:pPr>
            <a:r>
              <a:rPr sz="1600" spc="-5" dirty="0">
                <a:latin typeface="Carlito"/>
                <a:cs typeface="Carlito"/>
              </a:rPr>
              <a:t>Non </a:t>
            </a:r>
            <a:r>
              <a:rPr sz="1600" spc="-40" dirty="0">
                <a:latin typeface="Carlito"/>
                <a:cs typeface="Carlito"/>
              </a:rPr>
              <a:t>c’è </a:t>
            </a:r>
            <a:r>
              <a:rPr sz="1600" spc="-5" dirty="0">
                <a:latin typeface="Carlito"/>
                <a:cs typeface="Carlito"/>
              </a:rPr>
              <a:t>alcun modo per </a:t>
            </a:r>
            <a:r>
              <a:rPr sz="1600" spc="-15" dirty="0">
                <a:latin typeface="Carlito"/>
                <a:cs typeface="Carlito"/>
              </a:rPr>
              <a:t>prepararsi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morte facendo </a:t>
            </a:r>
            <a:r>
              <a:rPr sz="1600" spc="-5" dirty="0">
                <a:latin typeface="Carlito"/>
                <a:cs typeface="Carlito"/>
              </a:rPr>
              <a:t>delle </a:t>
            </a:r>
            <a:r>
              <a:rPr sz="1600" spc="-15" dirty="0">
                <a:latin typeface="Carlito"/>
                <a:cs typeface="Carlito"/>
              </a:rPr>
              <a:t>prove. Un’analisi </a:t>
            </a:r>
            <a:r>
              <a:rPr sz="1600" spc="-10" dirty="0">
                <a:latin typeface="Carlito"/>
                <a:cs typeface="Carlito"/>
              </a:rPr>
              <a:t>dela </a:t>
            </a:r>
            <a:r>
              <a:rPr sz="1600" spc="-15" dirty="0">
                <a:latin typeface="Carlito"/>
                <a:cs typeface="Carlito"/>
              </a:rPr>
              <a:t>struttura </a:t>
            </a:r>
            <a:r>
              <a:rPr sz="1600" spc="-10" dirty="0">
                <a:latin typeface="Carlito"/>
                <a:cs typeface="Carlito"/>
              </a:rPr>
              <a:t>soprannaturale 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preghiera mostra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0" dirty="0">
                <a:latin typeface="Carlito"/>
                <a:cs typeface="Carlito"/>
              </a:rPr>
              <a:t>parallelismo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fondo </a:t>
            </a:r>
            <a:r>
              <a:rPr sz="1600" spc="-20" dirty="0">
                <a:latin typeface="Carlito"/>
                <a:cs typeface="Carlito"/>
              </a:rPr>
              <a:t>tra </a:t>
            </a:r>
            <a:r>
              <a:rPr sz="1600" dirty="0">
                <a:latin typeface="Carlito"/>
                <a:cs typeface="Carlito"/>
              </a:rPr>
              <a:t>il </a:t>
            </a:r>
            <a:r>
              <a:rPr sz="1600" spc="-5" dirty="0">
                <a:latin typeface="Carlito"/>
                <a:cs typeface="Carlito"/>
              </a:rPr>
              <a:t>ruolo </a:t>
            </a:r>
            <a:r>
              <a:rPr sz="1600" spc="-10" dirty="0">
                <a:latin typeface="Carlito"/>
                <a:cs typeface="Carlito"/>
              </a:rPr>
              <a:t>dell’uomo </a:t>
            </a:r>
            <a:r>
              <a:rPr sz="1600" spc="-5" dirty="0">
                <a:latin typeface="Carlito"/>
                <a:cs typeface="Carlito"/>
              </a:rPr>
              <a:t>nella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spc="-5" dirty="0">
                <a:latin typeface="Carlito"/>
                <a:cs typeface="Carlito"/>
              </a:rPr>
              <a:t>e nella </a:t>
            </a:r>
            <a:r>
              <a:rPr sz="1600" spc="-10" dirty="0">
                <a:latin typeface="Carlito"/>
                <a:cs typeface="Carlito"/>
              </a:rPr>
              <a:t>preghiera.</a:t>
            </a:r>
            <a:r>
              <a:rPr sz="1600" spc="70" dirty="0">
                <a:latin typeface="Carlito"/>
                <a:cs typeface="Carlito"/>
              </a:rPr>
              <a:t> </a:t>
            </a:r>
            <a:r>
              <a:rPr sz="1575" baseline="-10582" dirty="0">
                <a:latin typeface="Carlito"/>
                <a:cs typeface="Carlito"/>
              </a:rPr>
              <a:t>[517]</a:t>
            </a:r>
            <a:endParaRPr sz="1575" baseline="-10582">
              <a:latin typeface="Carlito"/>
              <a:cs typeface="Carlito"/>
            </a:endParaRPr>
          </a:p>
          <a:p>
            <a:pPr marL="101600" marR="95250" algn="just">
              <a:lnSpc>
                <a:spcPct val="117000"/>
              </a:lnSpc>
              <a:spcBef>
                <a:spcPts val="994"/>
              </a:spcBef>
              <a:buClr>
                <a:srgbClr val="006FC0"/>
              </a:buClr>
              <a:buFont typeface="Carlito"/>
              <a:buAutoNum type="arabicParenR" startAt="7"/>
              <a:tabLst>
                <a:tab pos="315595" algn="l"/>
              </a:tabLst>
            </a:pP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preghiera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dirty="0">
                <a:latin typeface="Carlito"/>
                <a:cs typeface="Carlito"/>
              </a:rPr>
              <a:t>un </a:t>
            </a:r>
            <a:r>
              <a:rPr sz="1600" spc="-15" dirty="0">
                <a:latin typeface="Carlito"/>
                <a:cs typeface="Carlito"/>
              </a:rPr>
              <a:t>atto </a:t>
            </a:r>
            <a:r>
              <a:rPr sz="1600" spc="-10" dirty="0">
                <a:latin typeface="Carlito"/>
                <a:cs typeface="Carlito"/>
              </a:rPr>
              <a:t>dell’uomo sotto </a:t>
            </a:r>
            <a:r>
              <a:rPr sz="1600" spc="-5" dirty="0">
                <a:latin typeface="Carlito"/>
                <a:cs typeface="Carlito"/>
              </a:rPr>
              <a:t>l’influsso della </a:t>
            </a:r>
            <a:r>
              <a:rPr sz="1600" spc="-10" dirty="0">
                <a:latin typeface="Carlito"/>
                <a:cs typeface="Carlito"/>
              </a:rPr>
              <a:t>grazia </a:t>
            </a:r>
            <a:r>
              <a:rPr sz="1600" spc="-5" dirty="0">
                <a:latin typeface="Carlito"/>
                <a:cs typeface="Carlito"/>
              </a:rPr>
              <a:t>(1Cor </a:t>
            </a:r>
            <a:r>
              <a:rPr sz="1600" dirty="0">
                <a:latin typeface="Carlito"/>
                <a:cs typeface="Carlito"/>
              </a:rPr>
              <a:t>12,3).</a:t>
            </a:r>
            <a:r>
              <a:rPr sz="1575" baseline="-10582" dirty="0">
                <a:latin typeface="Carlito"/>
                <a:cs typeface="Carlito"/>
              </a:rPr>
              <a:t>[517-8] </a:t>
            </a:r>
            <a:r>
              <a:rPr sz="1600" spc="-10" dirty="0">
                <a:latin typeface="Carlito"/>
                <a:cs typeface="Carlito"/>
              </a:rPr>
              <a:t>Come </a:t>
            </a:r>
            <a:r>
              <a:rPr sz="1600" spc="-5" dirty="0">
                <a:latin typeface="Carlito"/>
                <a:cs typeface="Carlito"/>
              </a:rPr>
              <a:t>la morte, la </a:t>
            </a:r>
            <a:r>
              <a:rPr sz="1600" spc="-10" dirty="0">
                <a:latin typeface="Carlito"/>
                <a:cs typeface="Carlito"/>
              </a:rPr>
              <a:t>preghiera </a:t>
            </a:r>
            <a:r>
              <a:rPr sz="1600" spc="-5" dirty="0">
                <a:latin typeface="Carlito"/>
                <a:cs typeface="Carlito"/>
              </a:rPr>
              <a:t>è  </a:t>
            </a:r>
            <a:r>
              <a:rPr sz="1600" spc="-20" dirty="0">
                <a:latin typeface="Carlito"/>
                <a:cs typeface="Carlito"/>
              </a:rPr>
              <a:t>l’avventurarsi </a:t>
            </a:r>
            <a:r>
              <a:rPr sz="1600" spc="-10" dirty="0">
                <a:latin typeface="Carlito"/>
                <a:cs typeface="Carlito"/>
              </a:rPr>
              <a:t>dell’uomo </a:t>
            </a:r>
            <a:r>
              <a:rPr sz="1600" spc="-5" dirty="0">
                <a:latin typeface="Carlito"/>
                <a:cs typeface="Carlito"/>
              </a:rPr>
              <a:t>dal mondo </a:t>
            </a:r>
            <a:r>
              <a:rPr sz="1600" spc="-10" dirty="0">
                <a:latin typeface="Carlito"/>
                <a:cs typeface="Carlito"/>
              </a:rPr>
              <a:t>noto </a:t>
            </a:r>
            <a:r>
              <a:rPr sz="1600" spc="-5" dirty="0">
                <a:latin typeface="Carlito"/>
                <a:cs typeface="Carlito"/>
              </a:rPr>
              <a:t>dei </a:t>
            </a:r>
            <a:r>
              <a:rPr sz="1600" dirty="0">
                <a:latin typeface="Carlito"/>
                <a:cs typeface="Carlito"/>
              </a:rPr>
              <a:t>sensi all’ignoto </a:t>
            </a:r>
            <a:r>
              <a:rPr sz="1600" spc="-10" dirty="0">
                <a:latin typeface="Carlito"/>
                <a:cs typeface="Carlito"/>
              </a:rPr>
              <a:t>reame </a:t>
            </a:r>
            <a:r>
              <a:rPr sz="1600" spc="-5" dirty="0">
                <a:latin typeface="Carlito"/>
                <a:cs typeface="Carlito"/>
              </a:rPr>
              <a:t>di Dio. Richiede all’inizio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5" dirty="0">
                <a:latin typeface="Carlito"/>
                <a:cs typeface="Carlito"/>
              </a:rPr>
              <a:t>disciplina </a:t>
            </a:r>
            <a:r>
              <a:rPr sz="1600" dirty="0">
                <a:latin typeface="Carlito"/>
                <a:cs typeface="Carlito"/>
              </a:rPr>
              <a:t>dei  </a:t>
            </a:r>
            <a:r>
              <a:rPr sz="1600" spc="-10" dirty="0">
                <a:latin typeface="Carlito"/>
                <a:cs typeface="Carlito"/>
              </a:rPr>
              <a:t>sensi tale </a:t>
            </a:r>
            <a:r>
              <a:rPr sz="1600" spc="-5" dirty="0">
                <a:latin typeface="Carlito"/>
                <a:cs typeface="Carlito"/>
              </a:rPr>
              <a:t>da impedir </a:t>
            </a:r>
            <a:r>
              <a:rPr sz="1600" spc="-15" dirty="0">
                <a:latin typeface="Carlito"/>
                <a:cs typeface="Carlito"/>
              </a:rPr>
              <a:t>loro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interferire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dirty="0">
                <a:latin typeface="Carlito"/>
                <a:cs typeface="Carlito"/>
              </a:rPr>
              <a:t>gli </a:t>
            </a:r>
            <a:r>
              <a:rPr sz="1600" spc="-10" dirty="0">
                <a:latin typeface="Carlito"/>
                <a:cs typeface="Carlito"/>
              </a:rPr>
              <a:t>atti di fede. </a:t>
            </a:r>
            <a:r>
              <a:rPr sz="1600" spc="-5" dirty="0">
                <a:latin typeface="Carlito"/>
                <a:cs typeface="Carlito"/>
              </a:rPr>
              <a:t>Come </a:t>
            </a:r>
            <a:r>
              <a:rPr sz="1600" dirty="0">
                <a:latin typeface="Carlito"/>
                <a:cs typeface="Carlito"/>
              </a:rPr>
              <a:t>per </a:t>
            </a:r>
            <a:r>
              <a:rPr sz="1600" spc="-5" dirty="0">
                <a:latin typeface="Carlito"/>
                <a:cs typeface="Carlito"/>
              </a:rPr>
              <a:t>la morte, è la </a:t>
            </a:r>
            <a:r>
              <a:rPr sz="1600" spc="-10" dirty="0">
                <a:latin typeface="Carlito"/>
                <a:cs typeface="Carlito"/>
              </a:rPr>
              <a:t>povertà </a:t>
            </a:r>
            <a:r>
              <a:rPr sz="1600" spc="-5" dirty="0">
                <a:latin typeface="Carlito"/>
                <a:cs typeface="Carlito"/>
              </a:rPr>
              <a:t>dello spirito  </a:t>
            </a:r>
            <a:r>
              <a:rPr sz="1600" spc="-10" dirty="0">
                <a:latin typeface="Carlito"/>
                <a:cs typeface="Carlito"/>
              </a:rPr>
              <a:t>abituato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5" dirty="0">
                <a:latin typeface="Carlito"/>
                <a:cs typeface="Carlito"/>
              </a:rPr>
              <a:t>negare </a:t>
            </a:r>
            <a:r>
              <a:rPr sz="1600" spc="-5" dirty="0">
                <a:latin typeface="Carlito"/>
                <a:cs typeface="Carlito"/>
              </a:rPr>
              <a:t>se </a:t>
            </a:r>
            <a:r>
              <a:rPr sz="1600" spc="-10" dirty="0">
                <a:latin typeface="Carlito"/>
                <a:cs typeface="Carlito"/>
              </a:rPr>
              <a:t>stesso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rende facile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preghiera; come </a:t>
            </a:r>
            <a:r>
              <a:rPr sz="1600" spc="-5" dirty="0">
                <a:latin typeface="Carlito"/>
                <a:cs typeface="Carlito"/>
              </a:rPr>
              <a:t>nella morte, nella </a:t>
            </a:r>
            <a:r>
              <a:rPr sz="1600" spc="-10" dirty="0">
                <a:latin typeface="Carlito"/>
                <a:cs typeface="Carlito"/>
              </a:rPr>
              <a:t>preghiera </a:t>
            </a:r>
            <a:r>
              <a:rPr sz="1600" spc="-5" dirty="0">
                <a:latin typeface="Carlito"/>
                <a:cs typeface="Carlito"/>
              </a:rPr>
              <a:t>i </a:t>
            </a:r>
            <a:r>
              <a:rPr sz="1600" spc="-10" dirty="0">
                <a:latin typeface="Carlito"/>
                <a:cs typeface="Carlito"/>
              </a:rPr>
              <a:t>sensi </a:t>
            </a:r>
            <a:r>
              <a:rPr sz="1600" spc="-5" dirty="0">
                <a:latin typeface="Carlito"/>
                <a:cs typeface="Carlito"/>
              </a:rPr>
              <a:t>si ribellano;  nella </a:t>
            </a:r>
            <a:r>
              <a:rPr sz="1600" spc="-10" dirty="0">
                <a:latin typeface="Carlito"/>
                <a:cs typeface="Carlito"/>
              </a:rPr>
              <a:t>morte questa </a:t>
            </a:r>
            <a:r>
              <a:rPr sz="1600" spc="-5" dirty="0">
                <a:latin typeface="Carlito"/>
                <a:cs typeface="Carlito"/>
              </a:rPr>
              <a:t>ribellione dei </a:t>
            </a:r>
            <a:r>
              <a:rPr sz="1600" spc="-10" dirty="0">
                <a:latin typeface="Carlito"/>
                <a:cs typeface="Carlito"/>
              </a:rPr>
              <a:t>sensi </a:t>
            </a:r>
            <a:r>
              <a:rPr sz="1600" spc="-15" dirty="0">
                <a:latin typeface="Carlito"/>
                <a:cs typeface="Carlito"/>
              </a:rPr>
              <a:t>provoca </a:t>
            </a:r>
            <a:r>
              <a:rPr sz="1600" spc="-10" dirty="0">
                <a:latin typeface="Carlito"/>
                <a:cs typeface="Carlito"/>
              </a:rPr>
              <a:t>quel </a:t>
            </a:r>
            <a:r>
              <a:rPr sz="1600" spc="-15" dirty="0">
                <a:latin typeface="Carlito"/>
                <a:cs typeface="Carlito"/>
              </a:rPr>
              <a:t>terrore </a:t>
            </a:r>
            <a:r>
              <a:rPr sz="1600" spc="-10" dirty="0">
                <a:latin typeface="Carlito"/>
                <a:cs typeface="Carlito"/>
              </a:rPr>
              <a:t>supremo </a:t>
            </a:r>
            <a:r>
              <a:rPr sz="1600" spc="-5" dirty="0">
                <a:latin typeface="Carlito"/>
                <a:cs typeface="Carlito"/>
              </a:rPr>
              <a:t>di cui </a:t>
            </a:r>
            <a:r>
              <a:rPr sz="1600" spc="5" dirty="0">
                <a:latin typeface="Carlito"/>
                <a:cs typeface="Carlito"/>
              </a:rPr>
              <a:t>abbiamo </a:t>
            </a:r>
            <a:r>
              <a:rPr sz="1600" spc="-10" dirty="0">
                <a:latin typeface="Carlito"/>
                <a:cs typeface="Carlito"/>
              </a:rPr>
              <a:t>parlato. </a:t>
            </a:r>
            <a:r>
              <a:rPr sz="1600" spc="-5" dirty="0">
                <a:latin typeface="Carlito"/>
                <a:cs typeface="Carlito"/>
              </a:rPr>
              <a:t>I </a:t>
            </a:r>
            <a:r>
              <a:rPr sz="1600" spc="-10" dirty="0">
                <a:latin typeface="Carlito"/>
                <a:cs typeface="Carlito"/>
              </a:rPr>
              <a:t>sensi si  </a:t>
            </a:r>
            <a:r>
              <a:rPr sz="1600" spc="-5" dirty="0">
                <a:latin typeface="Carlito"/>
                <a:cs typeface="Carlito"/>
              </a:rPr>
              <a:t>ribellano </a:t>
            </a:r>
            <a:r>
              <a:rPr sz="1600" spc="-10" dirty="0">
                <a:latin typeface="Carlito"/>
                <a:cs typeface="Carlito"/>
              </a:rPr>
              <a:t>perché sentono </a:t>
            </a:r>
            <a:r>
              <a:rPr sz="1600" spc="-5" dirty="0">
                <a:latin typeface="Carlito"/>
                <a:cs typeface="Carlito"/>
              </a:rPr>
              <a:t>che la </a:t>
            </a:r>
            <a:r>
              <a:rPr sz="1600" spc="-15" dirty="0">
                <a:latin typeface="Carlito"/>
                <a:cs typeface="Carlito"/>
              </a:rPr>
              <a:t>loro </a:t>
            </a:r>
            <a:r>
              <a:rPr sz="1600" spc="-5" dirty="0">
                <a:latin typeface="Carlito"/>
                <a:cs typeface="Carlito"/>
              </a:rPr>
              <a:t>fine è vicina. </a:t>
            </a:r>
            <a:r>
              <a:rPr sz="1600" spc="-10" dirty="0">
                <a:latin typeface="Carlito"/>
                <a:cs typeface="Carlito"/>
              </a:rPr>
              <a:t>Aspirano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una continuità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5" dirty="0">
                <a:latin typeface="Carlito"/>
                <a:cs typeface="Carlito"/>
              </a:rPr>
              <a:t>data loro.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preghiera  </a:t>
            </a:r>
            <a:r>
              <a:rPr sz="1600" spc="-15" dirty="0">
                <a:latin typeface="Carlito"/>
                <a:cs typeface="Carlito"/>
              </a:rPr>
              <a:t>infatti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20" dirty="0">
                <a:latin typeface="Carlito"/>
                <a:cs typeface="Carlito"/>
              </a:rPr>
              <a:t>un’attività </a:t>
            </a:r>
            <a:r>
              <a:rPr sz="1600" spc="-5" dirty="0">
                <a:latin typeface="Carlito"/>
                <a:cs typeface="Carlito"/>
              </a:rPr>
              <a:t>dei </a:t>
            </a:r>
            <a:r>
              <a:rPr sz="1600" spc="-10" dirty="0">
                <a:latin typeface="Carlito"/>
                <a:cs typeface="Carlito"/>
              </a:rPr>
              <a:t>sensi. Essi non </a:t>
            </a:r>
            <a:r>
              <a:rPr sz="1600" spc="-5" dirty="0">
                <a:latin typeface="Carlito"/>
                <a:cs typeface="Carlito"/>
              </a:rPr>
              <a:t>eseguono </a:t>
            </a:r>
            <a:r>
              <a:rPr sz="1600" dirty="0">
                <a:latin typeface="Carlito"/>
                <a:cs typeface="Carlito"/>
              </a:rPr>
              <a:t>un </a:t>
            </a:r>
            <a:r>
              <a:rPr sz="1600" spc="-15" dirty="0">
                <a:latin typeface="Carlito"/>
                <a:cs typeface="Carlito"/>
              </a:rPr>
              <a:t>atto </a:t>
            </a:r>
            <a:r>
              <a:rPr sz="1600" spc="-10" dirty="0">
                <a:latin typeface="Carlito"/>
                <a:cs typeface="Carlito"/>
              </a:rPr>
              <a:t>soprannaturale: </a:t>
            </a:r>
            <a:r>
              <a:rPr sz="1600" spc="-5" dirty="0">
                <a:latin typeface="Carlito"/>
                <a:cs typeface="Carlito"/>
              </a:rPr>
              <a:t>essi </a:t>
            </a:r>
            <a:r>
              <a:rPr sz="1600" spc="-10" dirty="0">
                <a:latin typeface="Carlito"/>
                <a:cs typeface="Carlito"/>
              </a:rPr>
              <a:t>non pregano. </a:t>
            </a:r>
            <a:r>
              <a:rPr sz="1600" spc="-5" dirty="0">
                <a:latin typeface="Carlito"/>
                <a:cs typeface="Carlito"/>
              </a:rPr>
              <a:t>Prima o </a:t>
            </a:r>
            <a:r>
              <a:rPr sz="1600" spc="-10" dirty="0">
                <a:latin typeface="Carlito"/>
                <a:cs typeface="Carlito"/>
              </a:rPr>
              <a:t>poi  </a:t>
            </a:r>
            <a:r>
              <a:rPr sz="1600" spc="-5" dirty="0">
                <a:latin typeface="Carlito"/>
                <a:cs typeface="Carlito"/>
              </a:rPr>
              <a:t>quindi </a:t>
            </a:r>
            <a:r>
              <a:rPr sz="1600" spc="-15" dirty="0">
                <a:latin typeface="Carlito"/>
                <a:cs typeface="Carlito"/>
              </a:rPr>
              <a:t>proveranno </a:t>
            </a:r>
            <a:r>
              <a:rPr sz="1600" spc="-10" dirty="0">
                <a:latin typeface="Carlito"/>
                <a:cs typeface="Carlito"/>
              </a:rPr>
              <a:t>una frustrazione </a:t>
            </a:r>
            <a:r>
              <a:rPr sz="1600" spc="-5" dirty="0">
                <a:latin typeface="Carlito"/>
                <a:cs typeface="Carlito"/>
              </a:rPr>
              <a:t>che è </a:t>
            </a:r>
            <a:r>
              <a:rPr sz="1600" spc="-15" dirty="0">
                <a:latin typeface="Carlito"/>
                <a:cs typeface="Carlito"/>
              </a:rPr>
              <a:t>un’anticipazione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morte, </a:t>
            </a:r>
            <a:r>
              <a:rPr sz="1600" spc="-5" dirty="0">
                <a:latin typeface="Carlito"/>
                <a:cs typeface="Carlito"/>
              </a:rPr>
              <a:t>e a </a:t>
            </a:r>
            <a:r>
              <a:rPr sz="1600" spc="-10" dirty="0">
                <a:latin typeface="Carlito"/>
                <a:cs typeface="Carlito"/>
              </a:rPr>
              <a:t>votle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preghiera </a:t>
            </a:r>
            <a:r>
              <a:rPr sz="1600" spc="-10" dirty="0">
                <a:latin typeface="Carlito"/>
                <a:cs typeface="Carlito"/>
              </a:rPr>
              <a:t>può dare un  </a:t>
            </a:r>
            <a:r>
              <a:rPr sz="1600" dirty="0">
                <a:latin typeface="Carlito"/>
                <a:cs typeface="Carlito"/>
              </a:rPr>
              <a:t>assaggio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5" dirty="0">
                <a:latin typeface="Carlito"/>
                <a:cs typeface="Carlito"/>
              </a:rPr>
              <a:t>terrore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morte. Questo </a:t>
            </a:r>
            <a:r>
              <a:rPr sz="1600" spc="-5" dirty="0">
                <a:latin typeface="Carlito"/>
                <a:cs typeface="Carlito"/>
              </a:rPr>
              <a:t>lo sa ogni </a:t>
            </a:r>
            <a:r>
              <a:rPr sz="1600" spc="-10" dirty="0">
                <a:latin typeface="Carlito"/>
                <a:cs typeface="Carlito"/>
              </a:rPr>
              <a:t>principiante </a:t>
            </a:r>
            <a:r>
              <a:rPr sz="1600" spc="-5" dirty="0">
                <a:latin typeface="Carlito"/>
                <a:cs typeface="Carlito"/>
              </a:rPr>
              <a:t>che abbia mai </a:t>
            </a:r>
            <a:r>
              <a:rPr sz="1600" spc="-10" dirty="0">
                <a:latin typeface="Carlito"/>
                <a:cs typeface="Carlito"/>
              </a:rPr>
              <a:t>resistito, </a:t>
            </a:r>
            <a:r>
              <a:rPr sz="1600" spc="-5" dirty="0">
                <a:latin typeface="Carlito"/>
                <a:cs typeface="Carlito"/>
              </a:rPr>
              <a:t>nel bel </a:t>
            </a:r>
            <a:r>
              <a:rPr sz="1600" spc="-15" dirty="0">
                <a:latin typeface="Carlito"/>
                <a:cs typeface="Carlito"/>
              </a:rPr>
              <a:t>mezzo </a:t>
            </a:r>
            <a:r>
              <a:rPr sz="1600" spc="-25" dirty="0">
                <a:latin typeface="Carlito"/>
                <a:cs typeface="Carlito"/>
              </a:rPr>
              <a:t>dell’ora  </a:t>
            </a:r>
            <a:r>
              <a:rPr sz="1600" spc="-10" dirty="0">
                <a:latin typeface="Carlito"/>
                <a:cs typeface="Carlito"/>
              </a:rPr>
              <a:t>stabilita </a:t>
            </a:r>
            <a:r>
              <a:rPr sz="1600" spc="-5" dirty="0">
                <a:latin typeface="Carlito"/>
                <a:cs typeface="Carlito"/>
              </a:rPr>
              <a:t>per la meditazione, all’impulso di </a:t>
            </a:r>
            <a:r>
              <a:rPr sz="1600" spc="-10" dirty="0">
                <a:latin typeface="Carlito"/>
                <a:cs typeface="Carlito"/>
              </a:rPr>
              <a:t>scappare </a:t>
            </a:r>
            <a:r>
              <a:rPr sz="1600" spc="-5" dirty="0">
                <a:latin typeface="Carlito"/>
                <a:cs typeface="Carlito"/>
              </a:rPr>
              <a:t>pieno di </a:t>
            </a:r>
            <a:r>
              <a:rPr sz="1600" spc="-10" dirty="0">
                <a:latin typeface="Carlito"/>
                <a:cs typeface="Carlito"/>
              </a:rPr>
              <a:t>disgusto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5" dirty="0">
                <a:latin typeface="Carlito"/>
                <a:cs typeface="Carlito"/>
              </a:rPr>
              <a:t>scoramento 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confusione.</a:t>
            </a:r>
            <a:r>
              <a:rPr sz="1575" baseline="-10582" dirty="0">
                <a:latin typeface="Carlito"/>
                <a:cs typeface="Carlito"/>
              </a:rPr>
              <a:t>[518]</a:t>
            </a:r>
            <a:endParaRPr sz="1575" baseline="-10582">
              <a:latin typeface="Carlito"/>
              <a:cs typeface="Carlito"/>
            </a:endParaRPr>
          </a:p>
          <a:p>
            <a:pPr marL="101600" marR="93345" algn="just">
              <a:lnSpc>
                <a:spcPct val="117200"/>
              </a:lnSpc>
              <a:spcBef>
                <a:spcPts val="990"/>
              </a:spcBef>
              <a:buClr>
                <a:srgbClr val="006FC0"/>
              </a:buClr>
              <a:buFont typeface="Carlito"/>
              <a:buAutoNum type="arabicParenR" startAt="7"/>
              <a:tabLst>
                <a:tab pos="314325" algn="l"/>
              </a:tabLst>
            </a:pPr>
            <a:r>
              <a:rPr sz="1600" spc="-10" dirty="0">
                <a:latin typeface="Carlito"/>
                <a:cs typeface="Carlito"/>
              </a:rPr>
              <a:t>Preghiera </a:t>
            </a:r>
            <a:r>
              <a:rPr sz="1600" spc="-5" dirty="0">
                <a:latin typeface="Carlito"/>
                <a:cs typeface="Carlito"/>
              </a:rPr>
              <a:t>e morte </a:t>
            </a:r>
            <a:r>
              <a:rPr sz="1600" spc="-10" dirty="0">
                <a:latin typeface="Carlito"/>
                <a:cs typeface="Carlito"/>
              </a:rPr>
              <a:t>sono attività </a:t>
            </a:r>
            <a:r>
              <a:rPr sz="1600" spc="-5" dirty="0">
                <a:latin typeface="Carlito"/>
                <a:cs typeface="Carlito"/>
              </a:rPr>
              <a:t>umane </a:t>
            </a:r>
            <a:r>
              <a:rPr sz="1600" spc="-15" dirty="0">
                <a:latin typeface="Carlito"/>
                <a:cs typeface="Carlito"/>
              </a:rPr>
              <a:t>sotto </a:t>
            </a:r>
            <a:r>
              <a:rPr sz="1600" spc="-5" dirty="0">
                <a:latin typeface="Carlito"/>
                <a:cs typeface="Carlito"/>
              </a:rPr>
              <a:t>l’influsso della </a:t>
            </a:r>
            <a:r>
              <a:rPr sz="1600" spc="-10" dirty="0">
                <a:latin typeface="Carlito"/>
                <a:cs typeface="Carlito"/>
              </a:rPr>
              <a:t>grazia; </a:t>
            </a:r>
            <a:r>
              <a:rPr sz="1600" spc="-5" dirty="0">
                <a:latin typeface="Carlito"/>
                <a:cs typeface="Carlito"/>
              </a:rPr>
              <a:t>implicano </a:t>
            </a:r>
            <a:r>
              <a:rPr sz="1600" spc="-20" dirty="0">
                <a:latin typeface="Carlito"/>
                <a:cs typeface="Carlito"/>
              </a:rPr>
              <a:t>un’avventura </a:t>
            </a:r>
            <a:r>
              <a:rPr sz="1600" spc="-5" dirty="0">
                <a:latin typeface="Carlito"/>
                <a:cs typeface="Carlito"/>
              </a:rPr>
              <a:t>nell’ignoto e </a:t>
            </a:r>
            <a:r>
              <a:rPr sz="1600" spc="-10" dirty="0">
                <a:latin typeface="Carlito"/>
                <a:cs typeface="Carlito"/>
              </a:rPr>
              <a:t>una  frustrazione </a:t>
            </a:r>
            <a:r>
              <a:rPr sz="1600" spc="-5" dirty="0">
                <a:latin typeface="Carlito"/>
                <a:cs typeface="Carlito"/>
              </a:rPr>
              <a:t>dei sensi; </a:t>
            </a:r>
            <a:r>
              <a:rPr sz="1600" dirty="0">
                <a:latin typeface="Carlito"/>
                <a:cs typeface="Carlito"/>
              </a:rPr>
              <a:t>sono </a:t>
            </a:r>
            <a:r>
              <a:rPr sz="1600" spc="-10" dirty="0">
                <a:latin typeface="Carlito"/>
                <a:cs typeface="Carlito"/>
              </a:rPr>
              <a:t>condizionate </a:t>
            </a:r>
            <a:r>
              <a:rPr sz="1600" spc="-5" dirty="0">
                <a:latin typeface="Carlito"/>
                <a:cs typeface="Carlito"/>
              </a:rPr>
              <a:t>dalla </a:t>
            </a:r>
            <a:r>
              <a:rPr sz="1600" spc="-15" dirty="0">
                <a:latin typeface="Carlito"/>
                <a:cs typeface="Carlito"/>
              </a:rPr>
              <a:t>povertà </a:t>
            </a:r>
            <a:r>
              <a:rPr sz="1600" spc="-5" dirty="0">
                <a:latin typeface="Carlito"/>
                <a:cs typeface="Carlito"/>
              </a:rPr>
              <a:t>dello </a:t>
            </a:r>
            <a:r>
              <a:rPr sz="1600" spc="-10" dirty="0">
                <a:latin typeface="Carlito"/>
                <a:cs typeface="Carlito"/>
              </a:rPr>
              <a:t>Spirito; </a:t>
            </a:r>
            <a:r>
              <a:rPr sz="1600" dirty="0">
                <a:latin typeface="Carlito"/>
                <a:cs typeface="Carlito"/>
              </a:rPr>
              <a:t>sono </a:t>
            </a:r>
            <a:r>
              <a:rPr sz="1600" spc="-15" dirty="0">
                <a:latin typeface="Carlito"/>
                <a:cs typeface="Carlito"/>
              </a:rPr>
              <a:t>diventate </a:t>
            </a:r>
            <a:r>
              <a:rPr sz="1600" spc="-5" dirty="0">
                <a:latin typeface="Carlito"/>
                <a:cs typeface="Carlito"/>
              </a:rPr>
              <a:t>belle </a:t>
            </a:r>
            <a:r>
              <a:rPr sz="1600" spc="-10" dirty="0">
                <a:latin typeface="Carlito"/>
                <a:cs typeface="Carlito"/>
              </a:rPr>
              <a:t>per </a:t>
            </a:r>
            <a:r>
              <a:rPr sz="1600" spc="-20" dirty="0">
                <a:latin typeface="Carlito"/>
                <a:cs typeface="Carlito"/>
              </a:rPr>
              <a:t>effetto </a:t>
            </a:r>
            <a:r>
              <a:rPr sz="1600" spc="-5" dirty="0">
                <a:latin typeface="Carlito"/>
                <a:cs typeface="Carlito"/>
              </a:rPr>
              <a:t>dei doni  dello </a:t>
            </a:r>
            <a:r>
              <a:rPr sz="1600" spc="-10" dirty="0">
                <a:latin typeface="Carlito"/>
                <a:cs typeface="Carlito"/>
              </a:rPr>
              <a:t>Spirito Santo; sono </a:t>
            </a:r>
            <a:r>
              <a:rPr sz="1600" spc="-5" dirty="0">
                <a:latin typeface="Carlito"/>
                <a:cs typeface="Carlito"/>
              </a:rPr>
              <a:t>una </a:t>
            </a:r>
            <a:r>
              <a:rPr sz="1600" spc="-10" dirty="0">
                <a:latin typeface="Carlito"/>
                <a:cs typeface="Carlito"/>
              </a:rPr>
              <a:t>ricerca esclusiva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volto </a:t>
            </a:r>
            <a:r>
              <a:rPr sz="1600" spc="-5" dirty="0">
                <a:latin typeface="Carlito"/>
                <a:cs typeface="Carlito"/>
              </a:rPr>
              <a:t>di Dio da parte dell’uomo.</a:t>
            </a:r>
            <a:r>
              <a:rPr sz="1575" spc="-7" baseline="-10582" dirty="0">
                <a:latin typeface="Carlito"/>
                <a:cs typeface="Carlito"/>
              </a:rPr>
              <a:t>[518] </a:t>
            </a:r>
            <a:r>
              <a:rPr sz="1600" spc="-30" dirty="0">
                <a:latin typeface="Carlito"/>
                <a:cs typeface="Carlito"/>
              </a:rPr>
              <a:t>L’uomo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dirty="0">
                <a:latin typeface="Carlito"/>
                <a:cs typeface="Carlito"/>
              </a:rPr>
              <a:t>può</a:t>
            </a:r>
            <a:r>
              <a:rPr sz="1600" spc="14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pregare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" y="293624"/>
            <a:ext cx="9170670" cy="95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1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26</a:t>
            </a:r>
            <a:endParaRPr sz="1600">
              <a:latin typeface="Carlito"/>
              <a:cs typeface="Carlito"/>
            </a:endParaRPr>
          </a:p>
          <a:p>
            <a:pPr marL="50800" marR="43180">
              <a:lnSpc>
                <a:spcPct val="117500"/>
              </a:lnSpc>
              <a:spcBef>
                <a:spcPts val="925"/>
              </a:spcBef>
            </a:pP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non può morire fintanto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è disponibile ad </a:t>
            </a:r>
            <a:r>
              <a:rPr sz="1600" spc="-15" dirty="0">
                <a:latin typeface="Carlito"/>
                <a:cs typeface="Carlito"/>
              </a:rPr>
              <a:t>accettare </a:t>
            </a:r>
            <a:r>
              <a:rPr sz="1600" spc="-5" dirty="0">
                <a:latin typeface="Carlito"/>
                <a:cs typeface="Carlito"/>
              </a:rPr>
              <a:t>se stesso </a:t>
            </a:r>
            <a:r>
              <a:rPr sz="1600" spc="-10" dirty="0">
                <a:latin typeface="Carlito"/>
                <a:cs typeface="Carlito"/>
              </a:rPr>
              <a:t>così </a:t>
            </a:r>
            <a:r>
              <a:rPr sz="1600" spc="-30" dirty="0">
                <a:latin typeface="Carlito"/>
                <a:cs typeface="Carlito"/>
              </a:rPr>
              <a:t>com’è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questo momento, </a:t>
            </a:r>
            <a:r>
              <a:rPr sz="1600" spc="-5" dirty="0">
                <a:latin typeface="Carlito"/>
                <a:cs typeface="Carlito"/>
              </a:rPr>
              <a:t>e  </a:t>
            </a:r>
            <a:r>
              <a:rPr sz="1600" spc="-10" dirty="0">
                <a:latin typeface="Carlito"/>
                <a:cs typeface="Carlito"/>
              </a:rPr>
              <a:t>fintanto che non accetta </a:t>
            </a:r>
            <a:r>
              <a:rPr sz="1600" spc="-5" dirty="0">
                <a:latin typeface="Carlito"/>
                <a:cs typeface="Carlito"/>
              </a:rPr>
              <a:t>umilmente </a:t>
            </a:r>
            <a:r>
              <a:rPr sz="1600" spc="-10" dirty="0">
                <a:latin typeface="Carlito"/>
                <a:cs typeface="Carlito"/>
              </a:rPr>
              <a:t>che </a:t>
            </a:r>
            <a:r>
              <a:rPr sz="1600" spc="-5" dirty="0">
                <a:latin typeface="Carlito"/>
                <a:cs typeface="Carlito"/>
              </a:rPr>
              <a:t>Dio si degni di visitarlo </a:t>
            </a:r>
            <a:r>
              <a:rPr sz="1600" spc="-10" dirty="0">
                <a:latin typeface="Carlito"/>
                <a:cs typeface="Carlito"/>
              </a:rPr>
              <a:t>così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com’è.</a:t>
            </a:r>
            <a:r>
              <a:rPr sz="1575" spc="-15" baseline="-10582" dirty="0">
                <a:latin typeface="Carlito"/>
                <a:cs typeface="Carlito"/>
              </a:rPr>
              <a:t>[414]</a:t>
            </a:r>
            <a:endParaRPr sz="1575" baseline="-10582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5836285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2960" y="293624"/>
            <a:ext cx="9224645" cy="654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27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1600" b="1" i="1" spc="-5" dirty="0">
                <a:latin typeface="Carlito"/>
                <a:cs typeface="Carlito"/>
              </a:rPr>
              <a:t>Sulla presenza della morte </a:t>
            </a:r>
            <a:r>
              <a:rPr sz="1600" b="1" i="1" spc="-10" dirty="0">
                <a:latin typeface="Carlito"/>
                <a:cs typeface="Carlito"/>
              </a:rPr>
              <a:t>nella</a:t>
            </a:r>
            <a:r>
              <a:rPr sz="1600" b="1" i="1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modernità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335"/>
              </a:spcBef>
            </a:pPr>
            <a:r>
              <a:rPr sz="1600" spc="-10" dirty="0">
                <a:latin typeface="Carlito"/>
                <a:cs typeface="Carlito"/>
              </a:rPr>
              <a:t>TESTI </a:t>
            </a:r>
            <a:r>
              <a:rPr sz="1600" spc="-5" dirty="0">
                <a:latin typeface="Carlito"/>
                <a:cs typeface="Carlito"/>
              </a:rPr>
              <a:t>DI G.DOSSETTI; </a:t>
            </a:r>
            <a:r>
              <a:rPr sz="1600" spc="-40" dirty="0">
                <a:latin typeface="Carlito"/>
                <a:cs typeface="Carlito"/>
              </a:rPr>
              <a:t>WALTER </a:t>
            </a:r>
            <a:r>
              <a:rPr sz="1600" spc="-5" dirty="0">
                <a:latin typeface="Carlito"/>
                <a:cs typeface="Carlito"/>
              </a:rPr>
              <a:t>BENJAMIN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(1892-1940)</a:t>
            </a:r>
            <a:endParaRPr sz="1600">
              <a:latin typeface="Carlito"/>
              <a:cs typeface="Carlito"/>
            </a:endParaRPr>
          </a:p>
          <a:p>
            <a:pPr marL="76200" algn="just">
              <a:lnSpc>
                <a:spcPct val="100000"/>
              </a:lnSpc>
              <a:spcBef>
                <a:spcPts val="1330"/>
              </a:spcBef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1) sugli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aspetti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di morte della</a:t>
            </a:r>
            <a:r>
              <a:rPr sz="1600" b="1" i="1" spc="3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modernità</a:t>
            </a:r>
            <a:endParaRPr sz="1600">
              <a:latin typeface="Carlito"/>
              <a:cs typeface="Carlito"/>
            </a:endParaRPr>
          </a:p>
          <a:p>
            <a:pPr marL="76200" marR="73025" algn="just">
              <a:lnSpc>
                <a:spcPct val="101600"/>
              </a:lnSpc>
              <a:spcBef>
                <a:spcPts val="880"/>
              </a:spcBef>
              <a:buFont typeface="Carlito"/>
              <a:buAutoNum type="arabicParenR"/>
              <a:tabLst>
                <a:tab pos="296545" algn="l"/>
              </a:tabLst>
            </a:pPr>
            <a:r>
              <a:rPr sz="1600" i="1" spc="-5" dirty="0">
                <a:latin typeface="Carlito"/>
                <a:cs typeface="Carlito"/>
              </a:rPr>
              <a:t>Questa umanità, oggi [1994] più che mai terribilmente </a:t>
            </a:r>
            <a:r>
              <a:rPr sz="1600" i="1" spc="-10" dirty="0">
                <a:latin typeface="Carlito"/>
                <a:cs typeface="Carlito"/>
              </a:rPr>
              <a:t>disgraziata </a:t>
            </a:r>
            <a:r>
              <a:rPr sz="1600" i="1" spc="-5" dirty="0">
                <a:latin typeface="Carlito"/>
                <a:cs typeface="Carlito"/>
              </a:rPr>
              <a:t>e in pericolo, insidiata da veleni mortali  </a:t>
            </a:r>
            <a:r>
              <a:rPr sz="1600" i="1" spc="-10" dirty="0">
                <a:latin typeface="Carlito"/>
                <a:cs typeface="Carlito"/>
              </a:rPr>
              <a:t>che </a:t>
            </a:r>
            <a:r>
              <a:rPr sz="1600" i="1" spc="-5" dirty="0">
                <a:latin typeface="Carlito"/>
                <a:cs typeface="Carlito"/>
              </a:rPr>
              <a:t>la percorrono in ogni </a:t>
            </a:r>
            <a:r>
              <a:rPr sz="1600" i="1" dirty="0">
                <a:latin typeface="Carlito"/>
                <a:cs typeface="Carlito"/>
              </a:rPr>
              <a:t>direzione.</a:t>
            </a:r>
            <a:r>
              <a:rPr sz="1575" i="1" baseline="39682" dirty="0">
                <a:latin typeface="Carlito"/>
                <a:cs typeface="Carlito"/>
              </a:rPr>
              <a:t>23 </a:t>
            </a:r>
            <a:r>
              <a:rPr sz="1600" i="1" spc="-5" dirty="0">
                <a:latin typeface="Carlito"/>
                <a:cs typeface="Carlito"/>
              </a:rPr>
              <a:t>A questi </a:t>
            </a:r>
            <a:r>
              <a:rPr sz="1600" i="1" dirty="0">
                <a:latin typeface="Carlito"/>
                <a:cs typeface="Carlito"/>
              </a:rPr>
              <a:t>veleni </a:t>
            </a:r>
            <a:r>
              <a:rPr sz="1600" i="1" spc="-5" dirty="0">
                <a:latin typeface="Carlito"/>
                <a:cs typeface="Carlito"/>
              </a:rPr>
              <a:t>mortali si </a:t>
            </a:r>
            <a:r>
              <a:rPr sz="1600" i="1" spc="-10" dirty="0">
                <a:latin typeface="Carlito"/>
                <a:cs typeface="Carlito"/>
              </a:rPr>
              <a:t>può </a:t>
            </a:r>
            <a:r>
              <a:rPr sz="1600" i="1" spc="-5" dirty="0">
                <a:latin typeface="Carlito"/>
                <a:cs typeface="Carlito"/>
              </a:rPr>
              <a:t>opporre </a:t>
            </a:r>
            <a:r>
              <a:rPr sz="1600" i="1" spc="-10" dirty="0">
                <a:latin typeface="Carlito"/>
                <a:cs typeface="Carlito"/>
              </a:rPr>
              <a:t>una </a:t>
            </a:r>
            <a:r>
              <a:rPr sz="1600" i="1" spc="-5" dirty="0">
                <a:latin typeface="Carlito"/>
                <a:cs typeface="Carlito"/>
              </a:rPr>
              <a:t>grande fede e una </a:t>
            </a:r>
            <a:r>
              <a:rPr sz="1600" i="1" spc="-10" dirty="0">
                <a:latin typeface="Carlito"/>
                <a:cs typeface="Carlito"/>
              </a:rPr>
              <a:t>grande  </a:t>
            </a:r>
            <a:r>
              <a:rPr sz="1600" i="1" spc="-5" dirty="0">
                <a:latin typeface="Carlito"/>
                <a:cs typeface="Carlito"/>
              </a:rPr>
              <a:t>speranza nella risurrezione di Cristo Gesù, nostro</a:t>
            </a:r>
            <a:r>
              <a:rPr sz="1600" i="1" dirty="0">
                <a:latin typeface="Carlito"/>
                <a:cs typeface="Carlito"/>
              </a:rPr>
              <a:t> Signore.</a:t>
            </a:r>
            <a:r>
              <a:rPr sz="1575" i="1" baseline="39682" dirty="0">
                <a:latin typeface="Carlito"/>
                <a:cs typeface="Carlito"/>
              </a:rPr>
              <a:t>24</a:t>
            </a:r>
            <a:endParaRPr sz="1575" baseline="39682">
              <a:latin typeface="Carlito"/>
              <a:cs typeface="Carlito"/>
            </a:endParaRPr>
          </a:p>
          <a:p>
            <a:pPr marL="76200" marR="80645" algn="just">
              <a:lnSpc>
                <a:spcPct val="101600"/>
              </a:lnSpc>
              <a:spcBef>
                <a:spcPts val="5"/>
              </a:spcBef>
            </a:pPr>
            <a:r>
              <a:rPr sz="1600" i="1" spc="-5" dirty="0">
                <a:latin typeface="Carlito"/>
                <a:cs typeface="Carlito"/>
              </a:rPr>
              <a:t>Bisogna rimeditare tutta la dottrina sugli idoli che è nel libro dell’Esodo e del Deuteronomio, nei Salmi, </a:t>
            </a:r>
            <a:r>
              <a:rPr sz="1600" i="1" spc="-10" dirty="0">
                <a:latin typeface="Carlito"/>
                <a:cs typeface="Carlito"/>
              </a:rPr>
              <a:t>nel  </a:t>
            </a:r>
            <a:r>
              <a:rPr sz="1600" i="1" spc="-5" dirty="0">
                <a:latin typeface="Carlito"/>
                <a:cs typeface="Carlito"/>
              </a:rPr>
              <a:t>libro della Sapienza e nei profeti, specialmente in Isaia e in Geremia e soprattutto nel </a:t>
            </a:r>
            <a:r>
              <a:rPr sz="1600" i="1" spc="-10" dirty="0">
                <a:latin typeface="Carlito"/>
                <a:cs typeface="Carlito"/>
              </a:rPr>
              <a:t>fondamentale </a:t>
            </a:r>
            <a:r>
              <a:rPr sz="1600" i="1" spc="-5" dirty="0">
                <a:latin typeface="Carlito"/>
                <a:cs typeface="Carlito"/>
              </a:rPr>
              <a:t>capitolo  16 di Ezechiele: </a:t>
            </a:r>
            <a:r>
              <a:rPr sz="1600" spc="-5" dirty="0">
                <a:latin typeface="Carlito"/>
                <a:cs typeface="Carlito"/>
              </a:rPr>
              <a:t>(Ez 16) </a:t>
            </a:r>
            <a:r>
              <a:rPr sz="1600" i="1" spc="-5" dirty="0">
                <a:latin typeface="Carlito"/>
                <a:cs typeface="Carlito"/>
              </a:rPr>
              <a:t>la prostituzione idolatrica è inevitabilmente sempre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sanguinaria.</a:t>
            </a:r>
            <a:r>
              <a:rPr sz="1575" i="1" baseline="39682" dirty="0">
                <a:latin typeface="Carlito"/>
                <a:cs typeface="Carlito"/>
              </a:rPr>
              <a:t>25</a:t>
            </a:r>
            <a:endParaRPr sz="1575" baseline="39682">
              <a:latin typeface="Carlito"/>
              <a:cs typeface="Carlito"/>
            </a:endParaRPr>
          </a:p>
          <a:p>
            <a:pPr marL="316865" indent="-241300" algn="just">
              <a:lnSpc>
                <a:spcPct val="100000"/>
              </a:lnSpc>
              <a:spcBef>
                <a:spcPts val="1045"/>
              </a:spcBef>
              <a:buAutoNum type="arabicParenR" startAt="2"/>
              <a:tabLst>
                <a:tab pos="317500" algn="l"/>
              </a:tabLst>
            </a:pPr>
            <a:r>
              <a:rPr sz="1600" b="1" i="1" spc="95" dirty="0">
                <a:solidFill>
                  <a:srgbClr val="4F81BC"/>
                </a:solidFill>
                <a:latin typeface="Times New Roman"/>
                <a:cs typeface="Times New Roman"/>
              </a:rPr>
              <a:t>per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35" dirty="0">
                <a:solidFill>
                  <a:srgbClr val="4F81BC"/>
                </a:solidFill>
                <a:latin typeface="Times New Roman"/>
                <a:cs typeface="Times New Roman"/>
              </a:rPr>
              <a:t>un’analisi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0" dirty="0">
                <a:solidFill>
                  <a:srgbClr val="4F81BC"/>
                </a:solidFill>
                <a:latin typeface="Times New Roman"/>
                <a:cs typeface="Times New Roman"/>
              </a:rPr>
              <a:t>delle</a:t>
            </a:r>
            <a:r>
              <a:rPr sz="1600" b="1" i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forme</a:t>
            </a:r>
            <a:r>
              <a:rPr sz="1600" b="1" i="1" spc="-6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0" dirty="0">
                <a:solidFill>
                  <a:srgbClr val="4F81BC"/>
                </a:solidFill>
                <a:latin typeface="Times New Roman"/>
                <a:cs typeface="Times New Roman"/>
              </a:rPr>
              <a:t>nascoste</a:t>
            </a:r>
            <a:r>
              <a:rPr sz="1600" b="1" i="1" spc="-6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della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5" dirty="0">
                <a:solidFill>
                  <a:srgbClr val="4F81BC"/>
                </a:solidFill>
                <a:latin typeface="Times New Roman"/>
                <a:cs typeface="Times New Roman"/>
              </a:rPr>
              <a:t>soggezione</a:t>
            </a:r>
            <a:r>
              <a:rPr sz="1600" b="1" i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5" dirty="0">
                <a:solidFill>
                  <a:srgbClr val="4F81BC"/>
                </a:solidFill>
                <a:latin typeface="Times New Roman"/>
                <a:cs typeface="Times New Roman"/>
              </a:rPr>
              <a:t>alla</a:t>
            </a:r>
            <a:r>
              <a:rPr sz="1600" b="1" i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100" dirty="0">
                <a:solidFill>
                  <a:srgbClr val="4F81BC"/>
                </a:solidFill>
                <a:latin typeface="Times New Roman"/>
                <a:cs typeface="Times New Roman"/>
              </a:rPr>
              <a:t>morte</a:t>
            </a:r>
            <a:r>
              <a:rPr sz="1600" b="1" i="1" spc="-5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nella</a:t>
            </a:r>
            <a:r>
              <a:rPr sz="1600" b="1" i="1" spc="-4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75" dirty="0">
                <a:solidFill>
                  <a:srgbClr val="4F81BC"/>
                </a:solidFill>
                <a:latin typeface="Times New Roman"/>
                <a:cs typeface="Times New Roman"/>
              </a:rPr>
              <a:t>modernità</a:t>
            </a:r>
            <a:r>
              <a:rPr sz="1575" b="1" i="1" spc="112" baseline="39682" dirty="0">
                <a:solidFill>
                  <a:srgbClr val="4F81BC"/>
                </a:solidFill>
                <a:latin typeface="Carlito"/>
                <a:cs typeface="Carlito"/>
              </a:rPr>
              <a:t>26</a:t>
            </a:r>
            <a:endParaRPr sz="1575" baseline="39682">
              <a:latin typeface="Carlito"/>
              <a:cs typeface="Carlito"/>
            </a:endParaRPr>
          </a:p>
          <a:p>
            <a:pPr marL="76200" marR="68580" algn="just">
              <a:lnSpc>
                <a:spcPct val="116900"/>
              </a:lnSpc>
              <a:spcBef>
                <a:spcPts val="600"/>
              </a:spcBef>
            </a:pPr>
            <a:r>
              <a:rPr sz="1600" spc="-10" dirty="0">
                <a:latin typeface="Carlito"/>
                <a:cs typeface="Carlito"/>
              </a:rPr>
              <a:t>Solo </a:t>
            </a:r>
            <a:r>
              <a:rPr sz="1600" spc="-5" dirty="0">
                <a:latin typeface="Carlito"/>
                <a:cs typeface="Carlito"/>
              </a:rPr>
              <a:t>il più </a:t>
            </a:r>
            <a:r>
              <a:rPr sz="1600" spc="-10" dirty="0">
                <a:latin typeface="Carlito"/>
                <a:cs typeface="Carlito"/>
              </a:rPr>
              <a:t>sprovveduto </a:t>
            </a:r>
            <a:r>
              <a:rPr sz="1600" spc="-5" dirty="0">
                <a:latin typeface="Carlito"/>
                <a:cs typeface="Carlito"/>
              </a:rPr>
              <a:t>idealismo può </a:t>
            </a:r>
            <a:r>
              <a:rPr sz="1600" spc="-10" dirty="0">
                <a:latin typeface="Carlito"/>
                <a:cs typeface="Carlito"/>
              </a:rPr>
              <a:t>credere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piacere </a:t>
            </a:r>
            <a:r>
              <a:rPr sz="1600" spc="-5" dirty="0">
                <a:latin typeface="Carlito"/>
                <a:cs typeface="Carlito"/>
              </a:rPr>
              <a:t>dei </a:t>
            </a:r>
            <a:r>
              <a:rPr sz="1600" spc="-10" dirty="0">
                <a:latin typeface="Carlito"/>
                <a:cs typeface="Carlito"/>
              </a:rPr>
              <a:t>sensi, </a:t>
            </a:r>
            <a:r>
              <a:rPr sz="1600" spc="-5" dirty="0">
                <a:latin typeface="Carlito"/>
                <a:cs typeface="Carlito"/>
              </a:rPr>
              <a:t>di qualsiasi </a:t>
            </a:r>
            <a:r>
              <a:rPr sz="1600" spc="-15" dirty="0">
                <a:latin typeface="Carlito"/>
                <a:cs typeface="Carlito"/>
              </a:rPr>
              <a:t>natura </a:t>
            </a:r>
            <a:r>
              <a:rPr sz="1600" spc="-5" dirty="0">
                <a:latin typeface="Carlito"/>
                <a:cs typeface="Carlito"/>
              </a:rPr>
              <a:t>esso sia, possa  </a:t>
            </a:r>
            <a:r>
              <a:rPr sz="1600" spc="-10" dirty="0">
                <a:latin typeface="Carlito"/>
                <a:cs typeface="Carlito"/>
              </a:rPr>
              <a:t>determinare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concetto </a:t>
            </a:r>
            <a:r>
              <a:rPr sz="1600" spc="-5" dirty="0">
                <a:latin typeface="Carlito"/>
                <a:cs typeface="Carlito"/>
              </a:rPr>
              <a:t>teologico </a:t>
            </a:r>
            <a:r>
              <a:rPr sz="1600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peccato.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concetto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lussuria </a:t>
            </a:r>
            <a:r>
              <a:rPr sz="1600" spc="-5" dirty="0">
                <a:latin typeface="Carlito"/>
                <a:cs typeface="Carlito"/>
              </a:rPr>
              <a:t>in senso teologico non è </a:t>
            </a:r>
            <a:r>
              <a:rPr sz="1600" spc="-10" dirty="0">
                <a:latin typeface="Carlito"/>
                <a:cs typeface="Carlito"/>
              </a:rPr>
              <a:t>determinato da  </a:t>
            </a:r>
            <a:r>
              <a:rPr sz="1600" spc="-15" dirty="0">
                <a:latin typeface="Carlito"/>
                <a:cs typeface="Carlito"/>
              </a:rPr>
              <a:t>nient’altro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dirty="0">
                <a:latin typeface="Carlito"/>
                <a:cs typeface="Carlito"/>
              </a:rPr>
              <a:t>[dalla] </a:t>
            </a:r>
            <a:r>
              <a:rPr sz="1600" spc="-10" dirty="0">
                <a:latin typeface="Carlito"/>
                <a:cs typeface="Carlito"/>
              </a:rPr>
              <a:t>sottrazione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piacere </a:t>
            </a:r>
            <a:r>
              <a:rPr sz="1600" spc="-5" dirty="0">
                <a:latin typeface="Carlito"/>
                <a:cs typeface="Carlito"/>
              </a:rPr>
              <a:t>dal </a:t>
            </a:r>
            <a:r>
              <a:rPr sz="1600" spc="-15" dirty="0">
                <a:latin typeface="Carlito"/>
                <a:cs typeface="Carlito"/>
              </a:rPr>
              <a:t>corso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vita con Dio, </a:t>
            </a:r>
            <a:r>
              <a:rPr sz="1600" spc="-5" dirty="0">
                <a:latin typeface="Carlito"/>
                <a:cs typeface="Carlito"/>
              </a:rPr>
              <a:t>il cui </a:t>
            </a:r>
            <a:r>
              <a:rPr sz="1600" spc="-10" dirty="0">
                <a:latin typeface="Carlito"/>
                <a:cs typeface="Carlito"/>
              </a:rPr>
              <a:t>legame con </a:t>
            </a:r>
            <a:r>
              <a:rPr sz="1600" spc="15" dirty="0">
                <a:latin typeface="Carlito"/>
                <a:cs typeface="Carlito"/>
              </a:rPr>
              <a:t>essa </a:t>
            </a:r>
            <a:r>
              <a:rPr sz="1600" spc="-5" dirty="0">
                <a:latin typeface="Carlito"/>
                <a:cs typeface="Carlito"/>
              </a:rPr>
              <a:t>[vita] risiede  nel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nome.    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nome</a:t>
            </a:r>
            <a:r>
              <a:rPr sz="1600" spc="2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stesso</a:t>
            </a:r>
            <a:r>
              <a:rPr sz="1600" spc="2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è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grido</a:t>
            </a:r>
            <a:r>
              <a:rPr sz="1600" spc="2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nudo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piacere.  </a:t>
            </a:r>
            <a:r>
              <a:rPr sz="1600" spc="17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nome,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questa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cosa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sacra,</a:t>
            </a:r>
            <a:r>
              <a:rPr sz="1600" spc="2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sobria,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in</a:t>
            </a:r>
            <a:r>
              <a:rPr sz="1600" spc="24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sé</a:t>
            </a:r>
            <a:r>
              <a:rPr sz="1600" spc="2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priva</a:t>
            </a:r>
            <a:r>
              <a:rPr sz="1600" spc="254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di</a:t>
            </a:r>
            <a:endParaRPr sz="1600">
              <a:latin typeface="Carlito"/>
              <a:cs typeface="Carlito"/>
            </a:endParaRPr>
          </a:p>
          <a:p>
            <a:pPr marL="76200" marR="67310" algn="just">
              <a:lnSpc>
                <a:spcPts val="2260"/>
              </a:lnSpc>
              <a:spcBef>
                <a:spcPts val="114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destino</a:t>
            </a:r>
            <a:r>
              <a:rPr sz="1600" spc="-10" dirty="0">
                <a:latin typeface="Carlito"/>
                <a:cs typeface="Carlito"/>
              </a:rPr>
              <a:t>, non </a:t>
            </a:r>
            <a:r>
              <a:rPr sz="1600" spc="-5" dirty="0">
                <a:latin typeface="Carlito"/>
                <a:cs typeface="Carlito"/>
              </a:rPr>
              <a:t>conosce </a:t>
            </a:r>
            <a:r>
              <a:rPr sz="1600" spc="-10" dirty="0">
                <a:latin typeface="Carlito"/>
                <a:cs typeface="Carlito"/>
              </a:rPr>
              <a:t>avversario </a:t>
            </a:r>
            <a:r>
              <a:rPr sz="1600" spc="-5" dirty="0">
                <a:latin typeface="Carlito"/>
                <a:cs typeface="Carlito"/>
              </a:rPr>
              <a:t>più </a:t>
            </a:r>
            <a:r>
              <a:rPr sz="1600" spc="-10" dirty="0">
                <a:latin typeface="Carlito"/>
                <a:cs typeface="Carlito"/>
              </a:rPr>
              <a:t>grande </a:t>
            </a:r>
            <a:r>
              <a:rPr sz="1600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destino: </a:t>
            </a:r>
            <a:r>
              <a:rPr sz="1600" spc="-5" dirty="0">
                <a:latin typeface="Carlito"/>
                <a:cs typeface="Carlito"/>
              </a:rPr>
              <a:t>che prende il </a:t>
            </a:r>
            <a:r>
              <a:rPr sz="1600" spc="-10" dirty="0">
                <a:latin typeface="Carlito"/>
                <a:cs typeface="Carlito"/>
              </a:rPr>
              <a:t>suo posto </a:t>
            </a:r>
            <a:r>
              <a:rPr sz="1600" spc="-5" dirty="0">
                <a:latin typeface="Carlito"/>
                <a:cs typeface="Carlito"/>
              </a:rPr>
              <a:t>nella </a:t>
            </a:r>
            <a:r>
              <a:rPr sz="1600" spc="-10" dirty="0">
                <a:latin typeface="Carlito"/>
                <a:cs typeface="Carlito"/>
              </a:rPr>
              <a:t>prostituzione,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crea </a:t>
            </a:r>
            <a:r>
              <a:rPr sz="1600" dirty="0">
                <a:latin typeface="Carlito"/>
                <a:cs typeface="Carlito"/>
              </a:rPr>
              <a:t>il  </a:t>
            </a:r>
            <a:r>
              <a:rPr sz="1600" spc="-10" dirty="0">
                <a:latin typeface="Carlito"/>
                <a:cs typeface="Carlito"/>
              </a:rPr>
              <a:t>suo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arsenale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nella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superstizione. 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qui,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tanto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nel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giocatore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nella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prostituta,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superstizione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r>
              <a:rPr sz="1600" spc="9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cattura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Carlito"/>
              <a:cs typeface="Carlito"/>
            </a:endParaRPr>
          </a:p>
          <a:p>
            <a:pPr marL="76200" marR="5003165" algn="just">
              <a:lnSpc>
                <a:spcPct val="101699"/>
              </a:lnSpc>
            </a:pPr>
            <a:r>
              <a:rPr sz="1200" baseline="38194" dirty="0">
                <a:latin typeface="Carlito"/>
                <a:cs typeface="Carlito"/>
              </a:rPr>
              <a:t>23 </a:t>
            </a:r>
            <a:r>
              <a:rPr sz="1200" spc="-5" dirty="0">
                <a:latin typeface="Carlito"/>
                <a:cs typeface="Carlito"/>
              </a:rPr>
              <a:t>“Un itinerario spirituale </a:t>
            </a:r>
            <a:r>
              <a:rPr sz="1200" spc="-15" dirty="0">
                <a:latin typeface="Carlito"/>
                <a:cs typeface="Carlito"/>
              </a:rPr>
              <a:t>[1994]”, </a:t>
            </a:r>
            <a:r>
              <a:rPr sz="1200" spc="-5" dirty="0">
                <a:latin typeface="Carlito"/>
                <a:cs typeface="Carlito"/>
              </a:rPr>
              <a:t>in: </a:t>
            </a:r>
            <a:r>
              <a:rPr sz="1200" dirty="0">
                <a:latin typeface="Carlito"/>
                <a:cs typeface="Carlito"/>
              </a:rPr>
              <a:t>I </a:t>
            </a:r>
            <a:r>
              <a:rPr sz="950" spc="-20" dirty="0">
                <a:latin typeface="Carlito"/>
                <a:cs typeface="Carlito"/>
              </a:rPr>
              <a:t>VALORI </a:t>
            </a:r>
            <a:r>
              <a:rPr sz="950" spc="-5" dirty="0">
                <a:latin typeface="Carlito"/>
                <a:cs typeface="Carlito"/>
              </a:rPr>
              <a:t>DELLA </a:t>
            </a:r>
            <a:r>
              <a:rPr sz="1200" spc="-5" dirty="0">
                <a:latin typeface="Carlito"/>
                <a:cs typeface="Carlito"/>
              </a:rPr>
              <a:t>C</a:t>
            </a:r>
            <a:r>
              <a:rPr sz="950" spc="-5" dirty="0">
                <a:latin typeface="Carlito"/>
                <a:cs typeface="Carlito"/>
              </a:rPr>
              <a:t>OSTITUZIONE</a:t>
            </a:r>
            <a:r>
              <a:rPr sz="1200" spc="-5" dirty="0">
                <a:latin typeface="Carlito"/>
                <a:cs typeface="Carlito"/>
              </a:rPr>
              <a:t>, </a:t>
            </a:r>
            <a:r>
              <a:rPr sz="1200" dirty="0">
                <a:latin typeface="Carlito"/>
                <a:cs typeface="Carlito"/>
              </a:rPr>
              <a:t>34.  </a:t>
            </a:r>
            <a:r>
              <a:rPr sz="1200" baseline="38194" dirty="0">
                <a:latin typeface="Carlito"/>
                <a:cs typeface="Carlito"/>
              </a:rPr>
              <a:t>24 </a:t>
            </a:r>
            <a:r>
              <a:rPr sz="1200" spc="-5" dirty="0">
                <a:latin typeface="Carlito"/>
                <a:cs typeface="Carlito"/>
              </a:rPr>
              <a:t>“Un itinerario spirituale </a:t>
            </a:r>
            <a:r>
              <a:rPr sz="1200" spc="-15" dirty="0">
                <a:latin typeface="Carlito"/>
                <a:cs typeface="Carlito"/>
              </a:rPr>
              <a:t>[1994]”, </a:t>
            </a:r>
            <a:r>
              <a:rPr sz="1200" spc="-5" dirty="0">
                <a:latin typeface="Carlito"/>
                <a:cs typeface="Carlito"/>
              </a:rPr>
              <a:t>in: </a:t>
            </a:r>
            <a:r>
              <a:rPr sz="1200" dirty="0">
                <a:latin typeface="Carlito"/>
                <a:cs typeface="Carlito"/>
              </a:rPr>
              <a:t>I </a:t>
            </a:r>
            <a:r>
              <a:rPr sz="950" spc="-20" dirty="0">
                <a:latin typeface="Carlito"/>
                <a:cs typeface="Carlito"/>
              </a:rPr>
              <a:t>VALORI </a:t>
            </a:r>
            <a:r>
              <a:rPr sz="950" spc="-5" dirty="0">
                <a:latin typeface="Carlito"/>
                <a:cs typeface="Carlito"/>
              </a:rPr>
              <a:t>DELLA </a:t>
            </a:r>
            <a:r>
              <a:rPr sz="1200" spc="-5" dirty="0">
                <a:latin typeface="Carlito"/>
                <a:cs typeface="Carlito"/>
              </a:rPr>
              <a:t>C</a:t>
            </a:r>
            <a:r>
              <a:rPr sz="950" spc="-5" dirty="0">
                <a:latin typeface="Carlito"/>
                <a:cs typeface="Carlito"/>
              </a:rPr>
              <a:t>OSTITUZIONE</a:t>
            </a:r>
            <a:r>
              <a:rPr sz="1200" spc="-5" dirty="0">
                <a:latin typeface="Carlito"/>
                <a:cs typeface="Carlito"/>
              </a:rPr>
              <a:t>, </a:t>
            </a:r>
            <a:r>
              <a:rPr sz="1200" dirty="0">
                <a:latin typeface="Carlito"/>
                <a:cs typeface="Carlito"/>
              </a:rPr>
              <a:t>34.  </a:t>
            </a:r>
            <a:r>
              <a:rPr sz="1200" baseline="38194" dirty="0">
                <a:latin typeface="Carlito"/>
                <a:cs typeface="Carlito"/>
              </a:rPr>
              <a:t>25 </a:t>
            </a:r>
            <a:r>
              <a:rPr sz="1200" spc="-5" dirty="0">
                <a:latin typeface="Carlito"/>
                <a:cs typeface="Carlito"/>
              </a:rPr>
              <a:t>“Introduzione” in: </a:t>
            </a:r>
            <a:r>
              <a:rPr sz="1200" spc="-10" dirty="0">
                <a:latin typeface="Carlito"/>
                <a:cs typeface="Carlito"/>
              </a:rPr>
              <a:t>L</a:t>
            </a:r>
            <a:r>
              <a:rPr sz="950" spc="-10" dirty="0">
                <a:latin typeface="Carlito"/>
                <a:cs typeface="Carlito"/>
              </a:rPr>
              <a:t>E QUERCE </a:t>
            </a:r>
            <a:r>
              <a:rPr sz="950" spc="-5" dirty="0">
                <a:latin typeface="Carlito"/>
                <a:cs typeface="Carlito"/>
              </a:rPr>
              <a:t>DI </a:t>
            </a:r>
            <a:r>
              <a:rPr sz="1200" dirty="0">
                <a:latin typeface="Carlito"/>
                <a:cs typeface="Carlito"/>
              </a:rPr>
              <a:t>M</a:t>
            </a:r>
            <a:r>
              <a:rPr sz="950" dirty="0">
                <a:latin typeface="Carlito"/>
                <a:cs typeface="Carlito"/>
              </a:rPr>
              <a:t>ONTE </a:t>
            </a:r>
            <a:r>
              <a:rPr sz="1200" spc="-5" dirty="0">
                <a:latin typeface="Carlito"/>
                <a:cs typeface="Carlito"/>
              </a:rPr>
              <a:t>S</a:t>
            </a:r>
            <a:r>
              <a:rPr sz="950" spc="-5" dirty="0">
                <a:latin typeface="Carlito"/>
                <a:cs typeface="Carlito"/>
              </a:rPr>
              <a:t>OLE </a:t>
            </a:r>
            <a:r>
              <a:rPr sz="1200" spc="-5" dirty="0">
                <a:latin typeface="Carlito"/>
                <a:cs typeface="Carlito"/>
              </a:rPr>
              <a:t>[1986], </a:t>
            </a:r>
            <a:r>
              <a:rPr sz="1200" dirty="0">
                <a:latin typeface="Carlito"/>
                <a:cs typeface="Carlito"/>
              </a:rPr>
              <a:t>ed. 1994,</a:t>
            </a:r>
            <a:r>
              <a:rPr sz="1200" spc="240" dirty="0">
                <a:latin typeface="Carlito"/>
                <a:cs typeface="Carlito"/>
              </a:rPr>
              <a:t> </a:t>
            </a:r>
            <a:r>
              <a:rPr sz="950" spc="-5" dirty="0">
                <a:latin typeface="Carlito"/>
                <a:cs typeface="Carlito"/>
              </a:rPr>
              <a:t>XXIII</a:t>
            </a:r>
            <a:r>
              <a:rPr sz="1200" spc="-5" dirty="0"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  <a:p>
            <a:pPr marL="76200" marR="95250" algn="just">
              <a:lnSpc>
                <a:spcPct val="101699"/>
              </a:lnSpc>
            </a:pPr>
            <a:r>
              <a:rPr sz="1200" baseline="38194" dirty="0">
                <a:latin typeface="Carlito"/>
                <a:cs typeface="Carlito"/>
              </a:rPr>
              <a:t>26 </a:t>
            </a:r>
            <a:r>
              <a:rPr sz="1200" spc="-15" dirty="0">
                <a:latin typeface="Carlito"/>
                <a:cs typeface="Carlito"/>
              </a:rPr>
              <a:t>W.Benjamin, </a:t>
            </a:r>
            <a:r>
              <a:rPr sz="1200" spc="-5" dirty="0">
                <a:latin typeface="Carlito"/>
                <a:cs typeface="Carlito"/>
              </a:rPr>
              <a:t>“Passages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10" dirty="0">
                <a:latin typeface="Carlito"/>
                <a:cs typeface="Carlito"/>
              </a:rPr>
              <a:t>Parigi </a:t>
            </a:r>
            <a:r>
              <a:rPr sz="1200" spc="-30" dirty="0">
                <a:latin typeface="Carlito"/>
                <a:cs typeface="Carlito"/>
              </a:rPr>
              <a:t>II”, </a:t>
            </a:r>
            <a:r>
              <a:rPr sz="1200" spc="-5" dirty="0">
                <a:latin typeface="Carlito"/>
                <a:cs typeface="Carlito"/>
              </a:rPr>
              <a:t>958-972; “Primi </a:t>
            </a:r>
            <a:r>
              <a:rPr sz="1200" spc="-15" dirty="0">
                <a:latin typeface="Carlito"/>
                <a:cs typeface="Carlito"/>
              </a:rPr>
              <a:t>appunti”, </a:t>
            </a:r>
            <a:r>
              <a:rPr sz="1200" spc="-5" dirty="0">
                <a:latin typeface="Carlito"/>
                <a:cs typeface="Carlito"/>
              </a:rPr>
              <a:t>899-952; </a:t>
            </a:r>
            <a:r>
              <a:rPr sz="1200" spc="-10" dirty="0">
                <a:latin typeface="Carlito"/>
                <a:cs typeface="Carlito"/>
              </a:rPr>
              <a:t>“Parigi, </a:t>
            </a:r>
            <a:r>
              <a:rPr sz="1200" dirty="0">
                <a:latin typeface="Carlito"/>
                <a:cs typeface="Carlito"/>
              </a:rPr>
              <a:t>la </a:t>
            </a:r>
            <a:r>
              <a:rPr sz="1200" spc="-5" dirty="0">
                <a:latin typeface="Carlito"/>
                <a:cs typeface="Carlito"/>
              </a:rPr>
              <a:t>capitale del XIX </a:t>
            </a:r>
            <a:r>
              <a:rPr sz="1200" spc="-20" dirty="0">
                <a:latin typeface="Carlito"/>
                <a:cs typeface="Carlito"/>
              </a:rPr>
              <a:t>secolo”, </a:t>
            </a:r>
            <a:r>
              <a:rPr sz="1200" spc="-5" dirty="0">
                <a:latin typeface="Carlito"/>
                <a:cs typeface="Carlito"/>
              </a:rPr>
              <a:t>5-18; “Paris, </a:t>
            </a:r>
            <a:r>
              <a:rPr sz="1200" spc="-10" dirty="0">
                <a:latin typeface="Carlito"/>
                <a:cs typeface="Carlito"/>
              </a:rPr>
              <a:t>capitale </a:t>
            </a:r>
            <a:r>
              <a:rPr sz="1200" spc="-5" dirty="0">
                <a:latin typeface="Carlito"/>
                <a:cs typeface="Carlito"/>
              </a:rPr>
              <a:t>su </a:t>
            </a:r>
            <a:r>
              <a:rPr sz="1200" spc="-10" dirty="0">
                <a:latin typeface="Carlito"/>
                <a:cs typeface="Carlito"/>
              </a:rPr>
              <a:t>XIXème </a:t>
            </a:r>
            <a:r>
              <a:rPr sz="1200" spc="-20" dirty="0">
                <a:latin typeface="Carlito"/>
                <a:cs typeface="Carlito"/>
              </a:rPr>
              <a:t>siècle”,  </a:t>
            </a:r>
            <a:r>
              <a:rPr sz="1200" spc="-5" dirty="0">
                <a:latin typeface="Carlito"/>
                <a:cs typeface="Carlito"/>
              </a:rPr>
              <a:t>19-35; </a:t>
            </a:r>
            <a:r>
              <a:rPr sz="1200" spc="-10" dirty="0">
                <a:latin typeface="Carlito"/>
                <a:cs typeface="Carlito"/>
              </a:rPr>
              <a:t>“Città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25" dirty="0">
                <a:latin typeface="Carlito"/>
                <a:cs typeface="Carlito"/>
              </a:rPr>
              <a:t>sogno”, </a:t>
            </a:r>
            <a:r>
              <a:rPr sz="1200" spc="-5" dirty="0">
                <a:latin typeface="Carlito"/>
                <a:cs typeface="Carlito"/>
              </a:rPr>
              <a:t>432-452, in: </a:t>
            </a:r>
            <a:r>
              <a:rPr sz="1200" dirty="0">
                <a:latin typeface="Carlito"/>
                <a:cs typeface="Carlito"/>
              </a:rPr>
              <a:t>I </a:t>
            </a:r>
            <a:r>
              <a:rPr sz="1200" spc="-5" dirty="0">
                <a:latin typeface="Carlito"/>
                <a:cs typeface="Carlito"/>
              </a:rPr>
              <a:t>“P</a:t>
            </a:r>
            <a:r>
              <a:rPr sz="950" spc="-5" dirty="0">
                <a:latin typeface="Carlito"/>
                <a:cs typeface="Carlito"/>
              </a:rPr>
              <a:t>ASSAGES</a:t>
            </a:r>
            <a:r>
              <a:rPr sz="1200" spc="-5" dirty="0">
                <a:latin typeface="Carlito"/>
                <a:cs typeface="Carlito"/>
              </a:rPr>
              <a:t>” </a:t>
            </a:r>
            <a:r>
              <a:rPr sz="950" spc="-5" dirty="0">
                <a:latin typeface="Carlito"/>
                <a:cs typeface="Carlito"/>
              </a:rPr>
              <a:t>DI </a:t>
            </a:r>
            <a:r>
              <a:rPr sz="1200" spc="-5" dirty="0">
                <a:latin typeface="Carlito"/>
                <a:cs typeface="Carlito"/>
              </a:rPr>
              <a:t>P</a:t>
            </a:r>
            <a:r>
              <a:rPr sz="950" spc="-5" dirty="0">
                <a:latin typeface="Carlito"/>
                <a:cs typeface="Carlito"/>
              </a:rPr>
              <a:t>ARIGI</a:t>
            </a:r>
            <a:r>
              <a:rPr sz="1200" spc="-5" dirty="0">
                <a:latin typeface="Carlito"/>
                <a:cs typeface="Carlito"/>
              </a:rPr>
              <a:t>, </a:t>
            </a:r>
            <a:r>
              <a:rPr sz="1200" spc="-20" dirty="0">
                <a:latin typeface="Carlito"/>
                <a:cs typeface="Carlito"/>
              </a:rPr>
              <a:t>Torino, </a:t>
            </a:r>
            <a:r>
              <a:rPr sz="1200" spc="-5" dirty="0">
                <a:latin typeface="Carlito"/>
                <a:cs typeface="Carlito"/>
              </a:rPr>
              <a:t>Einaudi, 2000, </a:t>
            </a:r>
            <a:r>
              <a:rPr sz="1200" dirty="0">
                <a:latin typeface="Carlito"/>
                <a:cs typeface="Carlito"/>
              </a:rPr>
              <a:t>2 </a:t>
            </a:r>
            <a:r>
              <a:rPr sz="1200" spc="-5" dirty="0">
                <a:latin typeface="Carlito"/>
                <a:cs typeface="Carlito"/>
              </a:rPr>
              <a:t>voll. (numeri delle </a:t>
            </a:r>
            <a:r>
              <a:rPr sz="1200" dirty="0">
                <a:latin typeface="Carlito"/>
                <a:cs typeface="Carlito"/>
              </a:rPr>
              <a:t>pp. </a:t>
            </a:r>
            <a:r>
              <a:rPr sz="1200" spc="-10" dirty="0">
                <a:latin typeface="Carlito"/>
                <a:cs typeface="Carlito"/>
              </a:rPr>
              <a:t>fra </a:t>
            </a:r>
            <a:r>
              <a:rPr sz="1200" spc="-5" dirty="0">
                <a:latin typeface="Carlito"/>
                <a:cs typeface="Carlito"/>
              </a:rPr>
              <a:t>quadre; </a:t>
            </a:r>
            <a:r>
              <a:rPr sz="1200" spc="-10" dirty="0">
                <a:latin typeface="Carlito"/>
                <a:cs typeface="Carlito"/>
              </a:rPr>
              <a:t>lieve parafrasi </a:t>
            </a:r>
            <a:r>
              <a:rPr sz="1200" dirty="0">
                <a:latin typeface="Carlito"/>
                <a:cs typeface="Carlito"/>
              </a:rPr>
              <a:t>mia; </a:t>
            </a:r>
            <a:r>
              <a:rPr sz="1200" spc="-5" dirty="0">
                <a:latin typeface="Carlito"/>
                <a:cs typeface="Carlito"/>
              </a:rPr>
              <a:t>enfasi</a:t>
            </a:r>
            <a:r>
              <a:rPr sz="1200" spc="10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mia).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660" y="293624"/>
            <a:ext cx="9202420" cy="634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28</a:t>
            </a:r>
            <a:endParaRPr sz="1600">
              <a:latin typeface="Carlito"/>
              <a:cs typeface="Carlito"/>
            </a:endParaRPr>
          </a:p>
          <a:p>
            <a:pPr marL="63500" marR="60325" algn="just">
              <a:lnSpc>
                <a:spcPct val="117500"/>
              </a:lnSpc>
              <a:spcBef>
                <a:spcPts val="925"/>
              </a:spcBef>
            </a:pP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figure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destino, </a:t>
            </a:r>
            <a:r>
              <a:rPr sz="1600" spc="-5" dirty="0">
                <a:latin typeface="Carlito"/>
                <a:cs typeface="Carlito"/>
              </a:rPr>
              <a:t>riempie ogni </a:t>
            </a:r>
            <a:r>
              <a:rPr sz="1600" spc="-10" dirty="0">
                <a:latin typeface="Carlito"/>
                <a:cs typeface="Carlito"/>
              </a:rPr>
              <a:t>conversazione amorosa con una </a:t>
            </a:r>
            <a:r>
              <a:rPr sz="1600" spc="-5" dirty="0">
                <a:latin typeface="Carlito"/>
                <a:cs typeface="Carlito"/>
              </a:rPr>
              <a:t>saccente </a:t>
            </a:r>
            <a:r>
              <a:rPr sz="1600" spc="-10" dirty="0">
                <a:latin typeface="Carlito"/>
                <a:cs typeface="Carlito"/>
              </a:rPr>
              <a:t>bramosia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destino,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5" dirty="0">
                <a:latin typeface="Carlito"/>
                <a:cs typeface="Carlito"/>
              </a:rPr>
              <a:t>davanti </a:t>
            </a:r>
            <a:r>
              <a:rPr sz="1600" spc="-5" dirty="0">
                <a:latin typeface="Carlito"/>
                <a:cs typeface="Carlito"/>
              </a:rPr>
              <a:t>al  </a:t>
            </a:r>
            <a:r>
              <a:rPr sz="1600" spc="-10" dirty="0">
                <a:latin typeface="Carlito"/>
                <a:cs typeface="Carlito"/>
              </a:rPr>
              <a:t>trono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questo </a:t>
            </a:r>
            <a:r>
              <a:rPr sz="1600" spc="-5" dirty="0">
                <a:latin typeface="Carlito"/>
                <a:cs typeface="Carlito"/>
              </a:rPr>
              <a:t>finisce </a:t>
            </a:r>
            <a:r>
              <a:rPr sz="1600" spc="-15" dirty="0">
                <a:latin typeface="Carlito"/>
                <a:cs typeface="Carlito"/>
              </a:rPr>
              <a:t>con </a:t>
            </a:r>
            <a:r>
              <a:rPr sz="1600" spc="-10" dirty="0">
                <a:latin typeface="Carlito"/>
                <a:cs typeface="Carlito"/>
              </a:rPr>
              <a:t>l’umiliare </a:t>
            </a:r>
            <a:r>
              <a:rPr sz="1600" spc="-5" dirty="0">
                <a:latin typeface="Carlito"/>
                <a:cs typeface="Carlito"/>
              </a:rPr>
              <a:t>anche il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piacere.</a:t>
            </a:r>
            <a:r>
              <a:rPr sz="1575" baseline="-10582" dirty="0">
                <a:latin typeface="Carlito"/>
                <a:cs typeface="Carlito"/>
              </a:rPr>
              <a:t>[970]</a:t>
            </a:r>
            <a:endParaRPr sz="1575" baseline="-10582">
              <a:latin typeface="Carlito"/>
              <a:cs typeface="Carlito"/>
            </a:endParaRPr>
          </a:p>
          <a:p>
            <a:pPr marL="63500" marR="55880" lvl="1" algn="just">
              <a:lnSpc>
                <a:spcPct val="117000"/>
              </a:lnSpc>
              <a:spcBef>
                <a:spcPts val="994"/>
              </a:spcBef>
              <a:buClr>
                <a:srgbClr val="006FC0"/>
              </a:buClr>
              <a:buFont typeface="Carlito"/>
              <a:buAutoNum type="arabicParenR"/>
              <a:tabLst>
                <a:tab pos="458470" algn="l"/>
              </a:tabLst>
            </a:pPr>
            <a:r>
              <a:rPr sz="1600" spc="-10" dirty="0">
                <a:latin typeface="Carlito"/>
                <a:cs typeface="Carlito"/>
              </a:rPr>
              <a:t>Col </a:t>
            </a:r>
            <a:r>
              <a:rPr sz="1600" spc="-5" dirty="0">
                <a:latin typeface="Carlito"/>
                <a:cs typeface="Carlito"/>
              </a:rPr>
              <a:t>cartellino del </a:t>
            </a:r>
            <a:r>
              <a:rPr sz="1600" spc="-15" dirty="0">
                <a:latin typeface="Carlito"/>
                <a:cs typeface="Carlito"/>
              </a:rPr>
              <a:t>prezzo,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merce </a:t>
            </a:r>
            <a:r>
              <a:rPr sz="1600" spc="-20" dirty="0">
                <a:latin typeface="Carlito"/>
                <a:cs typeface="Carlito"/>
              </a:rPr>
              <a:t>fa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 </a:t>
            </a:r>
            <a:r>
              <a:rPr sz="1600" spc="-5" dirty="0">
                <a:latin typeface="Carlito"/>
                <a:cs typeface="Carlito"/>
              </a:rPr>
              <a:t>ingresso sul </a:t>
            </a:r>
            <a:r>
              <a:rPr sz="1600" spc="-10" dirty="0">
                <a:latin typeface="Carlito"/>
                <a:cs typeface="Carlito"/>
              </a:rPr>
              <a:t>mercato. </a:t>
            </a:r>
            <a:r>
              <a:rPr sz="1600" spc="-5" dirty="0">
                <a:latin typeface="Carlito"/>
                <a:cs typeface="Carlito"/>
              </a:rPr>
              <a:t>E’ </a:t>
            </a:r>
            <a:r>
              <a:rPr sz="1600" spc="-15" dirty="0">
                <a:latin typeface="Carlito"/>
                <a:cs typeface="Carlito"/>
              </a:rPr>
              <a:t>diventata </a:t>
            </a:r>
            <a:r>
              <a:rPr sz="1600" spc="-5" dirty="0">
                <a:latin typeface="Carlito"/>
                <a:cs typeface="Carlito"/>
              </a:rPr>
              <a:t>un </a:t>
            </a:r>
            <a:r>
              <a:rPr sz="1600" spc="-15" dirty="0">
                <a:latin typeface="Carlito"/>
                <a:cs typeface="Carlito"/>
              </a:rPr>
              <a:t>astratto. </a:t>
            </a:r>
            <a:r>
              <a:rPr sz="1600" spc="-5" dirty="0">
                <a:latin typeface="Carlito"/>
                <a:cs typeface="Carlito"/>
              </a:rPr>
              <a:t>Una </a:t>
            </a:r>
            <a:r>
              <a:rPr sz="1600" spc="-10" dirty="0">
                <a:latin typeface="Carlito"/>
                <a:cs typeface="Carlito"/>
              </a:rPr>
              <a:t>volta  </a:t>
            </a:r>
            <a:r>
              <a:rPr sz="1600" spc="-5" dirty="0">
                <a:latin typeface="Carlito"/>
                <a:cs typeface="Carlito"/>
              </a:rPr>
              <a:t>sfuggita dalle mani del </a:t>
            </a:r>
            <a:r>
              <a:rPr sz="1600" spc="-10" dirty="0">
                <a:latin typeface="Carlito"/>
                <a:cs typeface="Carlito"/>
              </a:rPr>
              <a:t>suo </a:t>
            </a:r>
            <a:r>
              <a:rPr sz="1600" spc="-15" dirty="0">
                <a:latin typeface="Carlito"/>
                <a:cs typeface="Carlito"/>
              </a:rPr>
              <a:t>produttore, </a:t>
            </a:r>
            <a:r>
              <a:rPr sz="1600" spc="-10" dirty="0">
                <a:latin typeface="Carlito"/>
                <a:cs typeface="Carlito"/>
              </a:rPr>
              <a:t>liberatasi </a:t>
            </a:r>
            <a:r>
              <a:rPr sz="1600" spc="-5" dirty="0">
                <a:latin typeface="Carlito"/>
                <a:cs typeface="Carlito"/>
              </a:rPr>
              <a:t>ormai dalla </a:t>
            </a:r>
            <a:r>
              <a:rPr sz="1600" spc="-10" dirty="0">
                <a:latin typeface="Carlito"/>
                <a:cs typeface="Carlito"/>
              </a:rPr>
              <a:t>sua </a:t>
            </a:r>
            <a:r>
              <a:rPr sz="1600" spc="-5" dirty="0">
                <a:latin typeface="Carlito"/>
                <a:cs typeface="Carlito"/>
              </a:rPr>
              <a:t>particolarità </a:t>
            </a:r>
            <a:r>
              <a:rPr sz="1600" spc="-10" dirty="0">
                <a:latin typeface="Carlito"/>
                <a:cs typeface="Carlito"/>
              </a:rPr>
              <a:t>reale, </a:t>
            </a:r>
            <a:r>
              <a:rPr sz="1600" dirty="0">
                <a:latin typeface="Carlito"/>
                <a:cs typeface="Carlito"/>
              </a:rPr>
              <a:t>ha </a:t>
            </a:r>
            <a:r>
              <a:rPr sz="1600" spc="-10" dirty="0">
                <a:latin typeface="Carlito"/>
                <a:cs typeface="Carlito"/>
              </a:rPr>
              <a:t>cessato </a:t>
            </a:r>
            <a:r>
              <a:rPr sz="1600" spc="-5" dirty="0">
                <a:latin typeface="Carlito"/>
                <a:cs typeface="Carlito"/>
              </a:rPr>
              <a:t>di essere  </a:t>
            </a:r>
            <a:r>
              <a:rPr sz="1600" spc="-10" dirty="0">
                <a:latin typeface="Carlito"/>
                <a:cs typeface="Carlito"/>
              </a:rPr>
              <a:t>‘prodotto’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‘dominio </a:t>
            </a:r>
            <a:r>
              <a:rPr sz="1600" spc="-25" dirty="0">
                <a:latin typeface="Carlito"/>
                <a:cs typeface="Carlito"/>
              </a:rPr>
              <a:t>dell’uomo’. </a:t>
            </a:r>
            <a:r>
              <a:rPr sz="1600" dirty="0">
                <a:latin typeface="Carlito"/>
                <a:cs typeface="Carlito"/>
              </a:rPr>
              <a:t>Ha </a:t>
            </a:r>
            <a:r>
              <a:rPr sz="1600" spc="-10" dirty="0">
                <a:latin typeface="Carlito"/>
                <a:cs typeface="Carlito"/>
              </a:rPr>
              <a:t>acquistato </a:t>
            </a:r>
            <a:r>
              <a:rPr sz="1600" spc="-15" dirty="0">
                <a:latin typeface="Carlito"/>
                <a:cs typeface="Carlito"/>
              </a:rPr>
              <a:t>un’”oggettività spettrale”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10" dirty="0">
                <a:latin typeface="Carlito"/>
                <a:cs typeface="Carlito"/>
              </a:rPr>
              <a:t>conduce vita propria. </a:t>
            </a:r>
            <a:r>
              <a:rPr sz="1600" spc="-70" dirty="0">
                <a:latin typeface="Carlito"/>
                <a:cs typeface="Carlito"/>
              </a:rPr>
              <a:t>“A </a:t>
            </a:r>
            <a:r>
              <a:rPr sz="1600" spc="-10" dirty="0">
                <a:latin typeface="Carlito"/>
                <a:cs typeface="Carlito"/>
              </a:rPr>
              <a:t>prima  vista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merce sembra una cosa </a:t>
            </a:r>
            <a:r>
              <a:rPr sz="1600" spc="-5" dirty="0">
                <a:latin typeface="Carlito"/>
                <a:cs typeface="Carlito"/>
              </a:rPr>
              <a:t>banale, </a:t>
            </a:r>
            <a:r>
              <a:rPr sz="1600" dirty="0">
                <a:latin typeface="Carlito"/>
                <a:cs typeface="Carlito"/>
              </a:rPr>
              <a:t>ovvia. </a:t>
            </a:r>
            <a:r>
              <a:rPr sz="1600" spc="-5" dirty="0">
                <a:latin typeface="Carlito"/>
                <a:cs typeface="Carlito"/>
              </a:rPr>
              <a:t>[Ma] dalla </a:t>
            </a:r>
            <a:r>
              <a:rPr sz="1600" spc="-10" dirty="0">
                <a:latin typeface="Carlito"/>
                <a:cs typeface="Carlito"/>
              </a:rPr>
              <a:t>sua </a:t>
            </a:r>
            <a:r>
              <a:rPr sz="1600" spc="-5" dirty="0">
                <a:latin typeface="Carlito"/>
                <a:cs typeface="Carlito"/>
              </a:rPr>
              <a:t>analisi </a:t>
            </a:r>
            <a:r>
              <a:rPr sz="1600" spc="-10" dirty="0">
                <a:latin typeface="Carlito"/>
                <a:cs typeface="Carlito"/>
              </a:rPr>
              <a:t>risulta </a:t>
            </a:r>
            <a:r>
              <a:rPr sz="1600" spc="-5" dirty="0">
                <a:latin typeface="Carlito"/>
                <a:cs typeface="Carlito"/>
              </a:rPr>
              <a:t>che è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5" dirty="0">
                <a:latin typeface="Carlito"/>
                <a:cs typeface="Carlito"/>
              </a:rPr>
              <a:t>cosa imbrogliatissima,  piena di </a:t>
            </a:r>
            <a:r>
              <a:rPr sz="1600" spc="-10" dirty="0">
                <a:latin typeface="Carlito"/>
                <a:cs typeface="Carlito"/>
              </a:rPr>
              <a:t>sottigliezze metafisiche </a:t>
            </a:r>
            <a:r>
              <a:rPr sz="1600" spc="-5" dirty="0">
                <a:latin typeface="Carlito"/>
                <a:cs typeface="Carlito"/>
              </a:rPr>
              <a:t>e di </a:t>
            </a:r>
            <a:r>
              <a:rPr sz="1600" spc="-10" dirty="0">
                <a:latin typeface="Carlito"/>
                <a:cs typeface="Carlito"/>
              </a:rPr>
              <a:t>capricci </a:t>
            </a:r>
            <a:r>
              <a:rPr sz="1600" spc="-20" dirty="0">
                <a:latin typeface="Carlito"/>
                <a:cs typeface="Carlito"/>
              </a:rPr>
              <a:t>teologici”. </a:t>
            </a:r>
            <a:r>
              <a:rPr sz="1600" spc="-10" dirty="0">
                <a:latin typeface="Carlito"/>
                <a:cs typeface="Carlito"/>
              </a:rPr>
              <a:t>Liberatasi </a:t>
            </a:r>
            <a:r>
              <a:rPr sz="1600" spc="-5" dirty="0">
                <a:latin typeface="Carlito"/>
                <a:cs typeface="Carlito"/>
              </a:rPr>
              <a:t>dalla </a:t>
            </a:r>
            <a:r>
              <a:rPr sz="1600" spc="-15" dirty="0">
                <a:latin typeface="Carlito"/>
                <a:cs typeface="Carlito"/>
              </a:rPr>
              <a:t>volontà dell’uomo,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merce si  inserisce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una misteriosa gerarchia, </a:t>
            </a:r>
            <a:r>
              <a:rPr sz="1600" spc="-15" dirty="0">
                <a:latin typeface="Carlito"/>
                <a:cs typeface="Carlito"/>
              </a:rPr>
              <a:t>recita </a:t>
            </a:r>
            <a:r>
              <a:rPr sz="1600" spc="-10" dirty="0">
                <a:latin typeface="Carlito"/>
                <a:cs typeface="Carlito"/>
              </a:rPr>
              <a:t>secondo </a:t>
            </a:r>
            <a:r>
              <a:rPr sz="1600" dirty="0">
                <a:latin typeface="Carlito"/>
                <a:cs typeface="Carlito"/>
              </a:rPr>
              <a:t>leggi </a:t>
            </a:r>
            <a:r>
              <a:rPr sz="1600" spc="-10" dirty="0">
                <a:latin typeface="Carlito"/>
                <a:cs typeface="Carlito"/>
              </a:rPr>
              <a:t>proprie, </a:t>
            </a:r>
            <a:r>
              <a:rPr sz="1600" spc="-5" dirty="0">
                <a:latin typeface="Carlito"/>
                <a:cs typeface="Carlito"/>
              </a:rPr>
              <a:t>come un </a:t>
            </a:r>
            <a:r>
              <a:rPr sz="1600" spc="-15" dirty="0">
                <a:latin typeface="Carlito"/>
                <a:cs typeface="Carlito"/>
              </a:rPr>
              <a:t>attore </a:t>
            </a:r>
            <a:r>
              <a:rPr sz="1600" spc="-5" dirty="0">
                <a:latin typeface="Carlito"/>
                <a:cs typeface="Carlito"/>
              </a:rPr>
              <a:t>su un </a:t>
            </a:r>
            <a:r>
              <a:rPr sz="1600" spc="-10" dirty="0">
                <a:latin typeface="Carlito"/>
                <a:cs typeface="Carlito"/>
              </a:rPr>
              <a:t>palcoscenico. </a:t>
            </a:r>
            <a:r>
              <a:rPr sz="1600" dirty="0">
                <a:latin typeface="Carlito"/>
                <a:cs typeface="Carlito"/>
              </a:rPr>
              <a:t>nei  </a:t>
            </a:r>
            <a:r>
              <a:rPr sz="1600" spc="-10" dirty="0">
                <a:latin typeface="Carlito"/>
                <a:cs typeface="Carlito"/>
              </a:rPr>
              <a:t>bollettini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borsa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cotone </a:t>
            </a:r>
            <a:r>
              <a:rPr sz="1600" spc="-30" dirty="0">
                <a:latin typeface="Carlito"/>
                <a:cs typeface="Carlito"/>
              </a:rPr>
              <a:t>‘sale’,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rame </a:t>
            </a:r>
            <a:r>
              <a:rPr sz="1600" spc="-15" dirty="0">
                <a:latin typeface="Carlito"/>
                <a:cs typeface="Carlito"/>
              </a:rPr>
              <a:t>‘crolla’: </a:t>
            </a:r>
            <a:r>
              <a:rPr sz="1600" dirty="0">
                <a:latin typeface="Carlito"/>
                <a:cs typeface="Carlito"/>
              </a:rPr>
              <a:t>gli </a:t>
            </a:r>
            <a:r>
              <a:rPr sz="1600" spc="-10" dirty="0">
                <a:latin typeface="Carlito"/>
                <a:cs typeface="Carlito"/>
              </a:rPr>
              <a:t>oggetti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0" dirty="0">
                <a:latin typeface="Carlito"/>
                <a:cs typeface="Carlito"/>
              </a:rPr>
              <a:t>sono resi autonomi, </a:t>
            </a:r>
            <a:r>
              <a:rPr sz="1600" dirty="0">
                <a:latin typeface="Carlito"/>
                <a:cs typeface="Carlito"/>
              </a:rPr>
              <a:t>assumono </a:t>
            </a:r>
            <a:r>
              <a:rPr sz="1600" spc="-5" dirty="0">
                <a:latin typeface="Carlito"/>
                <a:cs typeface="Carlito"/>
              </a:rPr>
              <a:t>comportamenti  umani… la </a:t>
            </a:r>
            <a:r>
              <a:rPr sz="1600" spc="-10" dirty="0">
                <a:latin typeface="Carlito"/>
                <a:cs typeface="Carlito"/>
              </a:rPr>
              <a:t>merce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-10" dirty="0">
                <a:latin typeface="Carlito"/>
                <a:cs typeface="Carlito"/>
              </a:rPr>
              <a:t>diventata </a:t>
            </a:r>
            <a:r>
              <a:rPr sz="1600" spc="-5" dirty="0">
                <a:latin typeface="Carlito"/>
                <a:cs typeface="Carlito"/>
              </a:rPr>
              <a:t>un idolo che, benché </a:t>
            </a:r>
            <a:r>
              <a:rPr sz="1600" spc="-10" dirty="0">
                <a:latin typeface="Carlito"/>
                <a:cs typeface="Carlito"/>
              </a:rPr>
              <a:t>prodotto </a:t>
            </a:r>
            <a:r>
              <a:rPr sz="1600" spc="-5" dirty="0">
                <a:latin typeface="Carlito"/>
                <a:cs typeface="Carlito"/>
              </a:rPr>
              <a:t>dal </a:t>
            </a:r>
            <a:r>
              <a:rPr sz="1600" spc="-15" dirty="0">
                <a:latin typeface="Carlito"/>
                <a:cs typeface="Carlito"/>
              </a:rPr>
              <a:t>lavoro </a:t>
            </a:r>
            <a:r>
              <a:rPr sz="1600" spc="-5" dirty="0">
                <a:latin typeface="Carlito"/>
                <a:cs typeface="Carlito"/>
              </a:rPr>
              <a:t>umano, domina sugli </a:t>
            </a:r>
            <a:r>
              <a:rPr sz="1600" spc="-10" dirty="0">
                <a:latin typeface="Carlito"/>
                <a:cs typeface="Carlito"/>
              </a:rPr>
              <a:t>uomini </a:t>
            </a:r>
            <a:r>
              <a:rPr sz="1600" spc="-5" dirty="0">
                <a:latin typeface="Carlito"/>
                <a:cs typeface="Carlito"/>
              </a:rPr>
              <a:t>stessi. </a:t>
            </a:r>
            <a:r>
              <a:rPr sz="1600" spc="20" dirty="0">
                <a:latin typeface="Carlito"/>
                <a:cs typeface="Carlito"/>
              </a:rPr>
              <a:t>ll  </a:t>
            </a:r>
            <a:r>
              <a:rPr sz="1600" spc="-10" dirty="0">
                <a:latin typeface="Carlito"/>
                <a:cs typeface="Carlito"/>
              </a:rPr>
              <a:t>rapporto </a:t>
            </a:r>
            <a:r>
              <a:rPr sz="1600" spc="-20" dirty="0">
                <a:latin typeface="Carlito"/>
                <a:cs typeface="Carlito"/>
              </a:rPr>
              <a:t>fra </a:t>
            </a:r>
            <a:r>
              <a:rPr sz="1600" spc="-5" dirty="0">
                <a:latin typeface="Carlito"/>
                <a:cs typeface="Carlito"/>
              </a:rPr>
              <a:t>uomini assume la </a:t>
            </a:r>
            <a:r>
              <a:rPr sz="1600" spc="-15" dirty="0">
                <a:latin typeface="Carlito"/>
                <a:cs typeface="Carlito"/>
              </a:rPr>
              <a:t>forma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fantasmagorica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 un </a:t>
            </a:r>
            <a:r>
              <a:rPr sz="1600" spc="-15" dirty="0">
                <a:latin typeface="Carlito"/>
                <a:cs typeface="Carlito"/>
              </a:rPr>
              <a:t>rapporto </a:t>
            </a:r>
            <a:r>
              <a:rPr sz="1600" spc="-20" dirty="0">
                <a:latin typeface="Carlito"/>
                <a:cs typeface="Carlito"/>
              </a:rPr>
              <a:t>fra </a:t>
            </a:r>
            <a:r>
              <a:rPr sz="1600" spc="-5" dirty="0">
                <a:latin typeface="Carlito"/>
                <a:cs typeface="Carlito"/>
              </a:rPr>
              <a:t>cose.</a:t>
            </a:r>
            <a:r>
              <a:rPr sz="1575" spc="-7" baseline="-10582" dirty="0">
                <a:latin typeface="Carlito"/>
                <a:cs typeface="Carlito"/>
              </a:rPr>
              <a:t>[G 5,1/191]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fantasmagoria </a:t>
            </a:r>
            <a:r>
              <a:rPr sz="1600" spc="-5" dirty="0">
                <a:latin typeface="Carlito"/>
                <a:cs typeface="Carlito"/>
              </a:rPr>
              <a:t>della  civiltà </a:t>
            </a:r>
            <a:r>
              <a:rPr sz="1600" spc="-10" dirty="0">
                <a:latin typeface="Carlito"/>
                <a:cs typeface="Carlito"/>
              </a:rPr>
              <a:t>capitalistica raggiunge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sua </a:t>
            </a:r>
            <a:r>
              <a:rPr sz="1600" spc="-5" dirty="0">
                <a:latin typeface="Carlito"/>
                <a:cs typeface="Carlito"/>
              </a:rPr>
              <a:t>massima </a:t>
            </a:r>
            <a:r>
              <a:rPr sz="1600" spc="-10" dirty="0">
                <a:latin typeface="Carlito"/>
                <a:cs typeface="Carlito"/>
              </a:rPr>
              <a:t>realizzazione nell’esposizione universale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5" dirty="0">
                <a:latin typeface="Carlito"/>
                <a:cs typeface="Carlito"/>
              </a:rPr>
              <a:t>1867:</a:t>
            </a:r>
            <a:r>
              <a:rPr sz="1575" spc="7" baseline="-10582" dirty="0">
                <a:latin typeface="Carlito"/>
                <a:cs typeface="Carlito"/>
              </a:rPr>
              <a:t>[11] </a:t>
            </a:r>
            <a:r>
              <a:rPr sz="1600" spc="-5" dirty="0">
                <a:latin typeface="Carlito"/>
                <a:cs typeface="Carlito"/>
              </a:rPr>
              <a:t>le  esposizioni </a:t>
            </a:r>
            <a:r>
              <a:rPr sz="1600" spc="-10" dirty="0">
                <a:latin typeface="Carlito"/>
                <a:cs typeface="Carlito"/>
              </a:rPr>
              <a:t>universali furono una scuola </a:t>
            </a:r>
            <a:r>
              <a:rPr sz="1600" spc="-5" dirty="0">
                <a:latin typeface="Carlito"/>
                <a:cs typeface="Carlito"/>
              </a:rPr>
              <a:t>in cui le masse lasciate fuori a </a:t>
            </a:r>
            <a:r>
              <a:rPr sz="1600" spc="-20" dirty="0">
                <a:latin typeface="Carlito"/>
                <a:cs typeface="Carlito"/>
              </a:rPr>
              <a:t>forza </a:t>
            </a:r>
            <a:r>
              <a:rPr sz="1600" spc="-5" dirty="0">
                <a:latin typeface="Carlito"/>
                <a:cs typeface="Carlito"/>
              </a:rPr>
              <a:t>dal </a:t>
            </a:r>
            <a:r>
              <a:rPr sz="1600" spc="-10" dirty="0">
                <a:latin typeface="Carlito"/>
                <a:cs typeface="Carlito"/>
              </a:rPr>
              <a:t>consumo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5" dirty="0">
                <a:latin typeface="Carlito"/>
                <a:cs typeface="Carlito"/>
              </a:rPr>
              <a:t>compenetravano 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5" dirty="0">
                <a:latin typeface="Carlito"/>
                <a:cs typeface="Carlito"/>
              </a:rPr>
              <a:t>valore </a:t>
            </a:r>
            <a:r>
              <a:rPr sz="1600" spc="-5" dirty="0">
                <a:latin typeface="Carlito"/>
                <a:cs typeface="Carlito"/>
              </a:rPr>
              <a:t>di scambio delle </a:t>
            </a:r>
            <a:r>
              <a:rPr sz="1600" spc="-10" dirty="0">
                <a:latin typeface="Carlito"/>
                <a:cs typeface="Carlito"/>
              </a:rPr>
              <a:t>merci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spc="-10" dirty="0">
                <a:latin typeface="Carlito"/>
                <a:cs typeface="Carlito"/>
              </a:rPr>
              <a:t>punto </a:t>
            </a:r>
            <a:r>
              <a:rPr sz="1600" spc="-5" dirty="0">
                <a:latin typeface="Carlito"/>
                <a:cs typeface="Carlito"/>
              </a:rPr>
              <a:t>da </a:t>
            </a:r>
            <a:r>
              <a:rPr sz="1600" spc="-10" dirty="0">
                <a:latin typeface="Carlito"/>
                <a:cs typeface="Carlito"/>
              </a:rPr>
              <a:t>identificarsi </a:t>
            </a:r>
            <a:r>
              <a:rPr sz="1600" spc="-5" dirty="0">
                <a:latin typeface="Carlito"/>
                <a:cs typeface="Carlito"/>
              </a:rPr>
              <a:t>in esse: </a:t>
            </a:r>
            <a:r>
              <a:rPr sz="1600" spc="-25" dirty="0">
                <a:latin typeface="Carlito"/>
                <a:cs typeface="Carlito"/>
              </a:rPr>
              <a:t>“</a:t>
            </a:r>
            <a:r>
              <a:rPr sz="1300" spc="-25" dirty="0">
                <a:latin typeface="Carlito"/>
                <a:cs typeface="Carlito"/>
              </a:rPr>
              <a:t>VIETATO </a:t>
            </a:r>
            <a:r>
              <a:rPr sz="1300" spc="-10" dirty="0">
                <a:latin typeface="Carlito"/>
                <a:cs typeface="Carlito"/>
              </a:rPr>
              <a:t>TOCCARE </a:t>
            </a:r>
            <a:r>
              <a:rPr sz="1300" dirty="0">
                <a:latin typeface="Carlito"/>
                <a:cs typeface="Carlito"/>
              </a:rPr>
              <a:t>LA </a:t>
            </a:r>
            <a:r>
              <a:rPr sz="1300" spc="-15" dirty="0">
                <a:latin typeface="Carlito"/>
                <a:cs typeface="Carlito"/>
              </a:rPr>
              <a:t>MERCE</a:t>
            </a:r>
            <a:r>
              <a:rPr sz="1600" spc="-15" dirty="0">
                <a:latin typeface="Carlito"/>
                <a:cs typeface="Carlito"/>
              </a:rPr>
              <a:t>”.</a:t>
            </a:r>
            <a:r>
              <a:rPr sz="1575" spc="-22" baseline="-10582" dirty="0">
                <a:latin typeface="Carlito"/>
                <a:cs typeface="Carlito"/>
              </a:rPr>
              <a:t>[24] </a:t>
            </a:r>
            <a:r>
              <a:rPr sz="1600" spc="-30" dirty="0">
                <a:latin typeface="Carlito"/>
                <a:cs typeface="Carlito"/>
              </a:rPr>
              <a:t>Tratti </a:t>
            </a:r>
            <a:r>
              <a:rPr sz="1600" spc="-10" dirty="0">
                <a:latin typeface="Carlito"/>
                <a:cs typeface="Carlito"/>
              </a:rPr>
              <a:t>tremendi 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questa </a:t>
            </a:r>
            <a:r>
              <a:rPr sz="1600" spc="-10" dirty="0">
                <a:latin typeface="Carlito"/>
                <a:cs typeface="Carlito"/>
              </a:rPr>
              <a:t>fantasmagoria: l’umanità </a:t>
            </a:r>
            <a:r>
              <a:rPr sz="1600" spc="-20" dirty="0">
                <a:latin typeface="Carlito"/>
                <a:cs typeface="Carlito"/>
              </a:rPr>
              <a:t>fa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figura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dannato. </a:t>
            </a:r>
            <a:r>
              <a:rPr sz="1600" spc="-15" dirty="0">
                <a:latin typeface="Carlito"/>
                <a:cs typeface="Carlito"/>
              </a:rPr>
              <a:t>tutto </a:t>
            </a:r>
            <a:r>
              <a:rPr sz="1600" spc="-5" dirty="0">
                <a:latin typeface="Carlito"/>
                <a:cs typeface="Carlito"/>
              </a:rPr>
              <a:t>quello che </a:t>
            </a:r>
            <a:r>
              <a:rPr sz="1600" spc="-10" dirty="0">
                <a:latin typeface="Carlito"/>
                <a:cs typeface="Carlito"/>
              </a:rPr>
              <a:t>potrà </a:t>
            </a:r>
            <a:r>
              <a:rPr sz="1600" spc="-15" dirty="0">
                <a:latin typeface="Carlito"/>
                <a:cs typeface="Carlito"/>
              </a:rPr>
              <a:t>sperare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nuovo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0" dirty="0">
                <a:latin typeface="Carlito"/>
                <a:cs typeface="Carlito"/>
              </a:rPr>
              <a:t>rivelerà  essere una realtà </a:t>
            </a:r>
            <a:r>
              <a:rPr sz="1600" dirty="0">
                <a:latin typeface="Carlito"/>
                <a:cs typeface="Carlito"/>
              </a:rPr>
              <a:t>già </a:t>
            </a:r>
            <a:r>
              <a:rPr sz="1600" spc="-5" dirty="0">
                <a:latin typeface="Carlito"/>
                <a:cs typeface="Carlito"/>
              </a:rPr>
              <a:t>da </a:t>
            </a:r>
            <a:r>
              <a:rPr sz="1600" spc="-10" dirty="0">
                <a:latin typeface="Carlito"/>
                <a:cs typeface="Carlito"/>
              </a:rPr>
              <a:t>sempre</a:t>
            </a:r>
            <a:r>
              <a:rPr sz="1600" spc="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presente.</a:t>
            </a:r>
            <a:r>
              <a:rPr sz="1575" spc="-7" baseline="-10582" dirty="0">
                <a:latin typeface="Carlito"/>
                <a:cs typeface="Carlito"/>
              </a:rPr>
              <a:t>[20]</a:t>
            </a:r>
            <a:endParaRPr sz="1575" baseline="-10582">
              <a:latin typeface="Carlito"/>
              <a:cs typeface="Carlito"/>
            </a:endParaRPr>
          </a:p>
          <a:p>
            <a:pPr marL="455295" lvl="1" indent="-392430" algn="just">
              <a:lnSpc>
                <a:spcPct val="100000"/>
              </a:lnSpc>
              <a:spcBef>
                <a:spcPts val="1330"/>
              </a:spcBef>
              <a:buClr>
                <a:srgbClr val="006FC0"/>
              </a:buClr>
              <a:buFont typeface="Carlito"/>
              <a:buAutoNum type="arabicParenR"/>
              <a:tabLst>
                <a:tab pos="455930" algn="l"/>
              </a:tabLst>
            </a:pPr>
            <a:r>
              <a:rPr sz="1600" spc="-5" dirty="0">
                <a:latin typeface="Carlito"/>
                <a:cs typeface="Carlito"/>
              </a:rPr>
              <a:t>La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moda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prescrive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rituale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secondo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quale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va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adorato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il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feticcio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della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merce.</a:t>
            </a:r>
            <a:r>
              <a:rPr sz="1600" spc="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Essa</a:t>
            </a:r>
            <a:r>
              <a:rPr sz="1600" spc="2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è</a:t>
            </a:r>
            <a:r>
              <a:rPr sz="1600" u="heavy" spc="254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</a:t>
            </a:r>
            <a:r>
              <a:rPr sz="1600" u="heavy" spc="18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conflitto</a:t>
            </a:r>
            <a:r>
              <a:rPr sz="1600" u="heavy" spc="18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con</a:t>
            </a:r>
            <a:endParaRPr sz="1600">
              <a:latin typeface="Carlito"/>
              <a:cs typeface="Carlito"/>
            </a:endParaRPr>
          </a:p>
          <a:p>
            <a:pPr marL="63500" marR="56515" algn="just">
              <a:lnSpc>
                <a:spcPct val="116900"/>
              </a:lnSpc>
              <a:spcBef>
                <a:spcPts val="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l’organico</a:t>
            </a:r>
            <a:r>
              <a:rPr sz="1600" spc="-20" dirty="0">
                <a:latin typeface="Carlito"/>
                <a:cs typeface="Carlito"/>
              </a:rPr>
              <a:t>: </a:t>
            </a:r>
            <a:r>
              <a:rPr sz="1600" spc="-5" dirty="0">
                <a:latin typeface="Carlito"/>
                <a:cs typeface="Carlito"/>
              </a:rPr>
              <a:t>accoppia il mondo </a:t>
            </a:r>
            <a:r>
              <a:rPr sz="1600" spc="-10" dirty="0">
                <a:latin typeface="Carlito"/>
                <a:cs typeface="Carlito"/>
              </a:rPr>
              <a:t>vivente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spc="-10" dirty="0">
                <a:latin typeface="Carlito"/>
                <a:cs typeface="Carlito"/>
              </a:rPr>
              <a:t>corpo inorganico,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20" dirty="0">
                <a:latin typeface="Carlito"/>
                <a:cs typeface="Carlito"/>
              </a:rPr>
              <a:t>fa </a:t>
            </a:r>
            <a:r>
              <a:rPr sz="1600" spc="-10" dirty="0">
                <a:latin typeface="Carlito"/>
                <a:cs typeface="Carlito"/>
              </a:rPr>
              <a:t>valere </a:t>
            </a:r>
            <a:r>
              <a:rPr sz="1600" spc="-5" dirty="0">
                <a:latin typeface="Carlito"/>
                <a:cs typeface="Carlito"/>
              </a:rPr>
              <a:t>sul </a:t>
            </a:r>
            <a:r>
              <a:rPr sz="1600" spc="-10" dirty="0">
                <a:latin typeface="Carlito"/>
                <a:cs typeface="Carlito"/>
              </a:rPr>
              <a:t>vivente </a:t>
            </a:r>
            <a:r>
              <a:rPr sz="1600" spc="-5" dirty="0">
                <a:latin typeface="Carlito"/>
                <a:cs typeface="Carlito"/>
              </a:rPr>
              <a:t>i </a:t>
            </a:r>
            <a:r>
              <a:rPr sz="1600" spc="-10" dirty="0">
                <a:latin typeface="Carlito"/>
                <a:cs typeface="Carlito"/>
              </a:rPr>
              <a:t>diritti </a:t>
            </a:r>
            <a:r>
              <a:rPr sz="1600" spc="-5" dirty="0">
                <a:latin typeface="Carlito"/>
                <a:cs typeface="Carlito"/>
              </a:rPr>
              <a:t>del cadavere.</a:t>
            </a:r>
            <a:r>
              <a:rPr sz="1575" spc="-7" baseline="-10582" dirty="0">
                <a:latin typeface="Carlito"/>
                <a:cs typeface="Carlito"/>
              </a:rPr>
              <a:t>[10] </a:t>
            </a:r>
            <a:r>
              <a:rPr sz="1600" spc="-5" dirty="0">
                <a:latin typeface="Carlito"/>
                <a:cs typeface="Carlito"/>
              </a:rPr>
              <a:t>Il  </a:t>
            </a:r>
            <a:r>
              <a:rPr sz="1600" spc="-10" dirty="0">
                <a:latin typeface="Carlito"/>
                <a:cs typeface="Carlito"/>
              </a:rPr>
              <a:t>feticismo,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dirty="0">
                <a:latin typeface="Carlito"/>
                <a:cs typeface="Carlito"/>
              </a:rPr>
              <a:t>soggiace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spc="-10" dirty="0">
                <a:latin typeface="Carlito"/>
                <a:cs typeface="Carlito"/>
              </a:rPr>
              <a:t>sex-appeal dell’inorganico, </a:t>
            </a:r>
            <a:r>
              <a:rPr sz="1600" spc="-5" dirty="0">
                <a:latin typeface="Carlito"/>
                <a:cs typeface="Carlito"/>
              </a:rPr>
              <a:t>è </a:t>
            </a:r>
            <a:r>
              <a:rPr sz="1600" spc="10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suo ganglio </a:t>
            </a:r>
            <a:r>
              <a:rPr sz="1600" spc="-5" dirty="0">
                <a:latin typeface="Carlito"/>
                <a:cs typeface="Carlito"/>
              </a:rPr>
              <a:t>vitale. Il </a:t>
            </a:r>
            <a:r>
              <a:rPr sz="1600" spc="-10" dirty="0">
                <a:latin typeface="Carlito"/>
                <a:cs typeface="Carlito"/>
              </a:rPr>
              <a:t>culto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merce </a:t>
            </a:r>
            <a:r>
              <a:rPr sz="1600" spc="-5" dirty="0">
                <a:latin typeface="Carlito"/>
                <a:cs typeface="Carlito"/>
              </a:rPr>
              <a:t>lo </a:t>
            </a:r>
            <a:r>
              <a:rPr sz="1600" spc="-10" dirty="0">
                <a:latin typeface="Carlito"/>
                <a:cs typeface="Carlito"/>
              </a:rPr>
              <a:t>mette </a:t>
            </a:r>
            <a:r>
              <a:rPr sz="1600" spc="-5" dirty="0">
                <a:latin typeface="Carlito"/>
                <a:cs typeface="Carlito"/>
              </a:rPr>
              <a:t>al  </a:t>
            </a:r>
            <a:r>
              <a:rPr sz="1600" spc="-10" dirty="0">
                <a:latin typeface="Carlito"/>
                <a:cs typeface="Carlito"/>
              </a:rPr>
              <a:t>proprio </a:t>
            </a:r>
            <a:r>
              <a:rPr sz="1600" dirty="0">
                <a:latin typeface="Carlito"/>
                <a:cs typeface="Carlito"/>
              </a:rPr>
              <a:t>servizio.</a:t>
            </a:r>
            <a:r>
              <a:rPr sz="1575" baseline="-10582" dirty="0">
                <a:latin typeface="Carlito"/>
                <a:cs typeface="Carlito"/>
              </a:rPr>
              <a:t>[11] </a:t>
            </a:r>
            <a:r>
              <a:rPr sz="1600" spc="-5" dirty="0">
                <a:latin typeface="Carlito"/>
                <a:cs typeface="Carlito"/>
              </a:rPr>
              <a:t>Le esposizioni industriali </a:t>
            </a:r>
            <a:r>
              <a:rPr sz="1600" spc="-10" dirty="0">
                <a:latin typeface="Carlito"/>
                <a:cs typeface="Carlito"/>
              </a:rPr>
              <a:t>sono </a:t>
            </a:r>
            <a:r>
              <a:rPr sz="1600" spc="-5" dirty="0">
                <a:latin typeface="Carlito"/>
                <a:cs typeface="Carlito"/>
              </a:rPr>
              <a:t>luoghi di pellegrinaggio al </a:t>
            </a:r>
            <a:r>
              <a:rPr sz="1600" spc="-10" dirty="0">
                <a:latin typeface="Carlito"/>
                <a:cs typeface="Carlito"/>
              </a:rPr>
              <a:t>feticcio </a:t>
            </a:r>
            <a:r>
              <a:rPr sz="1600" spc="-5" dirty="0">
                <a:latin typeface="Carlito"/>
                <a:cs typeface="Carlito"/>
              </a:rPr>
              <a:t>della</a:t>
            </a:r>
            <a:r>
              <a:rPr sz="1600" spc="32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merce.</a:t>
            </a:r>
            <a:r>
              <a:rPr sz="1575" spc="7" baseline="-10582" dirty="0">
                <a:latin typeface="Carlito"/>
                <a:cs typeface="Carlito"/>
              </a:rPr>
              <a:t>[9]</a:t>
            </a:r>
            <a:endParaRPr sz="1575" baseline="-10582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" y="293624"/>
            <a:ext cx="9176385" cy="2099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29</a:t>
            </a:r>
            <a:endParaRPr sz="1600">
              <a:latin typeface="Carlito"/>
              <a:cs typeface="Carlito"/>
            </a:endParaRPr>
          </a:p>
          <a:p>
            <a:pPr marL="50800" marR="43180" algn="just">
              <a:lnSpc>
                <a:spcPct val="117000"/>
              </a:lnSpc>
              <a:spcBef>
                <a:spcPts val="935"/>
              </a:spcBef>
            </a:pPr>
            <a:r>
              <a:rPr sz="1600" spc="-20" dirty="0">
                <a:latin typeface="Carlito"/>
                <a:cs typeface="Carlito"/>
              </a:rPr>
              <a:t>Trasfigurano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valore </a:t>
            </a:r>
            <a:r>
              <a:rPr sz="1600" spc="-5" dirty="0">
                <a:latin typeface="Carlito"/>
                <a:cs typeface="Carlito"/>
              </a:rPr>
              <a:t>di scambio delle </a:t>
            </a:r>
            <a:r>
              <a:rPr sz="1600" spc="-10" dirty="0">
                <a:latin typeface="Carlito"/>
                <a:cs typeface="Carlito"/>
              </a:rPr>
              <a:t>merci: creano </a:t>
            </a:r>
            <a:r>
              <a:rPr sz="1600" spc="-5" dirty="0">
                <a:latin typeface="Carlito"/>
                <a:cs typeface="Carlito"/>
              </a:rPr>
              <a:t>un ambito in cui </a:t>
            </a:r>
            <a:r>
              <a:rPr sz="1600" spc="-10" dirty="0">
                <a:latin typeface="Carlito"/>
                <a:cs typeface="Carlito"/>
              </a:rPr>
              <a:t>il </a:t>
            </a:r>
            <a:r>
              <a:rPr sz="1600" spc="-15" dirty="0">
                <a:latin typeface="Carlito"/>
                <a:cs typeface="Carlito"/>
              </a:rPr>
              <a:t>loro valore d’uso </a:t>
            </a:r>
            <a:r>
              <a:rPr sz="1600" spc="-5" dirty="0">
                <a:latin typeface="Carlito"/>
                <a:cs typeface="Carlito"/>
              </a:rPr>
              <a:t>passa in </a:t>
            </a:r>
            <a:r>
              <a:rPr sz="1600" spc="-10" dirty="0">
                <a:latin typeface="Carlito"/>
                <a:cs typeface="Carlito"/>
              </a:rPr>
              <a:t>secondo  </a:t>
            </a:r>
            <a:r>
              <a:rPr sz="1600" spc="-5" dirty="0">
                <a:latin typeface="Carlito"/>
                <a:cs typeface="Carlito"/>
              </a:rPr>
              <a:t>piano; </a:t>
            </a:r>
            <a:r>
              <a:rPr sz="1600" spc="-10" dirty="0">
                <a:latin typeface="Carlito"/>
                <a:cs typeface="Carlito"/>
              </a:rPr>
              <a:t>inaugurano una </a:t>
            </a:r>
            <a:r>
              <a:rPr sz="1600" spc="20" dirty="0">
                <a:latin typeface="Carlito"/>
                <a:cs typeface="Carlito"/>
              </a:rPr>
              <a:t>”</a:t>
            </a:r>
            <a:r>
              <a:rPr sz="1600" u="heavy" spc="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fantasmagoria</a:t>
            </a:r>
            <a:r>
              <a:rPr sz="1600" spc="-10" dirty="0">
                <a:latin typeface="Carlito"/>
                <a:cs typeface="Carlito"/>
              </a:rPr>
              <a:t>” </a:t>
            </a:r>
            <a:r>
              <a:rPr sz="1600" spc="-5" dirty="0">
                <a:latin typeface="Carlito"/>
                <a:cs typeface="Carlito"/>
              </a:rPr>
              <a:t>in cui </a:t>
            </a:r>
            <a:r>
              <a:rPr sz="1600" spc="-15" dirty="0">
                <a:latin typeface="Carlito"/>
                <a:cs typeface="Carlito"/>
              </a:rPr>
              <a:t>l’uomo entra </a:t>
            </a:r>
            <a:r>
              <a:rPr sz="1600" spc="-10" dirty="0">
                <a:latin typeface="Carlito"/>
                <a:cs typeface="Carlito"/>
              </a:rPr>
              <a:t>per lasciarsi </a:t>
            </a:r>
            <a:r>
              <a:rPr sz="1600" spc="-15" dirty="0">
                <a:latin typeface="Carlito"/>
                <a:cs typeface="Carlito"/>
              </a:rPr>
              <a:t>distrarre. </a:t>
            </a:r>
            <a:r>
              <a:rPr sz="1600" spc="-5" dirty="0">
                <a:latin typeface="Carlito"/>
                <a:cs typeface="Carlito"/>
              </a:rPr>
              <a:t>Egli si </a:t>
            </a:r>
            <a:r>
              <a:rPr sz="1600" dirty="0">
                <a:latin typeface="Carlito"/>
                <a:cs typeface="Carlito"/>
              </a:rPr>
              <a:t>abbandona </a:t>
            </a:r>
            <a:r>
              <a:rPr sz="1600" spc="-5" dirty="0">
                <a:latin typeface="Carlito"/>
                <a:cs typeface="Carlito"/>
              </a:rPr>
              <a:t>alle </a:t>
            </a:r>
            <a:r>
              <a:rPr sz="1600" spc="-10" dirty="0">
                <a:latin typeface="Carlito"/>
                <a:cs typeface="Carlito"/>
              </a:rPr>
              <a:t>sue  </a:t>
            </a:r>
            <a:r>
              <a:rPr sz="1600" spc="-5" dirty="0">
                <a:latin typeface="Carlito"/>
                <a:cs typeface="Carlito"/>
              </a:rPr>
              <a:t>manipolazioni, </a:t>
            </a:r>
            <a:r>
              <a:rPr sz="1600" spc="-10" dirty="0">
                <a:latin typeface="Carlito"/>
                <a:cs typeface="Carlito"/>
              </a:rPr>
              <a:t>godendo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propria estraniazione </a:t>
            </a:r>
            <a:r>
              <a:rPr sz="1600" spc="-5" dirty="0">
                <a:latin typeface="Carlito"/>
                <a:cs typeface="Carlito"/>
              </a:rPr>
              <a:t>da sé e dagli altri. </a:t>
            </a:r>
            <a:r>
              <a:rPr sz="1600" spc="-20" dirty="0">
                <a:latin typeface="Carlito"/>
                <a:cs typeface="Carlito"/>
              </a:rPr>
              <a:t>L’industria </a:t>
            </a:r>
            <a:r>
              <a:rPr sz="1600" spc="-5" dirty="0">
                <a:latin typeface="Carlito"/>
                <a:cs typeface="Carlito"/>
              </a:rPr>
              <a:t>dei divertimenti </a:t>
            </a:r>
            <a:r>
              <a:rPr sz="1600" dirty="0">
                <a:latin typeface="Carlito"/>
                <a:cs typeface="Carlito"/>
              </a:rPr>
              <a:t>gli </a:t>
            </a:r>
            <a:r>
              <a:rPr sz="1600" spc="-10" dirty="0">
                <a:latin typeface="Carlito"/>
                <a:cs typeface="Carlito"/>
              </a:rPr>
              <a:t>facilita  questo compito, “sollevandolo” </a:t>
            </a:r>
            <a:r>
              <a:rPr sz="1600" spc="-20" dirty="0">
                <a:latin typeface="Carlito"/>
                <a:cs typeface="Carlito"/>
              </a:rPr>
              <a:t>all’altezza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merce. </a:t>
            </a:r>
            <a:r>
              <a:rPr sz="1600" spc="-15" dirty="0">
                <a:latin typeface="Carlito"/>
                <a:cs typeface="Carlito"/>
              </a:rPr>
              <a:t>L’intronizzazione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merce </a:t>
            </a:r>
            <a:r>
              <a:rPr sz="1600" spc="-5" dirty="0">
                <a:latin typeface="Carlito"/>
                <a:cs typeface="Carlito"/>
              </a:rPr>
              <a:t>e </a:t>
            </a:r>
            <a:r>
              <a:rPr sz="1600" spc="-30" dirty="0">
                <a:latin typeface="Carlito"/>
                <a:cs typeface="Carlito"/>
              </a:rPr>
              <a:t>l’aura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distrazione  </a:t>
            </a:r>
            <a:r>
              <a:rPr sz="1600" spc="-5" dirty="0">
                <a:latin typeface="Carlito"/>
                <a:cs typeface="Carlito"/>
              </a:rPr>
              <a:t>che la </a:t>
            </a:r>
            <a:r>
              <a:rPr sz="1600" spc="-10" dirty="0">
                <a:latin typeface="Carlito"/>
                <a:cs typeface="Carlito"/>
              </a:rPr>
              <a:t>circonda </a:t>
            </a:r>
            <a:r>
              <a:rPr sz="1600" spc="-5" dirty="0">
                <a:latin typeface="Carlito"/>
                <a:cs typeface="Carlito"/>
              </a:rPr>
              <a:t>è il </a:t>
            </a:r>
            <a:r>
              <a:rPr sz="1600" spc="-10" dirty="0">
                <a:latin typeface="Carlito"/>
                <a:cs typeface="Carlito"/>
              </a:rPr>
              <a:t>tema </a:t>
            </a:r>
            <a:r>
              <a:rPr sz="1600" spc="-15" dirty="0">
                <a:latin typeface="Carlito"/>
                <a:cs typeface="Carlito"/>
              </a:rPr>
              <a:t>segreto </a:t>
            </a:r>
            <a:r>
              <a:rPr sz="1600" spc="-20" dirty="0">
                <a:latin typeface="Carlito"/>
                <a:cs typeface="Carlito"/>
              </a:rPr>
              <a:t>dell’arte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Grandville. </a:t>
            </a:r>
            <a:r>
              <a:rPr sz="1600" spc="-15" dirty="0">
                <a:latin typeface="Carlito"/>
                <a:cs typeface="Carlito"/>
              </a:rPr>
              <a:t>Sotto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sua </a:t>
            </a:r>
            <a:r>
              <a:rPr sz="1600" spc="-15" dirty="0">
                <a:latin typeface="Carlito"/>
                <a:cs typeface="Carlito"/>
              </a:rPr>
              <a:t>matita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natura intera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5" dirty="0">
                <a:latin typeface="Carlito"/>
                <a:cs typeface="Carlito"/>
              </a:rPr>
              <a:t>trasforma. </a:t>
            </a:r>
            <a:r>
              <a:rPr sz="1575" baseline="-10582" dirty="0">
                <a:latin typeface="Carlito"/>
                <a:cs typeface="Carlito"/>
              </a:rPr>
              <a:t>[10] </a:t>
            </a:r>
            <a:r>
              <a:rPr sz="1600" spc="-10" dirty="0">
                <a:latin typeface="Carlito"/>
                <a:cs typeface="Carlito"/>
              </a:rPr>
              <a:t>Le  sottigliezze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Grandville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esprimono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molto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bene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ciò</a:t>
            </a:r>
            <a:r>
              <a:rPr sz="1600" spc="19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Marx</a:t>
            </a:r>
            <a:r>
              <a:rPr sz="1600" spc="2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chiamava</a:t>
            </a:r>
            <a:r>
              <a:rPr sz="1600" spc="19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“capricci</a:t>
            </a:r>
            <a:r>
              <a:rPr sz="1600" spc="19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teologici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della</a:t>
            </a:r>
            <a:r>
              <a:rPr sz="1600" spc="185" dirty="0">
                <a:latin typeface="Carlito"/>
                <a:cs typeface="Carlito"/>
              </a:rPr>
              <a:t> </a:t>
            </a:r>
            <a:r>
              <a:rPr sz="1600" spc="-30" dirty="0">
                <a:latin typeface="Carlito"/>
                <a:cs typeface="Carlito"/>
              </a:rPr>
              <a:t>merce”.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575" spc="-7" baseline="-10582" dirty="0">
                <a:latin typeface="Carlito"/>
                <a:cs typeface="Carlito"/>
              </a:rPr>
              <a:t>[G</a:t>
            </a:r>
            <a:endParaRPr sz="1575" baseline="-10582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2505583"/>
            <a:ext cx="5549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rlito"/>
                <a:cs typeface="Carlito"/>
              </a:rPr>
              <a:t>5a,2/192]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366" y="2411094"/>
            <a:ext cx="8474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623060" algn="l"/>
              </a:tabLst>
            </a:pPr>
            <a:r>
              <a:rPr sz="1600" spc="-10" dirty="0">
                <a:latin typeface="Carlito"/>
                <a:cs typeface="Carlito"/>
              </a:rPr>
              <a:t>Finisce </a:t>
            </a:r>
            <a:r>
              <a:rPr sz="1600" spc="2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pazzo.</a:t>
            </a:r>
            <a:r>
              <a:rPr sz="1575" spc="-7" baseline="-10582" dirty="0">
                <a:latin typeface="Carlito"/>
                <a:cs typeface="Carlito"/>
              </a:rPr>
              <a:t>[10]	</a:t>
            </a:r>
            <a:r>
              <a:rPr sz="1600" spc="-10" dirty="0">
                <a:latin typeface="Carlito"/>
                <a:cs typeface="Carlito"/>
              </a:rPr>
              <a:t>Grandville </a:t>
            </a:r>
            <a:r>
              <a:rPr sz="1600" spc="-5" dirty="0">
                <a:latin typeface="Carlito"/>
                <a:cs typeface="Carlito"/>
              </a:rPr>
              <a:t>è il </a:t>
            </a:r>
            <a:r>
              <a:rPr sz="1600" spc="-15" dirty="0">
                <a:latin typeface="Carlito"/>
                <a:cs typeface="Carlito"/>
              </a:rPr>
              <a:t>precursore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surrealismo </a:t>
            </a:r>
            <a:r>
              <a:rPr sz="1600" spc="-5" dirty="0">
                <a:latin typeface="Carlito"/>
                <a:cs typeface="Carlito"/>
              </a:rPr>
              <a:t>e del cinema </a:t>
            </a:r>
            <a:r>
              <a:rPr sz="1600" spc="-10" dirty="0">
                <a:latin typeface="Carlito"/>
                <a:cs typeface="Carlito"/>
              </a:rPr>
              <a:t>surrealista</a:t>
            </a:r>
            <a:r>
              <a:rPr sz="1600" spc="27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soprattutto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160" y="6208522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2960" y="2654325"/>
            <a:ext cx="9227185" cy="418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 algn="just">
              <a:lnSpc>
                <a:spcPct val="116900"/>
              </a:lnSpc>
              <a:spcBef>
                <a:spcPts val="100"/>
              </a:spcBef>
            </a:pPr>
            <a:r>
              <a:rPr sz="1600" spc="-5" dirty="0">
                <a:latin typeface="Carlito"/>
                <a:cs typeface="Carlito"/>
              </a:rPr>
              <a:t>(Méliès, </a:t>
            </a:r>
            <a:r>
              <a:rPr sz="1600" spc="-20" dirty="0">
                <a:latin typeface="Carlito"/>
                <a:cs typeface="Carlito"/>
              </a:rPr>
              <a:t>Walt </a:t>
            </a:r>
            <a:r>
              <a:rPr sz="1600" spc="-10" dirty="0">
                <a:latin typeface="Carlito"/>
                <a:cs typeface="Carlito"/>
              </a:rPr>
              <a:t>Disney). </a:t>
            </a:r>
            <a:r>
              <a:rPr sz="1600" spc="-5" dirty="0">
                <a:latin typeface="Carlito"/>
                <a:cs typeface="Carlito"/>
              </a:rPr>
              <a:t>Fu </a:t>
            </a:r>
            <a:r>
              <a:rPr sz="1600" spc="-20" dirty="0">
                <a:latin typeface="Carlito"/>
                <a:cs typeface="Carlito"/>
              </a:rPr>
              <a:t>forse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primo </a:t>
            </a:r>
            <a:r>
              <a:rPr sz="1600" spc="-5" dirty="0">
                <a:latin typeface="Carlito"/>
                <a:cs typeface="Carlito"/>
              </a:rPr>
              <a:t>dei </a:t>
            </a:r>
            <a:r>
              <a:rPr sz="1600" spc="-10" dirty="0">
                <a:latin typeface="Carlito"/>
                <a:cs typeface="Carlito"/>
              </a:rPr>
              <a:t>disegnatori </a:t>
            </a:r>
            <a:r>
              <a:rPr sz="1600" spc="-5" dirty="0">
                <a:latin typeface="Carlito"/>
                <a:cs typeface="Carlito"/>
              </a:rPr>
              <a:t>da </a:t>
            </a:r>
            <a:r>
              <a:rPr sz="1600" spc="-10" dirty="0">
                <a:latin typeface="Carlito"/>
                <a:cs typeface="Carlito"/>
              </a:rPr>
              <a:t>dare,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vita </a:t>
            </a:r>
            <a:r>
              <a:rPr sz="1600" spc="-5" dirty="0">
                <a:latin typeface="Carlito"/>
                <a:cs typeface="Carlito"/>
              </a:rPr>
              <a:t>larvale dei sogni,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15" dirty="0">
                <a:latin typeface="Carlito"/>
                <a:cs typeface="Carlito"/>
              </a:rPr>
              <a:t>forma </a:t>
            </a:r>
            <a:r>
              <a:rPr sz="1600" dirty="0">
                <a:latin typeface="Carlito"/>
                <a:cs typeface="Carlito"/>
              </a:rPr>
              <a:t>plastica  </a:t>
            </a:r>
            <a:r>
              <a:rPr sz="1600" spc="-10" dirty="0">
                <a:latin typeface="Carlito"/>
                <a:cs typeface="Carlito"/>
              </a:rPr>
              <a:t>ragionevole. </a:t>
            </a:r>
            <a:r>
              <a:rPr sz="1575" baseline="-10582" dirty="0">
                <a:latin typeface="Carlito"/>
                <a:cs typeface="Carlito"/>
              </a:rPr>
              <a:t>[K </a:t>
            </a:r>
            <a:r>
              <a:rPr sz="1575" spc="-7" baseline="-10582" dirty="0">
                <a:latin typeface="Carlito"/>
                <a:cs typeface="Carlito"/>
              </a:rPr>
              <a:t>4,1/443]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fantasie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Grandville </a:t>
            </a:r>
            <a:r>
              <a:rPr sz="1600" spc="-15" dirty="0">
                <a:latin typeface="Carlito"/>
                <a:cs typeface="Carlito"/>
              </a:rPr>
              <a:t>conferiscono </a:t>
            </a:r>
            <a:r>
              <a:rPr sz="1600" spc="-20" dirty="0">
                <a:latin typeface="Carlito"/>
                <a:cs typeface="Carlito"/>
              </a:rPr>
              <a:t>carattere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merce all’universo.</a:t>
            </a:r>
            <a:r>
              <a:rPr sz="1600" spc="-200" dirty="0">
                <a:latin typeface="Carlito"/>
                <a:cs typeface="Carlito"/>
              </a:rPr>
              <a:t> </a:t>
            </a:r>
            <a:r>
              <a:rPr sz="1575" baseline="-10582" dirty="0">
                <a:latin typeface="Carlito"/>
                <a:cs typeface="Carlito"/>
              </a:rPr>
              <a:t>[10]</a:t>
            </a:r>
            <a:endParaRPr sz="1575" baseline="-10582">
              <a:latin typeface="Carlito"/>
              <a:cs typeface="Carlito"/>
            </a:endParaRPr>
          </a:p>
          <a:p>
            <a:pPr marL="76200" marR="69215" algn="just">
              <a:lnSpc>
                <a:spcPct val="117100"/>
              </a:lnSpc>
              <a:spcBef>
                <a:spcPts val="990"/>
              </a:spcBef>
            </a:pP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2.3)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folla </a:t>
            </a:r>
            <a:r>
              <a:rPr sz="1600" spc="-20" dirty="0">
                <a:latin typeface="Carlito"/>
                <a:cs typeface="Carlito"/>
              </a:rPr>
              <a:t>fa</a:t>
            </a:r>
            <a:r>
              <a:rPr sz="1600" spc="32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nascere, </a:t>
            </a:r>
            <a:r>
              <a:rPr sz="1600" spc="-10" dirty="0">
                <a:latin typeface="Carlito"/>
                <a:cs typeface="Carlito"/>
              </a:rPr>
              <a:t>nell’uomo </a:t>
            </a:r>
            <a:r>
              <a:rPr sz="1600" spc="-5" dirty="0">
                <a:latin typeface="Carlito"/>
                <a:cs typeface="Carlito"/>
              </a:rPr>
              <a:t>che vi si abbandona, </a:t>
            </a:r>
            <a:r>
              <a:rPr sz="1600" spc="-10" dirty="0">
                <a:latin typeface="Carlito"/>
                <a:cs typeface="Carlito"/>
              </a:rPr>
              <a:t>una sorta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ebbrezza accompagnata da  </a:t>
            </a:r>
            <a:r>
              <a:rPr sz="1600" spc="-5" dirty="0">
                <a:latin typeface="Carlito"/>
                <a:cs typeface="Carlito"/>
              </a:rPr>
              <a:t>particolarissime illusioni, in modo </a:t>
            </a:r>
            <a:r>
              <a:rPr sz="1600" spc="-10" dirty="0">
                <a:latin typeface="Carlito"/>
                <a:cs typeface="Carlito"/>
              </a:rPr>
              <a:t>tale </a:t>
            </a:r>
            <a:r>
              <a:rPr sz="1600" spc="-5" dirty="0">
                <a:latin typeface="Carlito"/>
                <a:cs typeface="Carlito"/>
              </a:rPr>
              <a:t>che si </a:t>
            </a:r>
            <a:r>
              <a:rPr sz="1600" spc="-10" dirty="0">
                <a:latin typeface="Carlito"/>
                <a:cs typeface="Carlito"/>
              </a:rPr>
              <a:t>vanti, guardando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passante all’interno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folla,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poterlo,  </a:t>
            </a:r>
            <a:r>
              <a:rPr sz="1600" spc="-20" dirty="0">
                <a:latin typeface="Carlito"/>
                <a:cs typeface="Carlito"/>
              </a:rPr>
              <a:t>dall’aspetto </a:t>
            </a:r>
            <a:r>
              <a:rPr sz="1600" spc="-10" dirty="0">
                <a:latin typeface="Carlito"/>
                <a:cs typeface="Carlito"/>
              </a:rPr>
              <a:t>esteriore, riconoscere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tutte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complessità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sua </a:t>
            </a:r>
            <a:r>
              <a:rPr sz="1600" spc="-5" dirty="0">
                <a:latin typeface="Carlito"/>
                <a:cs typeface="Carlito"/>
              </a:rPr>
              <a:t>anima. Ma </a:t>
            </a:r>
            <a:r>
              <a:rPr sz="1600" spc="-10" dirty="0">
                <a:latin typeface="Carlito"/>
                <a:cs typeface="Carlito"/>
              </a:rPr>
              <a:t>l’incubo, </a:t>
            </a:r>
            <a:r>
              <a:rPr sz="1600" spc="-5" dirty="0">
                <a:latin typeface="Carlito"/>
                <a:cs typeface="Carlito"/>
              </a:rPr>
              <a:t>che corrisponde alla  illusoria </a:t>
            </a:r>
            <a:r>
              <a:rPr sz="1600" spc="-10" dirty="0">
                <a:latin typeface="Carlito"/>
                <a:cs typeface="Carlito"/>
              </a:rPr>
              <a:t>perspicacità </a:t>
            </a:r>
            <a:r>
              <a:rPr sz="1600" dirty="0">
                <a:latin typeface="Carlito"/>
                <a:cs typeface="Carlito"/>
              </a:rPr>
              <a:t>del </a:t>
            </a:r>
            <a:r>
              <a:rPr sz="1600" spc="-10" dirty="0">
                <a:latin typeface="Carlito"/>
                <a:cs typeface="Carlito"/>
              </a:rPr>
              <a:t>fisiognomista </a:t>
            </a:r>
            <a:r>
              <a:rPr sz="1600" spc="-5" dirty="0">
                <a:latin typeface="Carlito"/>
                <a:cs typeface="Carlito"/>
              </a:rPr>
              <a:t>è poi quello di </a:t>
            </a:r>
            <a:r>
              <a:rPr sz="1600" spc="-15" dirty="0">
                <a:latin typeface="Carlito"/>
                <a:cs typeface="Carlito"/>
              </a:rPr>
              <a:t>vedere </a:t>
            </a:r>
            <a:r>
              <a:rPr sz="1600" spc="-5" dirty="0">
                <a:latin typeface="Carlito"/>
                <a:cs typeface="Carlito"/>
              </a:rPr>
              <a:t>che tutti </a:t>
            </a:r>
            <a:r>
              <a:rPr sz="1600" spc="-10" dirty="0">
                <a:latin typeface="Carlito"/>
                <a:cs typeface="Carlito"/>
              </a:rPr>
              <a:t>questi </a:t>
            </a:r>
            <a:r>
              <a:rPr sz="1600" spc="-15" dirty="0">
                <a:latin typeface="Carlito"/>
                <a:cs typeface="Carlito"/>
              </a:rPr>
              <a:t>tratti </a:t>
            </a:r>
            <a:r>
              <a:rPr sz="1600" spc="-5" dirty="0">
                <a:latin typeface="Carlito"/>
                <a:cs typeface="Carlito"/>
              </a:rPr>
              <a:t>tipici </a:t>
            </a:r>
            <a:r>
              <a:rPr sz="1600" spc="-10" dirty="0">
                <a:latin typeface="Carlito"/>
                <a:cs typeface="Carlito"/>
              </a:rPr>
              <a:t>sono </a:t>
            </a:r>
            <a:r>
              <a:rPr sz="1600" spc="-5" dirty="0">
                <a:latin typeface="Carlito"/>
                <a:cs typeface="Carlito"/>
              </a:rPr>
              <a:t>alla </a:t>
            </a:r>
            <a:r>
              <a:rPr sz="1600" spc="-10" dirty="0">
                <a:latin typeface="Carlito"/>
                <a:cs typeface="Carlito"/>
              </a:rPr>
              <a:t>fine </a:t>
            </a:r>
            <a:r>
              <a:rPr sz="1600" spc="-5" dirty="0">
                <a:latin typeface="Carlito"/>
                <a:cs typeface="Carlito"/>
              </a:rPr>
              <a:t>elementi  </a:t>
            </a:r>
            <a:r>
              <a:rPr sz="1600" spc="-15" dirty="0">
                <a:latin typeface="Carlito"/>
                <a:cs typeface="Carlito"/>
              </a:rPr>
              <a:t>caratterizzanti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un</a:t>
            </a:r>
            <a:r>
              <a:rPr sz="1600" spc="1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nuovo</a:t>
            </a:r>
            <a:r>
              <a:rPr sz="1600" u="heavy" spc="1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tipo</a:t>
            </a:r>
            <a:r>
              <a:rPr sz="1600" spc="1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sociale: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in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modo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r>
              <a:rPr sz="1600" spc="1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l’individualità</a:t>
            </a:r>
            <a:r>
              <a:rPr sz="1600" spc="1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meglio</a:t>
            </a:r>
            <a:r>
              <a:rPr sz="1600" spc="1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definita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non</a:t>
            </a:r>
            <a:r>
              <a:rPr sz="1600" spc="1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sarebbe</a:t>
            </a:r>
            <a:r>
              <a:rPr sz="1600" spc="12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nient’altro</a:t>
            </a:r>
            <a:r>
              <a:rPr sz="1600" spc="12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che</a:t>
            </a:r>
            <a:endParaRPr sz="1600">
              <a:latin typeface="Carlito"/>
              <a:cs typeface="Carlito"/>
            </a:endParaRPr>
          </a:p>
          <a:p>
            <a:pPr marL="76200" marR="69215" algn="just">
              <a:lnSpc>
                <a:spcPct val="116900"/>
              </a:lnSpc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l’esemplare</a:t>
            </a:r>
            <a:r>
              <a:rPr sz="1600" u="heavy" spc="3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 un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tipo</a:t>
            </a:r>
            <a:r>
              <a:rPr sz="1600" dirty="0">
                <a:latin typeface="Carlito"/>
                <a:cs typeface="Carlito"/>
              </a:rPr>
              <a:t>. </a:t>
            </a:r>
            <a:r>
              <a:rPr sz="1600" spc="-5" dirty="0">
                <a:latin typeface="Carlito"/>
                <a:cs typeface="Carlito"/>
              </a:rPr>
              <a:t>E’ </a:t>
            </a:r>
            <a:r>
              <a:rPr sz="1600" dirty="0">
                <a:latin typeface="Carlito"/>
                <a:cs typeface="Carlito"/>
              </a:rPr>
              <a:t>qui </a:t>
            </a:r>
            <a:r>
              <a:rPr sz="1600" spc="-5" dirty="0">
                <a:latin typeface="Carlito"/>
                <a:cs typeface="Carlito"/>
              </a:rPr>
              <a:t>che si </a:t>
            </a:r>
            <a:r>
              <a:rPr sz="1600" spc="-10" dirty="0">
                <a:latin typeface="Carlito"/>
                <a:cs typeface="Carlito"/>
              </a:rPr>
              <a:t>manifesta </a:t>
            </a:r>
            <a:r>
              <a:rPr sz="1600" spc="-5" dirty="0">
                <a:latin typeface="Carlito"/>
                <a:cs typeface="Carlito"/>
              </a:rPr>
              <a:t>una </a:t>
            </a:r>
            <a:r>
              <a:rPr sz="1600" spc="-10" dirty="0">
                <a:latin typeface="Carlito"/>
                <a:cs typeface="Carlito"/>
              </a:rPr>
              <a:t>fantasmagoria angosciante </a:t>
            </a:r>
            <a:r>
              <a:rPr sz="1600" spc="-5" dirty="0">
                <a:latin typeface="Carlito"/>
                <a:cs typeface="Carlito"/>
              </a:rPr>
              <a:t>l’individuo, che viene  </a:t>
            </a:r>
            <a:r>
              <a:rPr sz="1600" spc="-15" dirty="0">
                <a:latin typeface="Carlito"/>
                <a:cs typeface="Carlito"/>
              </a:rPr>
              <a:t>presentato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nelle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sue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moltiplicazioni</a:t>
            </a:r>
            <a:r>
              <a:rPr sz="1600" spc="7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come</a:t>
            </a:r>
            <a:r>
              <a:rPr sz="1600" spc="7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“sempre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lo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stesso”,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testimonia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l’angoscia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del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cittadino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non</a:t>
            </a:r>
            <a:r>
              <a:rPr sz="1600" spc="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poter</a:t>
            </a:r>
            <a:endParaRPr sz="1600">
              <a:latin typeface="Carlito"/>
              <a:cs typeface="Carlito"/>
            </a:endParaRPr>
          </a:p>
          <a:p>
            <a:pPr marL="76200" marR="69215" algn="just">
              <a:lnSpc>
                <a:spcPct val="116900"/>
              </a:lnSpc>
              <a:spcBef>
                <a:spcPts val="10"/>
              </a:spcBef>
            </a:pPr>
            <a:r>
              <a:rPr sz="1600" spc="-5" dirty="0">
                <a:latin typeface="Carlito"/>
                <a:cs typeface="Carlito"/>
              </a:rPr>
              <a:t>più, </a:t>
            </a:r>
            <a:r>
              <a:rPr sz="1600" spc="-10" dirty="0">
                <a:latin typeface="Carlito"/>
                <a:cs typeface="Carlito"/>
              </a:rPr>
              <a:t>malgrado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spc="-10" dirty="0">
                <a:latin typeface="Carlito"/>
                <a:cs typeface="Carlito"/>
              </a:rPr>
              <a:t>eccentricità sempre </a:t>
            </a:r>
            <a:r>
              <a:rPr sz="1600" spc="-5" dirty="0">
                <a:latin typeface="Carlito"/>
                <a:cs typeface="Carlito"/>
              </a:rPr>
              <a:t>più singolari, </a:t>
            </a:r>
            <a:r>
              <a:rPr sz="1600" spc="-10" dirty="0">
                <a:latin typeface="Carlito"/>
                <a:cs typeface="Carlito"/>
              </a:rPr>
              <a:t>rompere </a:t>
            </a:r>
            <a:r>
              <a:rPr sz="1600" spc="-5" dirty="0">
                <a:latin typeface="Carlito"/>
                <a:cs typeface="Carlito"/>
              </a:rPr>
              <a:t>il </a:t>
            </a:r>
            <a:r>
              <a:rPr sz="1600" spc="-10" dirty="0">
                <a:latin typeface="Carlito"/>
                <a:cs typeface="Carlito"/>
              </a:rPr>
              <a:t>cerchio </a:t>
            </a:r>
            <a:r>
              <a:rPr sz="1600" spc="-5" dirty="0">
                <a:latin typeface="Carlito"/>
                <a:cs typeface="Carlito"/>
              </a:rPr>
              <a:t>magico del </a:t>
            </a:r>
            <a:r>
              <a:rPr sz="1600" spc="-25" dirty="0">
                <a:latin typeface="Carlito"/>
                <a:cs typeface="Carlito"/>
              </a:rPr>
              <a:t>“tipo”. </a:t>
            </a:r>
            <a:r>
              <a:rPr sz="1600" spc="-5" dirty="0">
                <a:latin typeface="Carlito"/>
                <a:cs typeface="Carlito"/>
              </a:rPr>
              <a:t>Baudelaire chiama  </a:t>
            </a:r>
            <a:r>
              <a:rPr sz="1600" spc="-10" dirty="0">
                <a:latin typeface="Carlito"/>
                <a:cs typeface="Carlito"/>
              </a:rPr>
              <a:t>“infernale”  </a:t>
            </a:r>
            <a:r>
              <a:rPr sz="1600" spc="-20" dirty="0">
                <a:latin typeface="Carlito"/>
                <a:cs typeface="Carlito"/>
              </a:rPr>
              <a:t>l’aspetto  </a:t>
            </a:r>
            <a:r>
              <a:rPr sz="1600" spc="-5" dirty="0">
                <a:latin typeface="Carlito"/>
                <a:cs typeface="Carlito"/>
              </a:rPr>
              <a:t>di  </a:t>
            </a:r>
            <a:r>
              <a:rPr sz="1600" spc="-15" dirty="0">
                <a:latin typeface="Carlito"/>
                <a:cs typeface="Carlito"/>
              </a:rPr>
              <a:t>questa  </a:t>
            </a:r>
            <a:r>
              <a:rPr sz="1600" spc="-5" dirty="0">
                <a:latin typeface="Carlito"/>
                <a:cs typeface="Carlito"/>
              </a:rPr>
              <a:t>processione.</a:t>
            </a:r>
            <a:r>
              <a:rPr sz="1575" spc="-7" baseline="-10582" dirty="0">
                <a:latin typeface="Carlito"/>
                <a:cs typeface="Carlito"/>
              </a:rPr>
              <a:t>[29]      </a:t>
            </a:r>
            <a:r>
              <a:rPr sz="1600" spc="-5" dirty="0">
                <a:latin typeface="Carlito"/>
                <a:cs typeface="Carlito"/>
              </a:rPr>
              <a:t>Nella</a:t>
            </a:r>
            <a:r>
              <a:rPr sz="1600" spc="3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haussmanizzazione</a:t>
            </a:r>
            <a:r>
              <a:rPr sz="1575" spc="-7" baseline="39682" dirty="0">
                <a:latin typeface="Carlito"/>
                <a:cs typeface="Carlito"/>
              </a:rPr>
              <a:t>27   </a:t>
            </a:r>
            <a:r>
              <a:rPr sz="1600" spc="-5" dirty="0">
                <a:latin typeface="Carlito"/>
                <a:cs typeface="Carlito"/>
              </a:rPr>
              <a:t>di  </a:t>
            </a:r>
            <a:r>
              <a:rPr sz="1600" spc="-10" dirty="0">
                <a:latin typeface="Carlito"/>
                <a:cs typeface="Carlito"/>
              </a:rPr>
              <a:t>Parigi  </a:t>
            </a:r>
            <a:r>
              <a:rPr sz="1600" spc="-5" dirty="0">
                <a:latin typeface="Carlito"/>
                <a:cs typeface="Carlito"/>
              </a:rPr>
              <a:t>–  i  </a:t>
            </a:r>
            <a:r>
              <a:rPr sz="1600" spc="-10" dirty="0">
                <a:latin typeface="Carlito"/>
                <a:cs typeface="Carlito"/>
              </a:rPr>
              <a:t>templi  </a:t>
            </a:r>
            <a:r>
              <a:rPr sz="1600" spc="-5" dirty="0">
                <a:latin typeface="Carlito"/>
                <a:cs typeface="Carlito"/>
              </a:rPr>
              <a:t>del </a:t>
            </a:r>
            <a:r>
              <a:rPr sz="1600" spc="21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potere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50">
              <a:latin typeface="Carlito"/>
              <a:cs typeface="Carlito"/>
            </a:endParaRPr>
          </a:p>
          <a:p>
            <a:pPr marL="76200" marR="348615">
              <a:lnSpc>
                <a:spcPct val="101699"/>
              </a:lnSpc>
            </a:pPr>
            <a:r>
              <a:rPr sz="1200" baseline="38194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Lo </a:t>
            </a:r>
            <a:r>
              <a:rPr sz="1200" spc="-10" dirty="0">
                <a:latin typeface="Carlito"/>
                <a:cs typeface="Carlito"/>
              </a:rPr>
              <a:t>sventramento </a:t>
            </a:r>
            <a:r>
              <a:rPr sz="1200" dirty="0">
                <a:latin typeface="Carlito"/>
                <a:cs typeface="Carlito"/>
              </a:rPr>
              <a:t>e </a:t>
            </a:r>
            <a:r>
              <a:rPr sz="1200" spc="-5" dirty="0">
                <a:latin typeface="Carlito"/>
                <a:cs typeface="Carlito"/>
              </a:rPr>
              <a:t>ricostruzione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5" dirty="0">
                <a:latin typeface="Carlito"/>
                <a:cs typeface="Carlito"/>
              </a:rPr>
              <a:t>Parigi </a:t>
            </a:r>
            <a:r>
              <a:rPr sz="1200" spc="-10" dirty="0">
                <a:latin typeface="Carlito"/>
                <a:cs typeface="Carlito"/>
              </a:rPr>
              <a:t>basato </a:t>
            </a:r>
            <a:r>
              <a:rPr sz="1200" spc="-5" dirty="0">
                <a:latin typeface="Carlito"/>
                <a:cs typeface="Carlito"/>
              </a:rPr>
              <a:t>sul principio dei </a:t>
            </a:r>
            <a:r>
              <a:rPr sz="1200" spc="-10" dirty="0">
                <a:latin typeface="Carlito"/>
                <a:cs typeface="Carlito"/>
              </a:rPr>
              <a:t>grandi </a:t>
            </a:r>
            <a:r>
              <a:rPr sz="1200" spc="-5" dirty="0">
                <a:latin typeface="Carlito"/>
                <a:cs typeface="Carlito"/>
              </a:rPr>
              <a:t>viali </a:t>
            </a:r>
            <a:r>
              <a:rPr sz="1200" spc="-10" dirty="0">
                <a:latin typeface="Carlito"/>
                <a:cs typeface="Carlito"/>
              </a:rPr>
              <a:t>uniformi con prospettive </a:t>
            </a:r>
            <a:r>
              <a:rPr sz="1200" spc="-5" dirty="0">
                <a:latin typeface="Carlito"/>
                <a:cs typeface="Carlito"/>
              </a:rPr>
              <a:t>che </a:t>
            </a:r>
            <a:r>
              <a:rPr sz="1200" spc="-10" dirty="0">
                <a:latin typeface="Carlito"/>
                <a:cs typeface="Carlito"/>
              </a:rPr>
              <a:t>inquadravano </a:t>
            </a:r>
            <a:r>
              <a:rPr sz="1200" dirty="0">
                <a:latin typeface="Carlito"/>
                <a:cs typeface="Carlito"/>
              </a:rPr>
              <a:t>i monumenti </a:t>
            </a:r>
            <a:r>
              <a:rPr sz="1200" spc="-10" dirty="0">
                <a:latin typeface="Carlito"/>
                <a:cs typeface="Carlito"/>
              </a:rPr>
              <a:t>storici,  diventato </a:t>
            </a:r>
            <a:r>
              <a:rPr sz="1200" spc="-5" dirty="0">
                <a:latin typeface="Carlito"/>
                <a:cs typeface="Carlito"/>
              </a:rPr>
              <a:t>poi fino </a:t>
            </a:r>
            <a:r>
              <a:rPr sz="1200" dirty="0">
                <a:latin typeface="Carlito"/>
                <a:cs typeface="Carlito"/>
              </a:rPr>
              <a:t>ad </a:t>
            </a:r>
            <a:r>
              <a:rPr sz="1200" spc="-5" dirty="0">
                <a:latin typeface="Carlito"/>
                <a:cs typeface="Carlito"/>
              </a:rPr>
              <a:t>oggi </a:t>
            </a:r>
            <a:r>
              <a:rPr sz="1200" dirty="0">
                <a:latin typeface="Carlito"/>
                <a:cs typeface="Carlito"/>
              </a:rPr>
              <a:t>la </a:t>
            </a:r>
            <a:r>
              <a:rPr sz="1200" spc="-10" dirty="0">
                <a:latin typeface="Carlito"/>
                <a:cs typeface="Carlito"/>
              </a:rPr>
              <a:t>“cartolina” </a:t>
            </a:r>
            <a:r>
              <a:rPr sz="1200" dirty="0">
                <a:latin typeface="Carlito"/>
                <a:cs typeface="Carlito"/>
              </a:rPr>
              <a:t>più </a:t>
            </a:r>
            <a:r>
              <a:rPr sz="1200" spc="-5" dirty="0">
                <a:latin typeface="Carlito"/>
                <a:cs typeface="Carlito"/>
              </a:rPr>
              <a:t>comune </a:t>
            </a:r>
            <a:r>
              <a:rPr sz="1200" dirty="0">
                <a:latin typeface="Carlito"/>
                <a:cs typeface="Carlito"/>
              </a:rPr>
              <a:t>della </a:t>
            </a:r>
            <a:r>
              <a:rPr sz="1200" spc="-10" dirty="0">
                <a:latin typeface="Carlito"/>
                <a:cs typeface="Carlito"/>
              </a:rPr>
              <a:t>città; coinvolse </a:t>
            </a:r>
            <a:r>
              <a:rPr sz="1200" spc="-5" dirty="0">
                <a:latin typeface="Carlito"/>
                <a:cs typeface="Carlito"/>
              </a:rPr>
              <a:t>amplissime </a:t>
            </a:r>
            <a:r>
              <a:rPr sz="1200" spc="-10" dirty="0">
                <a:latin typeface="Carlito"/>
                <a:cs typeface="Carlito"/>
              </a:rPr>
              <a:t>zone </a:t>
            </a:r>
            <a:r>
              <a:rPr sz="1200" dirty="0">
                <a:latin typeface="Carlito"/>
                <a:cs typeface="Carlito"/>
              </a:rPr>
              <a:t>della </a:t>
            </a:r>
            <a:r>
              <a:rPr sz="1200" spc="-10" dirty="0">
                <a:latin typeface="Carlito"/>
                <a:cs typeface="Carlito"/>
              </a:rPr>
              <a:t>città; </a:t>
            </a:r>
            <a:r>
              <a:rPr sz="1200" spc="-5" dirty="0">
                <a:latin typeface="Carlito"/>
                <a:cs typeface="Carlito"/>
              </a:rPr>
              <a:t>fu voluto </a:t>
            </a:r>
            <a:r>
              <a:rPr sz="1200" dirty="0">
                <a:latin typeface="Carlito"/>
                <a:cs typeface="Carlito"/>
              </a:rPr>
              <a:t>da </a:t>
            </a:r>
            <a:r>
              <a:rPr sz="1200" spc="-5" dirty="0">
                <a:latin typeface="Carlito"/>
                <a:cs typeface="Carlito"/>
              </a:rPr>
              <a:t>Napoleone III</a:t>
            </a:r>
            <a:r>
              <a:rPr sz="1200" spc="1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(“Secondo</a:t>
            </a:r>
            <a:endParaRPr sz="1200">
              <a:latin typeface="Carlito"/>
              <a:cs typeface="Carlito"/>
            </a:endParaRPr>
          </a:p>
          <a:p>
            <a:pPr marL="76200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latin typeface="Carlito"/>
                <a:cs typeface="Carlito"/>
              </a:rPr>
              <a:t>Impero”: 1850-70) </a:t>
            </a:r>
            <a:r>
              <a:rPr sz="1200" dirty="0">
                <a:latin typeface="Carlito"/>
                <a:cs typeface="Carlito"/>
              </a:rPr>
              <a:t>e </a:t>
            </a:r>
            <a:r>
              <a:rPr sz="1200" spc="-10" dirty="0">
                <a:latin typeface="Carlito"/>
                <a:cs typeface="Carlito"/>
              </a:rPr>
              <a:t>affidato </a:t>
            </a:r>
            <a:r>
              <a:rPr sz="1200" spc="-15" dirty="0">
                <a:latin typeface="Carlito"/>
                <a:cs typeface="Carlito"/>
              </a:rPr>
              <a:t>all’architetto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Haussmann.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0703" y="293624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0775" y="1595755"/>
            <a:ext cx="4178300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3172" y="4368165"/>
            <a:ext cx="341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1.1. La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morte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di 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Socrate,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J.-L.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David</a:t>
            </a:r>
            <a:r>
              <a:rPr sz="1600" b="1" spc="3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1787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0229" y="3383915"/>
            <a:ext cx="3947795" cy="322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33089" y="1110742"/>
            <a:ext cx="4605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I.LA </a:t>
            </a:r>
            <a:r>
              <a:rPr sz="1600" spc="-10" dirty="0">
                <a:latin typeface="Carlito"/>
                <a:cs typeface="Carlito"/>
              </a:rPr>
              <a:t>FILOSOFIA: </a:t>
            </a:r>
            <a:r>
              <a:rPr sz="1600" spc="-5" dirty="0">
                <a:latin typeface="Carlito"/>
                <a:cs typeface="Carlito"/>
              </a:rPr>
              <a:t>UNA </a:t>
            </a:r>
            <a:r>
              <a:rPr sz="1600" spc="-30" dirty="0">
                <a:latin typeface="Carlito"/>
                <a:cs typeface="Carlito"/>
              </a:rPr>
              <a:t>CARRELLATA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ESEMPI,</a:t>
            </a:r>
            <a:r>
              <a:rPr sz="1600" spc="7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MODELLI?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8595" y="6707835"/>
            <a:ext cx="5137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1.2 La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morte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di 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Socrate, </a:t>
            </a:r>
            <a:r>
              <a:rPr sz="1600" b="1" dirty="0">
                <a:solidFill>
                  <a:srgbClr val="4F81BC"/>
                </a:solidFill>
                <a:latin typeface="Carlito"/>
                <a:cs typeface="Carlito"/>
              </a:rPr>
              <a:t>Jcq.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Phl. Jsph de Saint-Quentin,</a:t>
            </a:r>
            <a:r>
              <a:rPr sz="1600" b="1" spc="5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1762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293624"/>
            <a:ext cx="9237980" cy="441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30</a:t>
            </a:r>
            <a:endParaRPr sz="1600">
              <a:latin typeface="Carlito"/>
              <a:cs typeface="Carlito"/>
            </a:endParaRPr>
          </a:p>
          <a:p>
            <a:pPr marL="88900" marR="67945" algn="just">
              <a:lnSpc>
                <a:spcPct val="117200"/>
              </a:lnSpc>
              <a:spcBef>
                <a:spcPts val="930"/>
              </a:spcBef>
            </a:pPr>
            <a:r>
              <a:rPr sz="1600" spc="-5" dirty="0">
                <a:latin typeface="Carlito"/>
                <a:cs typeface="Carlito"/>
              </a:rPr>
              <a:t>spirituale e </a:t>
            </a:r>
            <a:r>
              <a:rPr sz="1600" spc="-10" dirty="0">
                <a:latin typeface="Carlito"/>
                <a:cs typeface="Carlito"/>
              </a:rPr>
              <a:t>secolare </a:t>
            </a:r>
            <a:r>
              <a:rPr sz="1600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borghesia devono </a:t>
            </a:r>
            <a:r>
              <a:rPr sz="1600" spc="-15" dirty="0">
                <a:latin typeface="Carlito"/>
                <a:cs typeface="Carlito"/>
              </a:rPr>
              <a:t>trovare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loro </a:t>
            </a:r>
            <a:r>
              <a:rPr sz="1600" spc="-5" dirty="0">
                <a:latin typeface="Carlito"/>
                <a:cs typeface="Carlito"/>
              </a:rPr>
              <a:t>apoteosi </a:t>
            </a:r>
            <a:r>
              <a:rPr sz="1600" spc="-10" dirty="0">
                <a:latin typeface="Carlito"/>
                <a:cs typeface="Carlito"/>
              </a:rPr>
              <a:t>inquadrati </a:t>
            </a:r>
            <a:r>
              <a:rPr sz="1600" spc="-5" dirty="0">
                <a:latin typeface="Carlito"/>
                <a:cs typeface="Carlito"/>
              </a:rPr>
              <a:t>dagli </a:t>
            </a:r>
            <a:r>
              <a:rPr sz="1600" spc="-15" dirty="0">
                <a:latin typeface="Carlito"/>
                <a:cs typeface="Carlito"/>
              </a:rPr>
              <a:t>scorci </a:t>
            </a:r>
            <a:r>
              <a:rPr sz="1600" spc="-5" dirty="0">
                <a:latin typeface="Carlito"/>
                <a:cs typeface="Carlito"/>
              </a:rPr>
              <a:t>delle </a:t>
            </a:r>
            <a:r>
              <a:rPr sz="1600" spc="-15" dirty="0">
                <a:latin typeface="Carlito"/>
                <a:cs typeface="Carlito"/>
              </a:rPr>
              <a:t>strade </a:t>
            </a:r>
            <a:r>
              <a:rPr sz="1600" spc="-5" dirty="0">
                <a:latin typeface="Carlito"/>
                <a:cs typeface="Carlito"/>
              </a:rPr>
              <a:t>– la  </a:t>
            </a:r>
            <a:r>
              <a:rPr sz="1600" spc="-10" dirty="0">
                <a:latin typeface="Carlito"/>
                <a:cs typeface="Carlito"/>
              </a:rPr>
              <a:t>fantasmagoria diventa </a:t>
            </a:r>
            <a:r>
              <a:rPr sz="1600" spc="-5" dirty="0">
                <a:latin typeface="Carlito"/>
                <a:cs typeface="Carlito"/>
              </a:rPr>
              <a:t>pietra.</a:t>
            </a:r>
            <a:r>
              <a:rPr sz="1575" spc="-7" baseline="-10582" dirty="0">
                <a:latin typeface="Carlito"/>
                <a:cs typeface="Carlito"/>
              </a:rPr>
              <a:t>[32] </a:t>
            </a:r>
            <a:r>
              <a:rPr sz="1600" spc="-5" dirty="0">
                <a:latin typeface="Carlito"/>
                <a:cs typeface="Carlito"/>
              </a:rPr>
              <a:t>Il mondo </a:t>
            </a:r>
            <a:r>
              <a:rPr sz="1600" spc="-10" dirty="0">
                <a:latin typeface="Carlito"/>
                <a:cs typeface="Carlito"/>
              </a:rPr>
              <a:t>dominato </a:t>
            </a:r>
            <a:r>
              <a:rPr sz="1600" spc="-5" dirty="0">
                <a:latin typeface="Carlito"/>
                <a:cs typeface="Carlito"/>
              </a:rPr>
              <a:t>dalle </a:t>
            </a:r>
            <a:r>
              <a:rPr sz="1600" spc="-10" dirty="0">
                <a:latin typeface="Carlito"/>
                <a:cs typeface="Carlito"/>
              </a:rPr>
              <a:t>fantasmagorie </a:t>
            </a:r>
            <a:r>
              <a:rPr sz="1600" spc="-5" dirty="0">
                <a:latin typeface="Carlito"/>
                <a:cs typeface="Carlito"/>
              </a:rPr>
              <a:t>è: la modernità.</a:t>
            </a:r>
            <a:r>
              <a:rPr sz="1575" spc="-7" baseline="-10582" dirty="0">
                <a:latin typeface="Carlito"/>
                <a:cs typeface="Carlito"/>
              </a:rPr>
              <a:t>[35] </a:t>
            </a:r>
            <a:r>
              <a:rPr sz="1600" spc="-10" dirty="0">
                <a:latin typeface="Carlito"/>
                <a:cs typeface="Carlito"/>
              </a:rPr>
              <a:t>Il </a:t>
            </a:r>
            <a:r>
              <a:rPr sz="1600" spc="-5" dirty="0">
                <a:latin typeface="Carlito"/>
                <a:cs typeface="Carlito"/>
              </a:rPr>
              <a:t>viso della  modernità ci fulmina </a:t>
            </a:r>
            <a:r>
              <a:rPr sz="1600" spc="-20" dirty="0">
                <a:latin typeface="Carlito"/>
                <a:cs typeface="Carlito"/>
              </a:rPr>
              <a:t>attraverso </a:t>
            </a:r>
            <a:r>
              <a:rPr sz="1600" spc="-10" dirty="0">
                <a:latin typeface="Carlito"/>
                <a:cs typeface="Carlito"/>
              </a:rPr>
              <a:t>uno sguardo </a:t>
            </a:r>
            <a:r>
              <a:rPr sz="1600" spc="-5" dirty="0">
                <a:latin typeface="Carlito"/>
                <a:cs typeface="Carlito"/>
              </a:rPr>
              <a:t>immemore: è lo </a:t>
            </a:r>
            <a:r>
              <a:rPr sz="1600" spc="-10" dirty="0">
                <a:latin typeface="Carlito"/>
                <a:cs typeface="Carlito"/>
              </a:rPr>
              <a:t>sguardo </a:t>
            </a:r>
            <a:r>
              <a:rPr sz="1600" spc="-5" dirty="0">
                <a:latin typeface="Carlito"/>
                <a:cs typeface="Carlito"/>
              </a:rPr>
              <a:t>di Medusa per i</a:t>
            </a:r>
            <a:r>
              <a:rPr sz="1600" spc="1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Greci.</a:t>
            </a:r>
            <a:r>
              <a:rPr sz="1575" baseline="-10582" dirty="0">
                <a:latin typeface="Carlito"/>
                <a:cs typeface="Carlito"/>
              </a:rPr>
              <a:t>[30]</a:t>
            </a:r>
            <a:endParaRPr sz="1575" baseline="-10582">
              <a:latin typeface="Carlito"/>
              <a:cs typeface="Carlito"/>
            </a:endParaRPr>
          </a:p>
          <a:p>
            <a:pPr marL="88900" marR="64135" algn="just">
              <a:lnSpc>
                <a:spcPct val="117100"/>
              </a:lnSpc>
              <a:spcBef>
                <a:spcPts val="995"/>
              </a:spcBef>
            </a:pP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2.4) </a:t>
            </a:r>
            <a:r>
              <a:rPr sz="1600" spc="-5" dirty="0">
                <a:latin typeface="Carlito"/>
                <a:cs typeface="Carlito"/>
              </a:rPr>
              <a:t>Morte e moda.</a:t>
            </a:r>
            <a:r>
              <a:rPr sz="1575" spc="-7" baseline="-10582" dirty="0">
                <a:latin typeface="Carlito"/>
                <a:cs typeface="Carlito"/>
              </a:rPr>
              <a:t>[G°,6/918] </a:t>
            </a:r>
            <a:r>
              <a:rPr sz="1600" spc="-5" dirty="0">
                <a:latin typeface="Carlito"/>
                <a:cs typeface="Carlito"/>
              </a:rPr>
              <a:t>La moda </a:t>
            </a:r>
            <a:r>
              <a:rPr sz="1600" spc="-10" dirty="0">
                <a:latin typeface="Carlito"/>
                <a:cs typeface="Carlito"/>
              </a:rPr>
              <a:t>non </a:t>
            </a:r>
            <a:r>
              <a:rPr sz="1600" spc="-5" dirty="0">
                <a:latin typeface="Carlito"/>
                <a:cs typeface="Carlito"/>
              </a:rPr>
              <a:t>è mai </a:t>
            </a:r>
            <a:r>
              <a:rPr sz="1600" spc="-15" dirty="0">
                <a:latin typeface="Carlito"/>
                <a:cs typeface="Carlito"/>
              </a:rPr>
              <a:t>stata nient’altro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questo: una provocazione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morte  </a:t>
            </a:r>
            <a:r>
              <a:rPr sz="1600" spc="-20" dirty="0">
                <a:latin typeface="Carlito"/>
                <a:cs typeface="Carlito"/>
              </a:rPr>
              <a:t>attraverso </a:t>
            </a:r>
            <a:r>
              <a:rPr sz="1600" spc="-5" dirty="0">
                <a:latin typeface="Carlito"/>
                <a:cs typeface="Carlito"/>
              </a:rPr>
              <a:t>la donna. E’ </a:t>
            </a:r>
            <a:r>
              <a:rPr sz="1600" spc="-10" dirty="0">
                <a:latin typeface="Carlito"/>
                <a:cs typeface="Carlito"/>
              </a:rPr>
              <a:t>finita con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vittoria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morte, </a:t>
            </a:r>
            <a:r>
              <a:rPr sz="1600" spc="-5" dirty="0">
                <a:latin typeface="Carlito"/>
                <a:cs typeface="Carlito"/>
              </a:rPr>
              <a:t>nel fiume di </a:t>
            </a:r>
            <a:r>
              <a:rPr sz="1600" spc="-10" dirty="0">
                <a:latin typeface="Carlito"/>
                <a:cs typeface="Carlito"/>
              </a:rPr>
              <a:t>asfalto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20" dirty="0">
                <a:latin typeface="Carlito"/>
                <a:cs typeface="Carlito"/>
              </a:rPr>
              <a:t>attraversa </a:t>
            </a:r>
            <a:r>
              <a:rPr sz="1600" spc="-5" dirty="0">
                <a:latin typeface="Carlito"/>
                <a:cs typeface="Carlito"/>
              </a:rPr>
              <a:t>i </a:t>
            </a:r>
            <a:r>
              <a:rPr sz="1600" i="1" spc="-5" dirty="0">
                <a:latin typeface="Carlito"/>
                <a:cs typeface="Carlito"/>
              </a:rPr>
              <a:t>passages</a:t>
            </a:r>
            <a:r>
              <a:rPr sz="1600" spc="-5" dirty="0">
                <a:latin typeface="Carlito"/>
                <a:cs typeface="Carlito"/>
              </a:rPr>
              <a:t>.</a:t>
            </a:r>
            <a:r>
              <a:rPr sz="1575" spc="-7" baseline="-10582" dirty="0">
                <a:latin typeface="Carlito"/>
                <a:cs typeface="Carlito"/>
              </a:rPr>
              <a:t>[D°,2/902] </a:t>
            </a:r>
            <a:r>
              <a:rPr sz="1050" spc="-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Moda come dialogo </a:t>
            </a:r>
            <a:r>
              <a:rPr sz="1600" spc="-10" dirty="0">
                <a:latin typeface="Carlito"/>
                <a:cs typeface="Carlito"/>
              </a:rPr>
              <a:t>col corpo, </a:t>
            </a:r>
            <a:r>
              <a:rPr sz="1600" spc="-5" dirty="0">
                <a:latin typeface="Carlito"/>
                <a:cs typeface="Carlito"/>
              </a:rPr>
              <a:t>cioè con la </a:t>
            </a:r>
            <a:r>
              <a:rPr sz="1600" spc="-10" dirty="0">
                <a:latin typeface="Carlito"/>
                <a:cs typeface="Carlito"/>
              </a:rPr>
              <a:t>putrefazione. </a:t>
            </a:r>
            <a:r>
              <a:rPr sz="1600" spc="10" dirty="0">
                <a:latin typeface="Carlito"/>
                <a:cs typeface="Carlito"/>
              </a:rPr>
              <a:t>Moda </a:t>
            </a:r>
            <a:r>
              <a:rPr sz="1600" spc="-5" dirty="0">
                <a:latin typeface="Carlito"/>
                <a:cs typeface="Carlito"/>
              </a:rPr>
              <a:t>come </a:t>
            </a:r>
            <a:r>
              <a:rPr sz="1600" spc="-10" dirty="0">
                <a:latin typeface="Carlito"/>
                <a:cs typeface="Carlito"/>
              </a:rPr>
              <a:t>parodia </a:t>
            </a:r>
            <a:r>
              <a:rPr sz="1600" spc="-5" dirty="0">
                <a:latin typeface="Carlito"/>
                <a:cs typeface="Carlito"/>
              </a:rPr>
              <a:t>del cadavere.</a:t>
            </a:r>
            <a:r>
              <a:rPr sz="1575" spc="-7" baseline="-10582" dirty="0">
                <a:latin typeface="Carlito"/>
                <a:cs typeface="Carlito"/>
              </a:rPr>
              <a:t>[D°,5/907]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morte, </a:t>
            </a:r>
            <a:r>
              <a:rPr sz="1600" spc="-5" dirty="0">
                <a:latin typeface="Carlito"/>
                <a:cs typeface="Carlito"/>
              </a:rPr>
              <a:t>la  </a:t>
            </a:r>
            <a:r>
              <a:rPr sz="1600" spc="-10" dirty="0">
                <a:latin typeface="Carlito"/>
                <a:cs typeface="Carlito"/>
              </a:rPr>
              <a:t>stazione centrale dialettica;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i="1" spc="-5" dirty="0">
                <a:latin typeface="Carlito"/>
                <a:cs typeface="Carlito"/>
              </a:rPr>
              <a:t>moda</a:t>
            </a:r>
            <a:r>
              <a:rPr sz="1600" spc="-5" dirty="0">
                <a:latin typeface="Carlito"/>
                <a:cs typeface="Carlito"/>
              </a:rPr>
              <a:t>, la </a:t>
            </a:r>
            <a:r>
              <a:rPr sz="1600" spc="-10" dirty="0">
                <a:latin typeface="Carlito"/>
                <a:cs typeface="Carlito"/>
              </a:rPr>
              <a:t>misura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temporale.</a:t>
            </a:r>
            <a:r>
              <a:rPr sz="1575" spc="-7" baseline="-10582" dirty="0">
                <a:latin typeface="Carlito"/>
                <a:cs typeface="Carlito"/>
              </a:rPr>
              <a:t>[C°,2/903]</a:t>
            </a:r>
            <a:endParaRPr sz="1575" baseline="-10582">
              <a:latin typeface="Carlito"/>
              <a:cs typeface="Carlito"/>
            </a:endParaRPr>
          </a:p>
          <a:p>
            <a:pPr marL="88900">
              <a:lnSpc>
                <a:spcPct val="100000"/>
              </a:lnSpc>
              <a:spcBef>
                <a:spcPts val="1305"/>
              </a:spcBef>
            </a:pPr>
            <a:r>
              <a:rPr sz="1600" b="1" i="1" spc="105" dirty="0">
                <a:solidFill>
                  <a:srgbClr val="4F81BC"/>
                </a:solidFill>
                <a:latin typeface="Times New Roman"/>
                <a:cs typeface="Times New Roman"/>
              </a:rPr>
              <a:t>3)</a:t>
            </a:r>
            <a:r>
              <a:rPr sz="1600" b="1" i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sulla</a:t>
            </a:r>
            <a:r>
              <a:rPr sz="1600" b="1" i="1" spc="-4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60" dirty="0">
                <a:solidFill>
                  <a:srgbClr val="4F81BC"/>
                </a:solidFill>
                <a:latin typeface="Times New Roman"/>
                <a:cs typeface="Times New Roman"/>
              </a:rPr>
              <a:t>contraffazione</a:t>
            </a:r>
            <a:r>
              <a:rPr sz="1600" b="1" i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55" dirty="0">
                <a:solidFill>
                  <a:srgbClr val="4F81BC"/>
                </a:solidFill>
                <a:latin typeface="Times New Roman"/>
                <a:cs typeface="Times New Roman"/>
              </a:rPr>
              <a:t>dell’amore</a:t>
            </a:r>
            <a:r>
              <a:rPr sz="1600" b="1" i="1" spc="-6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85" dirty="0">
                <a:solidFill>
                  <a:srgbClr val="4F81BC"/>
                </a:solidFill>
                <a:latin typeface="Times New Roman"/>
                <a:cs typeface="Times New Roman"/>
              </a:rPr>
              <a:t>e</a:t>
            </a:r>
            <a:r>
              <a:rPr sz="1600" b="1" i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b="1" i="1" spc="45" dirty="0">
                <a:solidFill>
                  <a:srgbClr val="4F81BC"/>
                </a:solidFill>
                <a:latin typeface="Times New Roman"/>
                <a:cs typeface="Times New Roman"/>
              </a:rPr>
              <a:t>sull’amore</a:t>
            </a:r>
            <a:endParaRPr sz="1600">
              <a:latin typeface="Times New Roman"/>
              <a:cs typeface="Times New Roman"/>
            </a:endParaRPr>
          </a:p>
          <a:p>
            <a:pPr marL="88900" marR="71120" algn="just">
              <a:lnSpc>
                <a:spcPct val="117100"/>
              </a:lnSpc>
              <a:spcBef>
                <a:spcPts val="525"/>
              </a:spcBef>
            </a:pP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volontà </a:t>
            </a:r>
            <a:r>
              <a:rPr sz="1600" dirty="0">
                <a:latin typeface="Carlito"/>
                <a:cs typeface="Carlito"/>
              </a:rPr>
              <a:t>[la </a:t>
            </a:r>
            <a:r>
              <a:rPr sz="1600" spc="-5" dirty="0">
                <a:latin typeface="Carlito"/>
                <a:cs typeface="Carlito"/>
              </a:rPr>
              <a:t>pulsione] </a:t>
            </a:r>
            <a:r>
              <a:rPr sz="1600" spc="-10" dirty="0">
                <a:latin typeface="Carlito"/>
                <a:cs typeface="Carlito"/>
              </a:rPr>
              <a:t>scivola incontro </a:t>
            </a:r>
            <a:r>
              <a:rPr sz="1600" spc="-5" dirty="0">
                <a:latin typeface="Carlito"/>
                <a:cs typeface="Carlito"/>
              </a:rPr>
              <a:t>al </a:t>
            </a:r>
            <a:r>
              <a:rPr sz="1600" spc="-10" dirty="0">
                <a:latin typeface="Carlito"/>
                <a:cs typeface="Carlito"/>
              </a:rPr>
              <a:t>piacere </a:t>
            </a:r>
            <a:r>
              <a:rPr sz="1600" spc="-5" dirty="0">
                <a:latin typeface="Carlito"/>
                <a:cs typeface="Carlito"/>
              </a:rPr>
              <a:t>su una via </a:t>
            </a:r>
            <a:r>
              <a:rPr sz="1600" spc="-10" dirty="0">
                <a:latin typeface="Carlito"/>
                <a:cs typeface="Carlito"/>
              </a:rPr>
              <a:t>larga, </a:t>
            </a:r>
            <a:r>
              <a:rPr sz="1600" spc="-5" dirty="0">
                <a:latin typeface="Carlito"/>
                <a:cs typeface="Carlito"/>
              </a:rPr>
              <a:t>e, come </a:t>
            </a:r>
            <a:r>
              <a:rPr sz="1600" spc="-10" dirty="0">
                <a:latin typeface="Carlito"/>
                <a:cs typeface="Carlito"/>
              </a:rPr>
              <a:t>voluttà, </a:t>
            </a:r>
            <a:r>
              <a:rPr sz="1600" spc="-5" dirty="0">
                <a:latin typeface="Carlito"/>
                <a:cs typeface="Carlito"/>
              </a:rPr>
              <a:t>trascina nel </a:t>
            </a:r>
            <a:r>
              <a:rPr sz="1600" spc="-10" dirty="0">
                <a:latin typeface="Carlito"/>
                <a:cs typeface="Carlito"/>
              </a:rPr>
              <a:t>suo torbido  </a:t>
            </a:r>
            <a:r>
              <a:rPr sz="1600" spc="-15" dirty="0">
                <a:latin typeface="Carlito"/>
                <a:cs typeface="Carlito"/>
              </a:rPr>
              <a:t>letto </a:t>
            </a:r>
            <a:r>
              <a:rPr sz="1600" dirty="0">
                <a:latin typeface="Carlito"/>
                <a:cs typeface="Carlito"/>
              </a:rPr>
              <a:t>ciò </a:t>
            </a:r>
            <a:r>
              <a:rPr sz="1600" spc="-5" dirty="0">
                <a:latin typeface="Carlito"/>
                <a:cs typeface="Carlito"/>
              </a:rPr>
              <a:t>che </a:t>
            </a:r>
            <a:r>
              <a:rPr sz="1600" spc="-10" dirty="0">
                <a:latin typeface="Carlito"/>
                <a:cs typeface="Carlito"/>
              </a:rPr>
              <a:t>sempre </a:t>
            </a:r>
            <a:r>
              <a:rPr sz="1600" spc="-5" dirty="0">
                <a:latin typeface="Carlito"/>
                <a:cs typeface="Carlito"/>
              </a:rPr>
              <a:t>le </a:t>
            </a:r>
            <a:r>
              <a:rPr sz="1600" dirty="0">
                <a:latin typeface="Carlito"/>
                <a:cs typeface="Carlito"/>
              </a:rPr>
              <a:t>viene </a:t>
            </a:r>
            <a:r>
              <a:rPr sz="1600" spc="-15" dirty="0">
                <a:latin typeface="Carlito"/>
                <a:cs typeface="Carlito"/>
              </a:rPr>
              <a:t>incontro, </a:t>
            </a:r>
            <a:r>
              <a:rPr sz="1600" spc="-5" dirty="0">
                <a:latin typeface="Carlito"/>
                <a:cs typeface="Carlito"/>
              </a:rPr>
              <a:t>nel </a:t>
            </a:r>
            <a:r>
              <a:rPr sz="1600" spc="-10" dirty="0">
                <a:latin typeface="Carlito"/>
                <a:cs typeface="Carlito"/>
              </a:rPr>
              <a:t>suo </a:t>
            </a:r>
            <a:r>
              <a:rPr sz="1600" spc="-15" dirty="0">
                <a:latin typeface="Carlito"/>
                <a:cs typeface="Carlito"/>
              </a:rPr>
              <a:t>corso,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5" dirty="0">
                <a:latin typeface="Carlito"/>
                <a:cs typeface="Carlito"/>
              </a:rPr>
              <a:t>forma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feticcio, </a:t>
            </a:r>
            <a:r>
              <a:rPr sz="1600" spc="-5" dirty="0">
                <a:latin typeface="Carlito"/>
                <a:cs typeface="Carlito"/>
              </a:rPr>
              <a:t>di </a:t>
            </a:r>
            <a:r>
              <a:rPr sz="1600" spc="-10" dirty="0">
                <a:latin typeface="Carlito"/>
                <a:cs typeface="Carlito"/>
              </a:rPr>
              <a:t>talismano </a:t>
            </a:r>
            <a:r>
              <a:rPr sz="1600" spc="-5" dirty="0">
                <a:latin typeface="Carlito"/>
                <a:cs typeface="Carlito"/>
              </a:rPr>
              <a:t>e pegno del </a:t>
            </a:r>
            <a:r>
              <a:rPr sz="1600" spc="-10" dirty="0">
                <a:latin typeface="Carlito"/>
                <a:cs typeface="Carlito"/>
              </a:rPr>
              <a:t>destino,  portandosi </a:t>
            </a:r>
            <a:r>
              <a:rPr sz="1600" spc="-5" dirty="0">
                <a:latin typeface="Carlito"/>
                <a:cs typeface="Carlito"/>
              </a:rPr>
              <a:t>cumuli ammuffiti </a:t>
            </a:r>
            <a:r>
              <a:rPr sz="1600" spc="-10" dirty="0">
                <a:latin typeface="Carlito"/>
                <a:cs typeface="Carlito"/>
              </a:rPr>
              <a:t>di </a:t>
            </a:r>
            <a:r>
              <a:rPr sz="1600" spc="-15" dirty="0">
                <a:latin typeface="Carlito"/>
                <a:cs typeface="Carlito"/>
              </a:rPr>
              <a:t>lettere, </a:t>
            </a:r>
            <a:r>
              <a:rPr sz="1600" spc="-5" dirty="0">
                <a:latin typeface="Carlito"/>
                <a:cs typeface="Carlito"/>
              </a:rPr>
              <a:t>di baci e di </a:t>
            </a:r>
            <a:r>
              <a:rPr sz="1600" spc="-10" dirty="0">
                <a:latin typeface="Carlito"/>
                <a:cs typeface="Carlito"/>
              </a:rPr>
              <a:t>nomi. </a:t>
            </a:r>
            <a:r>
              <a:rPr sz="1600" spc="-45" dirty="0">
                <a:latin typeface="Carlito"/>
                <a:cs typeface="Carlito"/>
              </a:rPr>
              <a:t>L’amore </a:t>
            </a:r>
            <a:r>
              <a:rPr sz="1600" spc="-10" dirty="0">
                <a:latin typeface="Carlito"/>
                <a:cs typeface="Carlito"/>
              </a:rPr>
              <a:t>[invece]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0" dirty="0">
                <a:latin typeface="Carlito"/>
                <a:cs typeface="Carlito"/>
              </a:rPr>
              <a:t>affaccia </a:t>
            </a:r>
            <a:r>
              <a:rPr sz="1600" spc="-5" dirty="0">
                <a:latin typeface="Carlito"/>
                <a:cs typeface="Carlito"/>
              </a:rPr>
              <a:t>su </a:t>
            </a:r>
            <a:r>
              <a:rPr sz="1600" spc="-10" dirty="0">
                <a:latin typeface="Carlito"/>
                <a:cs typeface="Carlito"/>
              </a:rPr>
              <a:t>una </a:t>
            </a:r>
            <a:r>
              <a:rPr sz="1600" spc="-5" dirty="0">
                <a:latin typeface="Carlito"/>
                <a:cs typeface="Carlito"/>
              </a:rPr>
              <a:t>via </a:t>
            </a:r>
            <a:r>
              <a:rPr sz="1600" spc="-10" dirty="0">
                <a:latin typeface="Carlito"/>
                <a:cs typeface="Carlito"/>
              </a:rPr>
              <a:t>sinuosa con </a:t>
            </a:r>
            <a:r>
              <a:rPr sz="1600" spc="-5" dirty="0">
                <a:latin typeface="Carlito"/>
                <a:cs typeface="Carlito"/>
              </a:rPr>
              <a:t>le  </a:t>
            </a:r>
            <a:r>
              <a:rPr sz="1600" spc="-10" dirty="0">
                <a:latin typeface="Carlito"/>
                <a:cs typeface="Carlito"/>
              </a:rPr>
              <a:t>dita </a:t>
            </a:r>
            <a:r>
              <a:rPr sz="1600" spc="-5" dirty="0">
                <a:latin typeface="Carlito"/>
                <a:cs typeface="Carlito"/>
              </a:rPr>
              <a:t>della </a:t>
            </a:r>
            <a:r>
              <a:rPr sz="1600" spc="-10" dirty="0">
                <a:latin typeface="Carlito"/>
                <a:cs typeface="Carlito"/>
              </a:rPr>
              <a:t>nostalgia,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tastoni. Il suo </a:t>
            </a:r>
            <a:r>
              <a:rPr sz="1600" spc="-5" dirty="0">
                <a:latin typeface="Carlito"/>
                <a:cs typeface="Carlito"/>
              </a:rPr>
              <a:t>cammino si </a:t>
            </a:r>
            <a:r>
              <a:rPr sz="1600" spc="-10" dirty="0">
                <a:latin typeface="Carlito"/>
                <a:cs typeface="Carlito"/>
              </a:rPr>
              <a:t>perde </a:t>
            </a:r>
            <a:r>
              <a:rPr sz="1600" spc="-5" dirty="0">
                <a:latin typeface="Carlito"/>
                <a:cs typeface="Carlito"/>
              </a:rPr>
              <a:t>nell’intimo </a:t>
            </a:r>
            <a:r>
              <a:rPr sz="1600" spc="-15" dirty="0">
                <a:latin typeface="Carlito"/>
                <a:cs typeface="Carlito"/>
              </a:rPr>
              <a:t>dell’amante,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10" dirty="0">
                <a:latin typeface="Carlito"/>
                <a:cs typeface="Carlito"/>
              </a:rPr>
              <a:t>dischiude </a:t>
            </a:r>
            <a:r>
              <a:rPr sz="1600" spc="-5" dirty="0">
                <a:latin typeface="Carlito"/>
                <a:cs typeface="Carlito"/>
              </a:rPr>
              <a:t>nell’immagine  </a:t>
            </a:r>
            <a:r>
              <a:rPr sz="1600" spc="-10" dirty="0">
                <a:latin typeface="Carlito"/>
                <a:cs typeface="Carlito"/>
              </a:rPr>
              <a:t>dell’amata.</a:t>
            </a:r>
            <a:r>
              <a:rPr sz="1575" spc="-15" baseline="-10582" dirty="0">
                <a:latin typeface="Carlito"/>
                <a:cs typeface="Carlito"/>
              </a:rPr>
              <a:t>[A°,7/900]</a:t>
            </a:r>
            <a:endParaRPr sz="1575" baseline="-10582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446530"/>
            <a:ext cx="4680585" cy="263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73551" y="293624"/>
            <a:ext cx="4263390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34719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31</a:t>
            </a:r>
            <a:endParaRPr sz="1600">
              <a:latin typeface="Carlito"/>
              <a:cs typeface="Carlito"/>
            </a:endParaRPr>
          </a:p>
          <a:p>
            <a:pPr marR="930910" algn="ctr">
              <a:lnSpc>
                <a:spcPct val="100000"/>
              </a:lnSpc>
              <a:spcBef>
                <a:spcPts val="1260"/>
              </a:spcBef>
            </a:pPr>
            <a:r>
              <a:rPr sz="1600" spc="-5" dirty="0">
                <a:latin typeface="Carlito"/>
                <a:cs typeface="Carlito"/>
              </a:rPr>
              <a:t>IV: UN PROBLEMA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ATTUALE</a:t>
            </a:r>
            <a:endParaRPr sz="1600">
              <a:latin typeface="Carlito"/>
              <a:cs typeface="Carlito"/>
            </a:endParaRPr>
          </a:p>
          <a:p>
            <a:pPr marR="930275" algn="ctr">
              <a:lnSpc>
                <a:spcPct val="100000"/>
              </a:lnSpc>
              <a:spcBef>
                <a:spcPts val="1335"/>
              </a:spcBef>
            </a:pPr>
            <a:r>
              <a:rPr sz="1600" b="1" i="1" spc="-10" dirty="0">
                <a:latin typeface="Carlito"/>
                <a:cs typeface="Carlito"/>
              </a:rPr>
              <a:t>Dove collocare </a:t>
            </a:r>
            <a:r>
              <a:rPr sz="1600" b="1" i="1" spc="-5" dirty="0">
                <a:latin typeface="Carlito"/>
                <a:cs typeface="Carlito"/>
              </a:rPr>
              <a:t>le ceneri dei propri</a:t>
            </a:r>
            <a:r>
              <a:rPr sz="1600" b="1" i="1" spc="25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cari?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Carlito"/>
              <a:cs typeface="Carlito"/>
            </a:endParaRPr>
          </a:p>
          <a:p>
            <a:pPr marL="1971039">
              <a:lnSpc>
                <a:spcPct val="100000"/>
              </a:lnSpc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1.14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Kolumbarium,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Marl,</a:t>
            </a:r>
            <a:r>
              <a:rPr sz="1600" b="1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D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89095" y="4221479"/>
            <a:ext cx="5591810" cy="286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1744" y="6514286"/>
            <a:ext cx="2281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1.15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Kolumbarium, Köln,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 D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0703" y="293624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1864" y="952500"/>
            <a:ext cx="2699385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1645" y="1369695"/>
            <a:ext cx="5693410" cy="4484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508" y="5154548"/>
            <a:ext cx="1899285" cy="51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1.3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35" dirty="0">
                <a:solidFill>
                  <a:srgbClr val="4F81BC"/>
                </a:solidFill>
                <a:latin typeface="Carlito"/>
                <a:cs typeface="Carlito"/>
              </a:rPr>
              <a:t>P.P.-Rubens,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Seneca 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morente,</a:t>
            </a:r>
            <a:r>
              <a:rPr sz="1600" b="1" spc="-2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1614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4278" y="6113475"/>
            <a:ext cx="3335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1.4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J.-L.David,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La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morte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di Seneca,</a:t>
            </a:r>
            <a:r>
              <a:rPr sz="1600" b="1" spc="2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1773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0703" y="293624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7380" y="4612004"/>
            <a:ext cx="2830830" cy="2436495"/>
            <a:chOff x="627380" y="4612004"/>
            <a:chExt cx="2830830" cy="2436495"/>
          </a:xfrm>
        </p:grpSpPr>
        <p:sp>
          <p:nvSpPr>
            <p:cNvPr id="4" name="object 4"/>
            <p:cNvSpPr/>
            <p:nvPr/>
          </p:nvSpPr>
          <p:spPr>
            <a:xfrm>
              <a:off x="799465" y="5372099"/>
              <a:ext cx="2658745" cy="167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380" y="4612004"/>
              <a:ext cx="2824480" cy="859790"/>
            </a:xfrm>
            <a:custGeom>
              <a:avLst/>
              <a:gdLst/>
              <a:ahLst/>
              <a:cxnLst/>
              <a:rect l="l" t="t" r="r" b="b"/>
              <a:pathLst>
                <a:path w="2824479" h="859789">
                  <a:moveTo>
                    <a:pt x="2824480" y="0"/>
                  </a:moveTo>
                  <a:lnTo>
                    <a:pt x="0" y="0"/>
                  </a:lnTo>
                  <a:lnTo>
                    <a:pt x="0" y="859790"/>
                  </a:lnTo>
                  <a:lnTo>
                    <a:pt x="2824480" y="859790"/>
                  </a:lnTo>
                  <a:lnTo>
                    <a:pt x="2824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5187" y="4589145"/>
            <a:ext cx="9116060" cy="15982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650355">
              <a:lnSpc>
                <a:spcPct val="102200"/>
              </a:lnSpc>
              <a:spcBef>
                <a:spcPts val="50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1.7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Raffaello, "La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scuola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di  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Atene", Vaticano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(1509-11ca;  particolare)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arlito"/>
              <a:cs typeface="Carlito"/>
            </a:endParaRPr>
          </a:p>
          <a:p>
            <a:pPr marL="3288029" marR="5080">
              <a:lnSpc>
                <a:spcPct val="102699"/>
              </a:lnSpc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1.5 – 1.6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Alfonso Lombardi, </a:t>
            </a:r>
            <a:r>
              <a:rPr sz="1600" b="1" dirty="0">
                <a:solidFill>
                  <a:srgbClr val="4F81BC"/>
                </a:solidFill>
                <a:latin typeface="Carlito"/>
                <a:cs typeface="Carlito"/>
              </a:rPr>
              <a:t>"I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funerali della 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Vergine",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1522, Bologna,  s.M.della Vita.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380" y="2332990"/>
            <a:ext cx="2814955" cy="2169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325" y="982345"/>
            <a:ext cx="6601459" cy="4550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9669" y="858520"/>
            <a:ext cx="1823085" cy="1405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0703" y="293624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655" y="1184910"/>
            <a:ext cx="3670935" cy="571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8134" y="3785743"/>
            <a:ext cx="3356610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60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1.8 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Gerard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Hoet, “Il sacrificio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di </a:t>
            </a:r>
            <a:r>
              <a:rPr sz="1600" b="1" dirty="0">
                <a:solidFill>
                  <a:srgbClr val="4F81BC"/>
                </a:solidFill>
                <a:latin typeface="Carlito"/>
                <a:cs typeface="Carlito"/>
              </a:rPr>
              <a:t>Isacco”, 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1728,</a:t>
            </a:r>
            <a:r>
              <a:rPr sz="1600" b="1" spc="-15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Amsterdam.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125730"/>
            <a:ext cx="9329420" cy="6710680"/>
            <a:chOff x="914400" y="125730"/>
            <a:chExt cx="9329420" cy="6710680"/>
          </a:xfrm>
        </p:grpSpPr>
        <p:sp>
          <p:nvSpPr>
            <p:cNvPr id="3" name="object 3"/>
            <p:cNvSpPr/>
            <p:nvPr/>
          </p:nvSpPr>
          <p:spPr>
            <a:xfrm>
              <a:off x="5112384" y="3848100"/>
              <a:ext cx="5131435" cy="29883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723265"/>
              <a:ext cx="4662170" cy="3124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70703" y="293624"/>
            <a:ext cx="4133850" cy="67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7</a:t>
            </a:r>
            <a:endParaRPr sz="1600">
              <a:latin typeface="Carlito"/>
              <a:cs typeface="Carlito"/>
            </a:endParaRPr>
          </a:p>
          <a:p>
            <a:pPr marL="374015">
              <a:lnSpc>
                <a:spcPct val="100000"/>
              </a:lnSpc>
              <a:spcBef>
                <a:spcPts val="127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1.9 Jean-Louis Gerôme, "Pollice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verso",</a:t>
            </a:r>
            <a:r>
              <a:rPr sz="1600" b="1" spc="-3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1862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595" y="6555435"/>
            <a:ext cx="4417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1.10 Jean-Louis Gerôme,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"Martiri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cristiani",</a:t>
            </a:r>
            <a:r>
              <a:rPr sz="1600" b="1" spc="4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1863/83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0703" y="293624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8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6305" y="720725"/>
            <a:ext cx="8994775" cy="6175375"/>
            <a:chOff x="916305" y="720725"/>
            <a:chExt cx="8994775" cy="6175375"/>
          </a:xfrm>
        </p:grpSpPr>
        <p:sp>
          <p:nvSpPr>
            <p:cNvPr id="4" name="object 4"/>
            <p:cNvSpPr/>
            <p:nvPr/>
          </p:nvSpPr>
          <p:spPr>
            <a:xfrm>
              <a:off x="916305" y="720725"/>
              <a:ext cx="3684270" cy="27324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0005" y="2447290"/>
              <a:ext cx="6061075" cy="4448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0868" y="4139565"/>
            <a:ext cx="3045460" cy="51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1.11 – 1.12 </a:t>
            </a: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Andrej</a:t>
            </a:r>
            <a:r>
              <a:rPr sz="1600" b="1" spc="2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4F81BC"/>
                </a:solidFill>
                <a:latin typeface="Carlito"/>
                <a:cs typeface="Carlito"/>
              </a:rPr>
              <a:t>Tarkovskij,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4F81BC"/>
                </a:solidFill>
                <a:latin typeface="Carlito"/>
                <a:cs typeface="Carlito"/>
              </a:rPr>
              <a:t>"Stalker",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1979, </a:t>
            </a:r>
            <a:r>
              <a:rPr sz="1600" b="1" spc="-25" dirty="0">
                <a:solidFill>
                  <a:srgbClr val="4F81BC"/>
                </a:solidFill>
                <a:latin typeface="Carlito"/>
                <a:cs typeface="Carlito"/>
              </a:rPr>
              <a:t>URSS-RDT, </a:t>
            </a:r>
            <a:r>
              <a:rPr sz="1600" b="1" spc="-5" dirty="0">
                <a:solidFill>
                  <a:srgbClr val="4F81BC"/>
                </a:solidFill>
                <a:latin typeface="Carlito"/>
                <a:cs typeface="Carlito"/>
              </a:rPr>
              <a:t>161 min.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" y="293624"/>
            <a:ext cx="9173845" cy="520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endParaRPr sz="1600">
              <a:latin typeface="Carlito"/>
              <a:cs typeface="Carlito"/>
            </a:endParaRPr>
          </a:p>
          <a:p>
            <a:pPr marL="1774189" marR="1770380" algn="ctr">
              <a:lnSpc>
                <a:spcPts val="3250"/>
              </a:lnSpc>
              <a:spcBef>
                <a:spcPts val="260"/>
              </a:spcBef>
            </a:pPr>
            <a:r>
              <a:rPr sz="1600" dirty="0">
                <a:latin typeface="Carlito"/>
                <a:cs typeface="Carlito"/>
              </a:rPr>
              <a:t>II.LA </a:t>
            </a:r>
            <a:r>
              <a:rPr sz="1600" spc="-10" dirty="0">
                <a:latin typeface="Carlito"/>
                <a:cs typeface="Carlito"/>
              </a:rPr>
              <a:t>FILOSOFIA </a:t>
            </a:r>
            <a:r>
              <a:rPr sz="1600" spc="-5" dirty="0">
                <a:latin typeface="Carlito"/>
                <a:cs typeface="Carlito"/>
              </a:rPr>
              <a:t>SI </a:t>
            </a:r>
            <a:r>
              <a:rPr sz="1600" spc="-25" dirty="0">
                <a:latin typeface="Carlito"/>
                <a:cs typeface="Carlito"/>
              </a:rPr>
              <a:t>CONFRONTA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spc="-5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dirty="0">
                <a:latin typeface="Carlito"/>
                <a:cs typeface="Carlito"/>
              </a:rPr>
              <a:t>IN </a:t>
            </a:r>
            <a:r>
              <a:rPr sz="1600" spc="-5" dirty="0">
                <a:latin typeface="Carlito"/>
                <a:cs typeface="Carlito"/>
              </a:rPr>
              <a:t>SENSO CRISTIANO  </a:t>
            </a:r>
            <a:r>
              <a:rPr sz="1600" spc="-10" dirty="0">
                <a:latin typeface="Carlito"/>
                <a:cs typeface="Carlito"/>
              </a:rPr>
              <a:t>TESTI </a:t>
            </a:r>
            <a:r>
              <a:rPr sz="1600" spc="-5" dirty="0">
                <a:latin typeface="Carlito"/>
                <a:cs typeface="Carlito"/>
              </a:rPr>
              <a:t>DI GIUSEPPE DOSSETTI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(1913-1996)</a:t>
            </a:r>
            <a:endParaRPr sz="1600">
              <a:latin typeface="Carlito"/>
              <a:cs typeface="Carlito"/>
            </a:endParaRPr>
          </a:p>
          <a:p>
            <a:pPr marL="50800" algn="just">
              <a:lnSpc>
                <a:spcPct val="100000"/>
              </a:lnSpc>
              <a:spcBef>
                <a:spcPts val="1005"/>
              </a:spcBef>
            </a:pP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1) il paradosso del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farsi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uomo di Dio </a:t>
            </a:r>
            <a:r>
              <a:rPr sz="1600" b="1" i="1" spc="-10" dirty="0">
                <a:solidFill>
                  <a:srgbClr val="4F81BC"/>
                </a:solidFill>
                <a:latin typeface="Carlito"/>
                <a:cs typeface="Carlito"/>
              </a:rPr>
              <a:t>fino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alla</a:t>
            </a:r>
            <a:r>
              <a:rPr sz="1600" b="1" i="1" spc="6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1600" b="1" i="1" spc="-5" dirty="0">
                <a:solidFill>
                  <a:srgbClr val="4F81BC"/>
                </a:solidFill>
                <a:latin typeface="Carlito"/>
                <a:cs typeface="Carlito"/>
              </a:rPr>
              <a:t>morte</a:t>
            </a:r>
            <a:endParaRPr sz="1600">
              <a:latin typeface="Carlito"/>
              <a:cs typeface="Carlito"/>
            </a:endParaRPr>
          </a:p>
          <a:p>
            <a:pPr marL="50800" marR="43180" algn="just">
              <a:lnSpc>
                <a:spcPct val="116900"/>
              </a:lnSpc>
            </a:pPr>
            <a:r>
              <a:rPr sz="1600" i="1" spc="-5" dirty="0">
                <a:latin typeface="Carlito"/>
                <a:cs typeface="Carlito"/>
              </a:rPr>
              <a:t>“E’ il </a:t>
            </a:r>
            <a:r>
              <a:rPr sz="1600" i="1" spc="-10" dirty="0">
                <a:latin typeface="Carlito"/>
                <a:cs typeface="Carlito"/>
              </a:rPr>
              <a:t>Mistero </a:t>
            </a:r>
            <a:r>
              <a:rPr sz="1600" i="1" spc="-5" dirty="0">
                <a:latin typeface="Carlito"/>
                <a:cs typeface="Carlito"/>
              </a:rPr>
              <a:t>più </a:t>
            </a:r>
            <a:r>
              <a:rPr sz="1600" i="1" spc="-10" dirty="0">
                <a:latin typeface="Carlito"/>
                <a:cs typeface="Carlito"/>
              </a:rPr>
              <a:t>occulto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profondo </a:t>
            </a:r>
            <a:r>
              <a:rPr sz="1600" i="1" spc="-5" dirty="0">
                <a:latin typeface="Carlito"/>
                <a:cs typeface="Carlito"/>
              </a:rPr>
              <a:t>di ogni altro: </a:t>
            </a:r>
            <a:r>
              <a:rPr sz="1600" i="1" spc="-10" dirty="0">
                <a:latin typeface="Carlito"/>
                <a:cs typeface="Carlito"/>
              </a:rPr>
              <a:t>incarnandosi, </a:t>
            </a:r>
            <a:r>
              <a:rPr sz="1600" i="1" spc="-5" dirty="0">
                <a:latin typeface="Carlito"/>
                <a:cs typeface="Carlito"/>
              </a:rPr>
              <a:t>Dio si </a:t>
            </a:r>
            <a:r>
              <a:rPr sz="1600" i="1" spc="-15" dirty="0">
                <a:latin typeface="Carlito"/>
                <a:cs typeface="Carlito"/>
              </a:rPr>
              <a:t>fa </a:t>
            </a:r>
            <a:r>
              <a:rPr sz="1600" i="1" spc="-5" dirty="0">
                <a:latin typeface="Carlito"/>
                <a:cs typeface="Carlito"/>
              </a:rPr>
              <a:t>comprendere nella misura </a:t>
            </a:r>
            <a:r>
              <a:rPr sz="1600" i="1" spc="20" dirty="0">
                <a:latin typeface="Carlito"/>
                <a:cs typeface="Carlito"/>
              </a:rPr>
              <a:t>che </a:t>
            </a:r>
            <a:r>
              <a:rPr sz="1600" i="1" spc="-10" dirty="0">
                <a:latin typeface="Carlito"/>
                <a:cs typeface="Carlito"/>
              </a:rPr>
              <a:t>appare  </a:t>
            </a:r>
            <a:r>
              <a:rPr sz="1600" i="1" spc="-5" dirty="0">
                <a:latin typeface="Carlito"/>
                <a:cs typeface="Carlito"/>
              </a:rPr>
              <a:t>più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incomprensibile:</a:t>
            </a:r>
            <a:r>
              <a:rPr sz="1600" i="1" spc="6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egli</a:t>
            </a:r>
            <a:r>
              <a:rPr sz="1600" i="1" spc="6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è</a:t>
            </a:r>
            <a:r>
              <a:rPr sz="1600" i="1" spc="6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occulto</a:t>
            </a:r>
            <a:r>
              <a:rPr sz="1600" i="1" spc="6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proprio</a:t>
            </a:r>
            <a:r>
              <a:rPr sz="1600" i="1" spc="7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nella</a:t>
            </a:r>
            <a:r>
              <a:rPr sz="1600" i="1" spc="55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sua</a:t>
            </a:r>
            <a:r>
              <a:rPr sz="1600" i="1" spc="6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manifestazione.</a:t>
            </a:r>
            <a:r>
              <a:rPr sz="1575" i="1" spc="-7" baseline="39682" dirty="0">
                <a:latin typeface="Carlito"/>
                <a:cs typeface="Carlito"/>
              </a:rPr>
              <a:t>1</a:t>
            </a:r>
            <a:r>
              <a:rPr sz="1575" i="1" spc="284" baseline="39682" dirty="0">
                <a:latin typeface="Carlito"/>
                <a:cs typeface="Carlito"/>
              </a:rPr>
              <a:t> </a:t>
            </a:r>
            <a:r>
              <a:rPr sz="1600" i="1" spc="-20" dirty="0">
                <a:latin typeface="Carlito"/>
                <a:cs typeface="Carlito"/>
              </a:rPr>
              <a:t>C’è</a:t>
            </a:r>
            <a:r>
              <a:rPr sz="1600" i="1" spc="75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un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spc="-10" dirty="0">
                <a:latin typeface="Carlito"/>
                <a:cs typeface="Carlito"/>
              </a:rPr>
              <a:t>versante</a:t>
            </a:r>
            <a:r>
              <a:rPr sz="1600" i="1" spc="65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positivo:</a:t>
            </a:r>
            <a:r>
              <a:rPr sz="1600" i="1" spc="6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la</a:t>
            </a:r>
            <a:r>
              <a:rPr sz="1600" i="1" spc="5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assunzione</a:t>
            </a:r>
            <a:r>
              <a:rPr sz="1600" i="1" spc="6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e</a:t>
            </a:r>
            <a:endParaRPr sz="1600">
              <a:latin typeface="Carlito"/>
              <a:cs typeface="Carlito"/>
            </a:endParaRPr>
          </a:p>
          <a:p>
            <a:pPr marL="50800" marR="46355" algn="just">
              <a:lnSpc>
                <a:spcPct val="116900"/>
              </a:lnSpc>
              <a:spcBef>
                <a:spcPts val="5"/>
              </a:spcBef>
            </a:pPr>
            <a:r>
              <a:rPr sz="1600" i="1" spc="-10" dirty="0">
                <a:latin typeface="Carlito"/>
                <a:cs typeface="Carlito"/>
              </a:rPr>
              <a:t>lievitazione </a:t>
            </a:r>
            <a:r>
              <a:rPr sz="1600" i="1" spc="-5" dirty="0">
                <a:latin typeface="Carlito"/>
                <a:cs typeface="Carlito"/>
              </a:rPr>
              <a:t>propulsiva di </a:t>
            </a:r>
            <a:r>
              <a:rPr sz="1600" i="1" spc="-10" dirty="0">
                <a:latin typeface="Carlito"/>
                <a:cs typeface="Carlito"/>
              </a:rPr>
              <a:t>tutta </a:t>
            </a:r>
            <a:r>
              <a:rPr sz="1600" i="1" spc="-5" dirty="0">
                <a:latin typeface="Carlito"/>
                <a:cs typeface="Carlito"/>
              </a:rPr>
              <a:t>la natura umana e di </a:t>
            </a:r>
            <a:r>
              <a:rPr sz="1600" i="1" spc="5" dirty="0">
                <a:latin typeface="Carlito"/>
                <a:cs typeface="Carlito"/>
              </a:rPr>
              <a:t>tutti </a:t>
            </a:r>
            <a:r>
              <a:rPr sz="1600" i="1" spc="-5" dirty="0">
                <a:latin typeface="Carlito"/>
                <a:cs typeface="Carlito"/>
              </a:rPr>
              <a:t>i valori creati, </a:t>
            </a:r>
            <a:r>
              <a:rPr sz="1600" i="1" spc="-10" dirty="0">
                <a:latin typeface="Carlito"/>
                <a:cs typeface="Carlito"/>
              </a:rPr>
              <a:t>considerati </a:t>
            </a:r>
            <a:r>
              <a:rPr sz="1600" i="1" spc="-5" dirty="0">
                <a:latin typeface="Carlito"/>
                <a:cs typeface="Carlito"/>
              </a:rPr>
              <a:t>nella loro positività,  </a:t>
            </a:r>
            <a:r>
              <a:rPr sz="1600" i="1" spc="-10" dirty="0">
                <a:latin typeface="Carlito"/>
                <a:cs typeface="Carlito"/>
              </a:rPr>
              <a:t>dimenticando </a:t>
            </a:r>
            <a:r>
              <a:rPr sz="1600" spc="-15" dirty="0">
                <a:latin typeface="Carlito"/>
                <a:cs typeface="Carlito"/>
              </a:rPr>
              <a:t>tutto </a:t>
            </a:r>
            <a:r>
              <a:rPr sz="1600" spc="-5" dirty="0">
                <a:latin typeface="Carlito"/>
                <a:cs typeface="Carlito"/>
              </a:rPr>
              <a:t>ciò che ci è di peso e il </a:t>
            </a:r>
            <a:r>
              <a:rPr sz="1600" spc="-10" dirty="0">
                <a:latin typeface="Carlito"/>
                <a:cs typeface="Carlito"/>
              </a:rPr>
              <a:t>peccato </a:t>
            </a:r>
            <a:r>
              <a:rPr sz="1600" spc="-5" dirty="0">
                <a:latin typeface="Carlito"/>
                <a:cs typeface="Carlito"/>
              </a:rPr>
              <a:t>che ci </a:t>
            </a:r>
            <a:r>
              <a:rPr sz="1600" spc="-10" dirty="0">
                <a:latin typeface="Carlito"/>
                <a:cs typeface="Carlito"/>
              </a:rPr>
              <a:t>intralcia (Eb </a:t>
            </a:r>
            <a:r>
              <a:rPr sz="1600" dirty="0">
                <a:latin typeface="Carlito"/>
                <a:cs typeface="Carlito"/>
              </a:rPr>
              <a:t>12,1)</a:t>
            </a:r>
            <a:r>
              <a:rPr sz="1600" i="1" dirty="0">
                <a:latin typeface="Carlito"/>
                <a:cs typeface="Carlito"/>
              </a:rPr>
              <a:t>: </a:t>
            </a:r>
            <a:r>
              <a:rPr sz="1600" i="1" spc="-5" dirty="0">
                <a:latin typeface="Carlito"/>
                <a:cs typeface="Carlito"/>
              </a:rPr>
              <a:t>e però non va </a:t>
            </a:r>
            <a:r>
              <a:rPr sz="1600" i="1" spc="-10" dirty="0">
                <a:latin typeface="Carlito"/>
                <a:cs typeface="Carlito"/>
              </a:rPr>
              <a:t>dimenticato perché  </a:t>
            </a:r>
            <a:r>
              <a:rPr sz="1600" i="1" spc="-5" dirty="0">
                <a:latin typeface="Carlito"/>
                <a:cs typeface="Carlito"/>
              </a:rPr>
              <a:t>tra le  </a:t>
            </a:r>
            <a:r>
              <a:rPr sz="1600" i="1" spc="-15" dirty="0">
                <a:latin typeface="Carlito"/>
                <a:cs typeface="Carlito"/>
              </a:rPr>
              <a:t>tante  </a:t>
            </a:r>
            <a:r>
              <a:rPr sz="1600" i="1" spc="-5" dirty="0">
                <a:latin typeface="Carlito"/>
                <a:cs typeface="Carlito"/>
              </a:rPr>
              <a:t>possibilità il  </a:t>
            </a:r>
            <a:r>
              <a:rPr sz="1600" i="1" spc="-10" dirty="0">
                <a:latin typeface="Carlito"/>
                <a:cs typeface="Carlito"/>
              </a:rPr>
              <a:t>Padre  non  </a:t>
            </a:r>
            <a:r>
              <a:rPr sz="1600" i="1" spc="-5" dirty="0">
                <a:latin typeface="Carlito"/>
                <a:cs typeface="Carlito"/>
              </a:rPr>
              <a:t>ha </a:t>
            </a:r>
            <a:r>
              <a:rPr sz="1600" i="1" spc="-10" dirty="0">
                <a:latin typeface="Carlito"/>
                <a:cs typeface="Carlito"/>
              </a:rPr>
              <a:t>scelto  per  </a:t>
            </a:r>
            <a:r>
              <a:rPr sz="1600" i="1" spc="-5" dirty="0">
                <a:latin typeface="Carlito"/>
                <a:cs typeface="Carlito"/>
              </a:rPr>
              <a:t>il  Figlio un’incarnazione che  </a:t>
            </a:r>
            <a:r>
              <a:rPr sz="1600" i="1" spc="-10" dirty="0">
                <a:latin typeface="Carlito"/>
                <a:cs typeface="Carlito"/>
              </a:rPr>
              <a:t>avesse 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esito  trionfale</a:t>
            </a:r>
            <a:r>
              <a:rPr sz="1600" i="1" spc="-40" dirty="0">
                <a:latin typeface="Carlito"/>
                <a:cs typeface="Carlito"/>
              </a:rPr>
              <a:t> </a:t>
            </a:r>
            <a:r>
              <a:rPr sz="1600" i="1" spc="-5" dirty="0">
                <a:latin typeface="Carlito"/>
                <a:cs typeface="Carlito"/>
              </a:rPr>
              <a:t>o </a:t>
            </a:r>
            <a:r>
              <a:rPr sz="1600" i="1" spc="5" dirty="0">
                <a:latin typeface="Carlito"/>
                <a:cs typeface="Carlito"/>
              </a:rPr>
              <a:t>in</a:t>
            </a:r>
            <a:endParaRPr sz="1600">
              <a:latin typeface="Carlito"/>
              <a:cs typeface="Carlito"/>
            </a:endParaRPr>
          </a:p>
          <a:p>
            <a:pPr marL="50800" marR="43180" algn="just">
              <a:lnSpc>
                <a:spcPct val="117000"/>
              </a:lnSpc>
              <a:spcBef>
                <a:spcPts val="5"/>
              </a:spcBef>
            </a:pPr>
            <a:r>
              <a:rPr sz="1600" i="1" spc="-10" dirty="0">
                <a:latin typeface="Carlito"/>
                <a:cs typeface="Carlito"/>
              </a:rPr>
              <a:t>qualche </a:t>
            </a:r>
            <a:r>
              <a:rPr sz="1600" i="1" spc="-5" dirty="0">
                <a:latin typeface="Carlito"/>
                <a:cs typeface="Carlito"/>
              </a:rPr>
              <a:t>modo </a:t>
            </a:r>
            <a:r>
              <a:rPr sz="1600" i="1" spc="-10" dirty="0">
                <a:latin typeface="Carlito"/>
                <a:cs typeface="Carlito"/>
              </a:rPr>
              <a:t>vittorioso </a:t>
            </a:r>
            <a:r>
              <a:rPr sz="1600" i="1" spc="-5" dirty="0">
                <a:latin typeface="Carlito"/>
                <a:cs typeface="Carlito"/>
              </a:rPr>
              <a:t>ma fino alla morte di </a:t>
            </a:r>
            <a:r>
              <a:rPr sz="1600" i="1" spc="-10" dirty="0">
                <a:latin typeface="Carlito"/>
                <a:cs typeface="Carlito"/>
              </a:rPr>
              <a:t>croce </a:t>
            </a:r>
            <a:r>
              <a:rPr sz="1600" spc="-5" dirty="0">
                <a:latin typeface="Carlito"/>
                <a:cs typeface="Carlito"/>
              </a:rPr>
              <a:t>(Fil 2,6-8)</a:t>
            </a:r>
            <a:r>
              <a:rPr sz="1600" i="1" spc="-5" dirty="0">
                <a:latin typeface="Carlito"/>
                <a:cs typeface="Carlito"/>
              </a:rPr>
              <a:t>: nel </a:t>
            </a:r>
            <a:r>
              <a:rPr sz="1600" spc="-5" dirty="0">
                <a:latin typeface="Carlito"/>
                <a:cs typeface="Carlito"/>
              </a:rPr>
              <a:t>De Baptismo </a:t>
            </a:r>
            <a:r>
              <a:rPr sz="1600" i="1" spc="-5" dirty="0">
                <a:latin typeface="Carlito"/>
                <a:cs typeface="Carlito"/>
              </a:rPr>
              <a:t>di Basilio </a:t>
            </a:r>
            <a:r>
              <a:rPr sz="1600" i="1" dirty="0">
                <a:latin typeface="Carlito"/>
                <a:cs typeface="Carlito"/>
              </a:rPr>
              <a:t>il </a:t>
            </a:r>
            <a:r>
              <a:rPr sz="1600" spc="-20" dirty="0">
                <a:latin typeface="Carlito"/>
                <a:cs typeface="Carlito"/>
              </a:rPr>
              <a:t>farsi </a:t>
            </a:r>
            <a:r>
              <a:rPr sz="1600" spc="-5" dirty="0">
                <a:latin typeface="Carlito"/>
                <a:cs typeface="Carlito"/>
              </a:rPr>
              <a:t>uomo fino  alla </a:t>
            </a:r>
            <a:r>
              <a:rPr sz="1600" spc="-10" dirty="0">
                <a:latin typeface="Carlito"/>
                <a:cs typeface="Carlito"/>
              </a:rPr>
              <a:t>morte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5" dirty="0">
                <a:latin typeface="Carlito"/>
                <a:cs typeface="Carlito"/>
              </a:rPr>
              <a:t>presentato </a:t>
            </a:r>
            <a:r>
              <a:rPr sz="1600" i="1" spc="-10" dirty="0">
                <a:latin typeface="Carlito"/>
                <a:cs typeface="Carlito"/>
              </a:rPr>
              <a:t>come </a:t>
            </a:r>
            <a:r>
              <a:rPr sz="1600" i="1" spc="-5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blocco solo, assolutamente semplice </a:t>
            </a:r>
            <a:r>
              <a:rPr sz="1600" i="1" spc="-5" dirty="0">
                <a:latin typeface="Carlito"/>
                <a:cs typeface="Carlito"/>
              </a:rPr>
              <a:t>e </a:t>
            </a:r>
            <a:r>
              <a:rPr sz="1600" i="1" spc="-10" dirty="0">
                <a:latin typeface="Carlito"/>
                <a:cs typeface="Carlito"/>
              </a:rPr>
              <a:t>unitario, </a:t>
            </a:r>
            <a:r>
              <a:rPr sz="1600" i="1" spc="-5" dirty="0">
                <a:latin typeface="Carlito"/>
                <a:cs typeface="Carlito"/>
              </a:rPr>
              <a:t>non </a:t>
            </a:r>
            <a:r>
              <a:rPr sz="1600" i="1" spc="-10" dirty="0">
                <a:latin typeface="Carlito"/>
                <a:cs typeface="Carlito"/>
              </a:rPr>
              <a:t>concetti </a:t>
            </a:r>
            <a:r>
              <a:rPr sz="1600" i="1" spc="-15" dirty="0">
                <a:latin typeface="Carlito"/>
                <a:cs typeface="Carlito"/>
              </a:rPr>
              <a:t>accostati. </a:t>
            </a:r>
            <a:r>
              <a:rPr sz="1600" i="1" spc="-5" dirty="0">
                <a:latin typeface="Carlito"/>
                <a:cs typeface="Carlito"/>
              </a:rPr>
              <a:t>/  </a:t>
            </a:r>
            <a:r>
              <a:rPr sz="1600" i="1" spc="-20" dirty="0">
                <a:latin typeface="Carlito"/>
                <a:cs typeface="Carlito"/>
              </a:rPr>
              <a:t>L’umiliazione, </a:t>
            </a:r>
            <a:r>
              <a:rPr sz="1600" i="1" spc="-5" dirty="0">
                <a:latin typeface="Carlito"/>
                <a:cs typeface="Carlito"/>
              </a:rPr>
              <a:t>lo </a:t>
            </a:r>
            <a:r>
              <a:rPr sz="1600" i="1" spc="-10" dirty="0">
                <a:latin typeface="Carlito"/>
                <a:cs typeface="Carlito"/>
              </a:rPr>
              <a:t>svuotamento </a:t>
            </a:r>
            <a:r>
              <a:rPr sz="1600" i="1" spc="-5" dirty="0">
                <a:latin typeface="Carlito"/>
                <a:cs typeface="Carlito"/>
              </a:rPr>
              <a:t>del </a:t>
            </a:r>
            <a:r>
              <a:rPr sz="1600" i="1" spc="-10" dirty="0">
                <a:latin typeface="Carlito"/>
                <a:cs typeface="Carlito"/>
              </a:rPr>
              <a:t>Cristo che </a:t>
            </a:r>
            <a:r>
              <a:rPr sz="1600" i="1" spc="-5" dirty="0">
                <a:latin typeface="Carlito"/>
                <a:cs typeface="Carlito"/>
              </a:rPr>
              <a:t>è già </a:t>
            </a:r>
            <a:r>
              <a:rPr sz="1600" i="1" spc="-10" dirty="0">
                <a:latin typeface="Carlito"/>
                <a:cs typeface="Carlito"/>
              </a:rPr>
              <a:t>nell’incarnazione </a:t>
            </a:r>
            <a:r>
              <a:rPr sz="1600" i="1" spc="-5" dirty="0">
                <a:latin typeface="Carlito"/>
                <a:cs typeface="Carlito"/>
              </a:rPr>
              <a:t>è </a:t>
            </a:r>
            <a:r>
              <a:rPr sz="1600" i="1" spc="-10" dirty="0">
                <a:latin typeface="Carlito"/>
                <a:cs typeface="Carlito"/>
              </a:rPr>
              <a:t>portato con </a:t>
            </a:r>
            <a:r>
              <a:rPr sz="1600" i="1" dirty="0">
                <a:latin typeface="Carlito"/>
                <a:cs typeface="Carlito"/>
              </a:rPr>
              <a:t>un </a:t>
            </a:r>
            <a:r>
              <a:rPr sz="1600" i="1" spc="-5" dirty="0">
                <a:latin typeface="Carlito"/>
                <a:cs typeface="Carlito"/>
              </a:rPr>
              <a:t>rigore estremo fino </a:t>
            </a:r>
            <a:r>
              <a:rPr sz="1600" i="1" spc="-10" dirty="0">
                <a:latin typeface="Carlito"/>
                <a:cs typeface="Carlito"/>
              </a:rPr>
              <a:t>alle  </a:t>
            </a:r>
            <a:r>
              <a:rPr sz="1600" i="1" spc="-5" dirty="0">
                <a:latin typeface="Carlito"/>
                <a:cs typeface="Carlito"/>
              </a:rPr>
              <a:t>ultime </a:t>
            </a:r>
            <a:r>
              <a:rPr sz="1600" i="1" spc="-10" dirty="0">
                <a:latin typeface="Carlito"/>
                <a:cs typeface="Carlito"/>
              </a:rPr>
              <a:t>conseguenze </a:t>
            </a:r>
            <a:r>
              <a:rPr sz="1600" i="1" spc="-5" dirty="0">
                <a:latin typeface="Carlito"/>
                <a:cs typeface="Carlito"/>
              </a:rPr>
              <a:t>di un’incarnazione crocifissa.</a:t>
            </a:r>
            <a:r>
              <a:rPr sz="1575" i="1" spc="-7" baseline="39682" dirty="0">
                <a:latin typeface="Carlito"/>
                <a:cs typeface="Carlito"/>
              </a:rPr>
              <a:t>2 </a:t>
            </a:r>
            <a:r>
              <a:rPr sz="1600" i="1" spc="-10" dirty="0">
                <a:latin typeface="Carlito"/>
                <a:cs typeface="Carlito"/>
              </a:rPr>
              <a:t>Perciò </a:t>
            </a:r>
            <a:r>
              <a:rPr sz="1600" i="1" spc="-5" dirty="0">
                <a:latin typeface="Carlito"/>
                <a:cs typeface="Carlito"/>
              </a:rPr>
              <a:t>la non-vittoria, il </a:t>
            </a:r>
            <a:r>
              <a:rPr sz="1600" i="1" spc="-10" dirty="0">
                <a:latin typeface="Carlito"/>
                <a:cs typeface="Carlito"/>
              </a:rPr>
              <a:t>fallimento </a:t>
            </a:r>
            <a:r>
              <a:rPr sz="1600" i="1" spc="-5" dirty="0">
                <a:latin typeface="Carlito"/>
                <a:cs typeface="Carlito"/>
              </a:rPr>
              <a:t>dominano </a:t>
            </a:r>
            <a:r>
              <a:rPr sz="1600" i="1" spc="-10" dirty="0">
                <a:latin typeface="Carlito"/>
                <a:cs typeface="Carlito"/>
              </a:rPr>
              <a:t>tutta </a:t>
            </a:r>
            <a:r>
              <a:rPr sz="1600" i="1" spc="-5" dirty="0">
                <a:latin typeface="Carlito"/>
                <a:cs typeface="Carlito"/>
              </a:rPr>
              <a:t>la </a:t>
            </a:r>
            <a:r>
              <a:rPr sz="1600" i="1" spc="-10" dirty="0">
                <a:latin typeface="Carlito"/>
                <a:cs typeface="Carlito"/>
              </a:rPr>
              <a:t>vita di  Cristo </a:t>
            </a:r>
            <a:r>
              <a:rPr sz="1600" i="1" spc="-5" dirty="0">
                <a:latin typeface="Carlito"/>
                <a:cs typeface="Carlito"/>
              </a:rPr>
              <a:t>e del </a:t>
            </a:r>
            <a:r>
              <a:rPr sz="1600" i="1" spc="-10" dirty="0">
                <a:latin typeface="Carlito"/>
                <a:cs typeface="Carlito"/>
              </a:rPr>
              <a:t>cristiano, </a:t>
            </a:r>
            <a:r>
              <a:rPr sz="1600" i="1" spc="-5" dirty="0">
                <a:latin typeface="Carlito"/>
                <a:cs typeface="Carlito"/>
              </a:rPr>
              <a:t>se vuole imitarlo </a:t>
            </a:r>
            <a:r>
              <a:rPr sz="1600" spc="-5" dirty="0">
                <a:latin typeface="Carlito"/>
                <a:cs typeface="Carlito"/>
              </a:rPr>
              <a:t>: </a:t>
            </a:r>
            <a:r>
              <a:rPr sz="1600" i="1" spc="-5" dirty="0">
                <a:latin typeface="Carlito"/>
                <a:cs typeface="Carlito"/>
              </a:rPr>
              <a:t>“Se </a:t>
            </a:r>
            <a:r>
              <a:rPr sz="1600" i="1" dirty="0">
                <a:latin typeface="Carlito"/>
                <a:cs typeface="Carlito"/>
              </a:rPr>
              <a:t>la </a:t>
            </a:r>
            <a:r>
              <a:rPr sz="1600" i="1" spc="-20" dirty="0">
                <a:latin typeface="Carlito"/>
                <a:cs typeface="Carlito"/>
              </a:rPr>
              <a:t>Verità </a:t>
            </a:r>
            <a:r>
              <a:rPr sz="1600" i="1" spc="-5" dirty="0">
                <a:latin typeface="Carlito"/>
                <a:cs typeface="Carlito"/>
              </a:rPr>
              <a:t>non </a:t>
            </a:r>
            <a:r>
              <a:rPr sz="1600" i="1" spc="-10" dirty="0">
                <a:latin typeface="Carlito"/>
                <a:cs typeface="Carlito"/>
              </a:rPr>
              <a:t>volle difendere </a:t>
            </a:r>
            <a:r>
              <a:rPr sz="1600" i="1" spc="-5" dirty="0">
                <a:latin typeface="Carlito"/>
                <a:cs typeface="Carlito"/>
              </a:rPr>
              <a:t>se </a:t>
            </a:r>
            <a:r>
              <a:rPr sz="1600" i="1" spc="-10" dirty="0">
                <a:latin typeface="Carlito"/>
                <a:cs typeface="Carlito"/>
              </a:rPr>
              <a:t>stessa </a:t>
            </a:r>
            <a:r>
              <a:rPr sz="1600" i="1" spc="-15" dirty="0">
                <a:latin typeface="Carlito"/>
                <a:cs typeface="Carlito"/>
              </a:rPr>
              <a:t>con </a:t>
            </a:r>
            <a:r>
              <a:rPr sz="1600" i="1" spc="-5" dirty="0">
                <a:latin typeface="Carlito"/>
                <a:cs typeface="Carlito"/>
              </a:rPr>
              <a:t>le armi, ritieni tu di poter  </a:t>
            </a:r>
            <a:r>
              <a:rPr sz="1600" i="1" spc="-10" dirty="0">
                <a:latin typeface="Carlito"/>
                <a:cs typeface="Carlito"/>
              </a:rPr>
              <a:t>difendere </a:t>
            </a:r>
            <a:r>
              <a:rPr sz="1600" i="1" spc="-5" dirty="0">
                <a:latin typeface="Carlito"/>
                <a:cs typeface="Carlito"/>
              </a:rPr>
              <a:t>la tua </a:t>
            </a:r>
            <a:r>
              <a:rPr sz="1600" i="1" spc="-10" dirty="0">
                <a:latin typeface="Carlito"/>
                <a:cs typeface="Carlito"/>
              </a:rPr>
              <a:t>libertà, anche </a:t>
            </a:r>
            <a:r>
              <a:rPr sz="1600" i="1" spc="-5" dirty="0">
                <a:latin typeface="Carlito"/>
                <a:cs typeface="Carlito"/>
              </a:rPr>
              <a:t>se giusta e in </a:t>
            </a:r>
            <a:r>
              <a:rPr sz="1600" i="1" spc="-10" dirty="0">
                <a:latin typeface="Carlito"/>
                <a:cs typeface="Carlito"/>
              </a:rPr>
              <a:t>nome </a:t>
            </a:r>
            <a:r>
              <a:rPr sz="1600" i="1" spc="-5" dirty="0">
                <a:latin typeface="Carlito"/>
                <a:cs typeface="Carlito"/>
              </a:rPr>
              <a:t>della </a:t>
            </a:r>
            <a:r>
              <a:rPr sz="1600" i="1" spc="-10" dirty="0">
                <a:latin typeface="Carlito"/>
                <a:cs typeface="Carlito"/>
              </a:rPr>
              <a:t>fede, </a:t>
            </a:r>
            <a:r>
              <a:rPr sz="1600" i="1" spc="-15" dirty="0">
                <a:latin typeface="Carlito"/>
                <a:cs typeface="Carlito"/>
              </a:rPr>
              <a:t>con </a:t>
            </a:r>
            <a:r>
              <a:rPr sz="1600" i="1" spc="-10" dirty="0">
                <a:latin typeface="Carlito"/>
                <a:cs typeface="Carlito"/>
              </a:rPr>
              <a:t>una </a:t>
            </a:r>
            <a:r>
              <a:rPr sz="1600" i="1" spc="-5" dirty="0">
                <a:latin typeface="Carlito"/>
                <a:cs typeface="Carlito"/>
              </a:rPr>
              <a:t>schiera di </a:t>
            </a:r>
            <a:r>
              <a:rPr sz="1600" i="1" spc="-10" dirty="0">
                <a:latin typeface="Carlito"/>
                <a:cs typeface="Carlito"/>
              </a:rPr>
              <a:t>armati? Perché combattere  </a:t>
            </a:r>
            <a:r>
              <a:rPr sz="1600" i="1" spc="-5" dirty="0">
                <a:latin typeface="Carlito"/>
                <a:cs typeface="Carlito"/>
              </a:rPr>
              <a:t>fino alla fine </a:t>
            </a:r>
            <a:r>
              <a:rPr sz="1600" i="1" spc="-10" dirty="0">
                <a:latin typeface="Carlito"/>
                <a:cs typeface="Carlito"/>
              </a:rPr>
              <a:t>per </a:t>
            </a:r>
            <a:r>
              <a:rPr sz="1600" i="1" spc="-5" dirty="0">
                <a:latin typeface="Carlito"/>
                <a:cs typeface="Carlito"/>
              </a:rPr>
              <a:t>un </a:t>
            </a:r>
            <a:r>
              <a:rPr sz="1600" i="1" spc="-10" dirty="0">
                <a:latin typeface="Carlito"/>
                <a:cs typeface="Carlito"/>
              </a:rPr>
              <a:t>bene terreno, anzi per </a:t>
            </a:r>
            <a:r>
              <a:rPr sz="1600" i="1" spc="-5" dirty="0">
                <a:latin typeface="Carlito"/>
                <a:cs typeface="Carlito"/>
              </a:rPr>
              <a:t>Babilonia? </a:t>
            </a:r>
            <a:r>
              <a:rPr sz="1600" i="1" spc="-25" dirty="0">
                <a:latin typeface="Carlito"/>
                <a:cs typeface="Carlito"/>
              </a:rPr>
              <a:t>L’organizzazione </a:t>
            </a:r>
            <a:r>
              <a:rPr sz="1600" i="1" spc="-10" dirty="0">
                <a:latin typeface="Carlito"/>
                <a:cs typeface="Carlito"/>
              </a:rPr>
              <a:t>ecclesiastica </a:t>
            </a:r>
            <a:r>
              <a:rPr sz="1600" i="1" spc="-5" dirty="0">
                <a:latin typeface="Carlito"/>
                <a:cs typeface="Carlito"/>
              </a:rPr>
              <a:t>non è </a:t>
            </a:r>
            <a:r>
              <a:rPr sz="1600" i="1" spc="-15" dirty="0">
                <a:latin typeface="Carlito"/>
                <a:cs typeface="Carlito"/>
              </a:rPr>
              <a:t>stata </a:t>
            </a:r>
            <a:r>
              <a:rPr sz="1600" i="1" spc="-10" dirty="0">
                <a:latin typeface="Carlito"/>
                <a:cs typeface="Carlito"/>
              </a:rPr>
              <a:t>creata ad  altro, </a:t>
            </a:r>
            <a:r>
              <a:rPr sz="1600" i="1" spc="-5" dirty="0">
                <a:latin typeface="Carlito"/>
                <a:cs typeface="Carlito"/>
              </a:rPr>
              <a:t>se </a:t>
            </a:r>
            <a:r>
              <a:rPr sz="1600" i="1" spc="-10" dirty="0">
                <a:latin typeface="Carlito"/>
                <a:cs typeface="Carlito"/>
              </a:rPr>
              <a:t>non </a:t>
            </a:r>
            <a:r>
              <a:rPr sz="1600" i="1" spc="-5" dirty="0">
                <a:latin typeface="Carlito"/>
                <a:cs typeface="Carlito"/>
              </a:rPr>
              <a:t>a </a:t>
            </a:r>
            <a:r>
              <a:rPr sz="1600" i="1" spc="-10" dirty="0">
                <a:latin typeface="Carlito"/>
                <a:cs typeface="Carlito"/>
              </a:rPr>
              <a:t>pascolare </a:t>
            </a:r>
            <a:r>
              <a:rPr sz="1600" i="1" spc="-5" dirty="0">
                <a:latin typeface="Carlito"/>
                <a:cs typeface="Carlito"/>
              </a:rPr>
              <a:t>e istruire </a:t>
            </a:r>
            <a:r>
              <a:rPr sz="1600" i="1" spc="-10" dirty="0">
                <a:latin typeface="Carlito"/>
                <a:cs typeface="Carlito"/>
              </a:rPr>
              <a:t>quel popolo </a:t>
            </a:r>
            <a:r>
              <a:rPr sz="1600" i="1" spc="-5" dirty="0">
                <a:latin typeface="Carlito"/>
                <a:cs typeface="Carlito"/>
              </a:rPr>
              <a:t>che si dice </a:t>
            </a:r>
            <a:r>
              <a:rPr sz="1600" i="1" spc="-10" dirty="0">
                <a:latin typeface="Carlito"/>
                <a:cs typeface="Carlito"/>
              </a:rPr>
              <a:t>cristiano”: così </a:t>
            </a:r>
            <a:r>
              <a:rPr sz="1600" i="1" spc="-5" dirty="0">
                <a:latin typeface="Carlito"/>
                <a:cs typeface="Carlito"/>
              </a:rPr>
              <a:t>Gioacchino da</a:t>
            </a:r>
            <a:r>
              <a:rPr sz="1600" i="1" spc="185" dirty="0">
                <a:latin typeface="Carlito"/>
                <a:cs typeface="Carlito"/>
              </a:rPr>
              <a:t> </a:t>
            </a:r>
            <a:r>
              <a:rPr sz="1600" i="1" dirty="0">
                <a:latin typeface="Carlito"/>
                <a:cs typeface="Carlito"/>
              </a:rPr>
              <a:t>Fiore</a:t>
            </a:r>
            <a:r>
              <a:rPr sz="1575" baseline="39682" dirty="0">
                <a:latin typeface="Carlito"/>
                <a:cs typeface="Carlito"/>
              </a:rPr>
              <a:t>3</a:t>
            </a:r>
            <a:r>
              <a:rPr sz="1600" dirty="0">
                <a:latin typeface="Carlito"/>
                <a:cs typeface="Carlito"/>
              </a:rPr>
              <a:t>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6022594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1060" y="6076950"/>
            <a:ext cx="8804275" cy="7664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1600"/>
              </a:lnSpc>
              <a:spcBef>
                <a:spcPts val="75"/>
              </a:spcBef>
            </a:pPr>
            <a:r>
              <a:rPr sz="1200" baseline="38194" dirty="0">
                <a:latin typeface="Carlito"/>
                <a:cs typeface="Carlito"/>
              </a:rPr>
              <a:t>1 </a:t>
            </a:r>
            <a:r>
              <a:rPr sz="1200" spc="-20" dirty="0">
                <a:latin typeface="Carlito"/>
                <a:cs typeface="Carlito"/>
              </a:rPr>
              <a:t>“L’esegesi </a:t>
            </a:r>
            <a:r>
              <a:rPr sz="1200" spc="-5" dirty="0">
                <a:latin typeface="Carlito"/>
                <a:cs typeface="Carlito"/>
              </a:rPr>
              <a:t>spirituale secondo don Divo </a:t>
            </a:r>
            <a:r>
              <a:rPr sz="1200" spc="-10" dirty="0">
                <a:latin typeface="Carlito"/>
                <a:cs typeface="Carlito"/>
              </a:rPr>
              <a:t>Barsotti </a:t>
            </a:r>
            <a:r>
              <a:rPr sz="1200" spc="-15" dirty="0">
                <a:latin typeface="Carlito"/>
                <a:cs typeface="Carlito"/>
              </a:rPr>
              <a:t>[1994]”, </a:t>
            </a:r>
            <a:r>
              <a:rPr sz="1200" dirty="0">
                <a:latin typeface="Carlito"/>
                <a:cs typeface="Carlito"/>
              </a:rPr>
              <a:t>in: </a:t>
            </a:r>
            <a:r>
              <a:rPr sz="1200" spc="-5" dirty="0">
                <a:latin typeface="Carlito"/>
                <a:cs typeface="Carlito"/>
              </a:rPr>
              <a:t>L</a:t>
            </a:r>
            <a:r>
              <a:rPr sz="950" spc="-5" dirty="0">
                <a:latin typeface="Carlito"/>
                <a:cs typeface="Carlito"/>
              </a:rPr>
              <a:t>A </a:t>
            </a:r>
            <a:r>
              <a:rPr sz="950" spc="-20" dirty="0">
                <a:latin typeface="Carlito"/>
                <a:cs typeface="Carlito"/>
              </a:rPr>
              <a:t>PAROLA </a:t>
            </a:r>
            <a:r>
              <a:rPr sz="950" dirty="0">
                <a:latin typeface="Carlito"/>
                <a:cs typeface="Carlito"/>
              </a:rPr>
              <a:t>DI </a:t>
            </a:r>
            <a:r>
              <a:rPr sz="1200" dirty="0">
                <a:latin typeface="Carlito"/>
                <a:cs typeface="Carlito"/>
              </a:rPr>
              <a:t>D</a:t>
            </a:r>
            <a:r>
              <a:rPr sz="950" dirty="0">
                <a:latin typeface="Carlito"/>
                <a:cs typeface="Carlito"/>
              </a:rPr>
              <a:t>IO </a:t>
            </a:r>
            <a:r>
              <a:rPr sz="950" spc="-5" dirty="0">
                <a:latin typeface="Carlito"/>
                <a:cs typeface="Carlito"/>
              </a:rPr>
              <a:t>SEME</a:t>
            </a:r>
            <a:r>
              <a:rPr sz="1200" spc="-5" dirty="0">
                <a:latin typeface="Carlito"/>
                <a:cs typeface="Carlito"/>
              </a:rPr>
              <a:t>… [2002], 179: cita da: </a:t>
            </a:r>
            <a:r>
              <a:rPr sz="1200" spc="-10" dirty="0">
                <a:latin typeface="Carlito"/>
                <a:cs typeface="Carlito"/>
              </a:rPr>
              <a:t>D.Barsotti, </a:t>
            </a:r>
            <a:r>
              <a:rPr sz="1200" i="1" dirty="0">
                <a:latin typeface="Carlito"/>
                <a:cs typeface="Carlito"/>
              </a:rPr>
              <a:t>il </a:t>
            </a:r>
            <a:r>
              <a:rPr sz="1200" i="1" spc="-10" dirty="0">
                <a:latin typeface="Carlito"/>
                <a:cs typeface="Carlito"/>
              </a:rPr>
              <a:t>mistero </a:t>
            </a:r>
            <a:r>
              <a:rPr sz="1200" i="1" spc="-5" dirty="0">
                <a:latin typeface="Carlito"/>
                <a:cs typeface="Carlito"/>
              </a:rPr>
              <a:t>cristiano </a:t>
            </a:r>
            <a:r>
              <a:rPr sz="1200" i="1" spc="-15" dirty="0">
                <a:latin typeface="Carlito"/>
                <a:cs typeface="Carlito"/>
              </a:rPr>
              <a:t>nell’anno  </a:t>
            </a:r>
            <a:r>
              <a:rPr sz="1200" i="1" spc="-5" dirty="0">
                <a:latin typeface="Carlito"/>
                <a:cs typeface="Carlito"/>
              </a:rPr>
              <a:t>liturgico.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baseline="38194" dirty="0">
                <a:latin typeface="Carlito"/>
                <a:cs typeface="Carlito"/>
              </a:rPr>
              <a:t>2 </a:t>
            </a:r>
            <a:r>
              <a:rPr sz="1200" spc="-10" dirty="0">
                <a:latin typeface="Carlito"/>
                <a:cs typeface="Carlito"/>
              </a:rPr>
              <a:t>Esercizi </a:t>
            </a:r>
            <a:r>
              <a:rPr sz="1200" spc="-5" dirty="0">
                <a:latin typeface="Carlito"/>
                <a:cs typeface="Carlito"/>
              </a:rPr>
              <a:t>22-27.9.1969, in: U</a:t>
            </a:r>
            <a:r>
              <a:rPr sz="950" spc="-5" dirty="0">
                <a:latin typeface="Carlito"/>
                <a:cs typeface="Carlito"/>
              </a:rPr>
              <a:t>N </a:t>
            </a:r>
            <a:r>
              <a:rPr sz="950" spc="-10" dirty="0">
                <a:latin typeface="Carlito"/>
                <a:cs typeface="Carlito"/>
              </a:rPr>
              <a:t>SOLO </a:t>
            </a:r>
            <a:r>
              <a:rPr sz="1200" spc="-5" dirty="0">
                <a:latin typeface="Carlito"/>
                <a:cs typeface="Carlito"/>
              </a:rPr>
              <a:t>S</a:t>
            </a:r>
            <a:r>
              <a:rPr sz="950" spc="-5" dirty="0">
                <a:latin typeface="Carlito"/>
                <a:cs typeface="Carlito"/>
              </a:rPr>
              <a:t>IGNORE </a:t>
            </a:r>
            <a:r>
              <a:rPr sz="1200" dirty="0">
                <a:latin typeface="Carlito"/>
                <a:cs typeface="Carlito"/>
              </a:rPr>
              <a:t>(1969) </a:t>
            </a:r>
            <a:r>
              <a:rPr sz="1200" spc="-5" dirty="0">
                <a:latin typeface="Carlito"/>
                <a:cs typeface="Carlito"/>
              </a:rPr>
              <a:t>[2000],</a:t>
            </a:r>
            <a:r>
              <a:rPr sz="1200" spc="-8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136.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baseline="38194" dirty="0">
                <a:latin typeface="Carlito"/>
                <a:cs typeface="Carlito"/>
              </a:rPr>
              <a:t>3 </a:t>
            </a:r>
            <a:r>
              <a:rPr sz="1200" spc="-10" dirty="0">
                <a:latin typeface="Carlito"/>
                <a:cs typeface="Carlito"/>
              </a:rPr>
              <a:t>“Tu </a:t>
            </a:r>
            <a:r>
              <a:rPr sz="1200" spc="-5" dirty="0">
                <a:latin typeface="Carlito"/>
                <a:cs typeface="Carlito"/>
              </a:rPr>
              <a:t>sei </a:t>
            </a:r>
            <a:r>
              <a:rPr sz="1200" spc="-10" dirty="0">
                <a:latin typeface="Carlito"/>
                <a:cs typeface="Carlito"/>
              </a:rPr>
              <a:t>re? </a:t>
            </a:r>
            <a:r>
              <a:rPr sz="1200" dirty="0">
                <a:latin typeface="Carlito"/>
                <a:cs typeface="Carlito"/>
              </a:rPr>
              <a:t>[1994]”: Il </a:t>
            </a:r>
            <a:r>
              <a:rPr sz="1200" spc="-10" dirty="0">
                <a:latin typeface="Carlito"/>
                <a:cs typeface="Carlito"/>
              </a:rPr>
              <a:t>V</a:t>
            </a:r>
            <a:r>
              <a:rPr sz="950" spc="-10" dirty="0">
                <a:latin typeface="Carlito"/>
                <a:cs typeface="Carlito"/>
              </a:rPr>
              <a:t>ANGELO </a:t>
            </a:r>
            <a:r>
              <a:rPr sz="950" spc="-5" dirty="0">
                <a:latin typeface="Carlito"/>
                <a:cs typeface="Carlito"/>
              </a:rPr>
              <a:t>NELLA </a:t>
            </a:r>
            <a:r>
              <a:rPr sz="950" spc="-10" dirty="0">
                <a:latin typeface="Carlito"/>
                <a:cs typeface="Carlito"/>
              </a:rPr>
              <a:t>STORIA </a:t>
            </a:r>
            <a:r>
              <a:rPr sz="1200" dirty="0">
                <a:latin typeface="Carlito"/>
                <a:cs typeface="Carlito"/>
              </a:rPr>
              <a:t>[2012], </a:t>
            </a:r>
            <a:r>
              <a:rPr sz="1200" spc="-5" dirty="0">
                <a:latin typeface="Carlito"/>
                <a:cs typeface="Carlito"/>
              </a:rPr>
              <a:t>68-9; </a:t>
            </a:r>
            <a:r>
              <a:rPr sz="1200" dirty="0">
                <a:latin typeface="Carlito"/>
                <a:cs typeface="Carlito"/>
              </a:rPr>
              <a:t>71;</a:t>
            </a:r>
            <a:r>
              <a:rPr sz="1200" spc="-6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73.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7810</Words>
  <Application>Microsoft Macintosh PowerPoint</Application>
  <PresentationFormat>Personalizzato</PresentationFormat>
  <Paragraphs>221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</dc:creator>
  <cp:lastModifiedBy>Luchita Quario</cp:lastModifiedBy>
  <cp:revision>1</cp:revision>
  <dcterms:created xsi:type="dcterms:W3CDTF">2020-10-24T07:40:32Z</dcterms:created>
  <dcterms:modified xsi:type="dcterms:W3CDTF">2020-10-24T07:42:56Z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2020-10-19T00:00:00Z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2020-10-24T00:00:00Z</vt:filetime>
  </property>
</Properties>
</file>