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3"/>
  </p:notesMasterIdLst>
  <p:sldIdLst>
    <p:sldId id="388" r:id="rId2"/>
    <p:sldId id="1480" r:id="rId3"/>
    <p:sldId id="1482" r:id="rId4"/>
    <p:sldId id="1483" r:id="rId5"/>
    <p:sldId id="1484" r:id="rId6"/>
    <p:sldId id="1485" r:id="rId7"/>
    <p:sldId id="1486" r:id="rId8"/>
    <p:sldId id="1487" r:id="rId9"/>
    <p:sldId id="1488" r:id="rId10"/>
    <p:sldId id="1489" r:id="rId11"/>
    <p:sldId id="1490" r:id="rId12"/>
    <p:sldId id="1491" r:id="rId13"/>
    <p:sldId id="1470" r:id="rId14"/>
    <p:sldId id="1471" r:id="rId15"/>
    <p:sldId id="1479" r:id="rId16"/>
    <p:sldId id="1476" r:id="rId17"/>
    <p:sldId id="1477" r:id="rId18"/>
    <p:sldId id="1478" r:id="rId19"/>
    <p:sldId id="283" r:id="rId20"/>
    <p:sldId id="384" r:id="rId21"/>
    <p:sldId id="383" r:id="rId22"/>
    <p:sldId id="386" r:id="rId23"/>
    <p:sldId id="1452" r:id="rId24"/>
    <p:sldId id="1469" r:id="rId25"/>
    <p:sldId id="387" r:id="rId26"/>
    <p:sldId id="1461" r:id="rId27"/>
    <p:sldId id="385" r:id="rId28"/>
    <p:sldId id="358" r:id="rId29"/>
    <p:sldId id="359" r:id="rId30"/>
    <p:sldId id="1493" r:id="rId31"/>
    <p:sldId id="329" r:id="rId32"/>
    <p:sldId id="344" r:id="rId33"/>
    <p:sldId id="354" r:id="rId34"/>
    <p:sldId id="1441" r:id="rId35"/>
    <p:sldId id="371" r:id="rId36"/>
    <p:sldId id="1458" r:id="rId37"/>
    <p:sldId id="1462" r:id="rId38"/>
    <p:sldId id="1459" r:id="rId39"/>
    <p:sldId id="1454" r:id="rId40"/>
    <p:sldId id="1453" r:id="rId41"/>
    <p:sldId id="1455" r:id="rId42"/>
    <p:sldId id="1456" r:id="rId43"/>
    <p:sldId id="1457" r:id="rId44"/>
    <p:sldId id="1463" r:id="rId45"/>
    <p:sldId id="1468" r:id="rId46"/>
    <p:sldId id="389" r:id="rId47"/>
    <p:sldId id="346" r:id="rId48"/>
    <p:sldId id="1447" r:id="rId49"/>
    <p:sldId id="1467" r:id="rId50"/>
    <p:sldId id="1445" r:id="rId51"/>
    <p:sldId id="1450" r:id="rId52"/>
    <p:sldId id="1449" r:id="rId53"/>
    <p:sldId id="1451" r:id="rId54"/>
    <p:sldId id="372" r:id="rId55"/>
    <p:sldId id="302" r:id="rId56"/>
    <p:sldId id="303" r:id="rId57"/>
    <p:sldId id="304" r:id="rId58"/>
    <p:sldId id="306" r:id="rId59"/>
    <p:sldId id="265" r:id="rId60"/>
    <p:sldId id="258" r:id="rId61"/>
    <p:sldId id="261" r:id="rId62"/>
    <p:sldId id="260" r:id="rId63"/>
    <p:sldId id="257" r:id="rId64"/>
    <p:sldId id="270" r:id="rId65"/>
    <p:sldId id="262" r:id="rId66"/>
    <p:sldId id="271" r:id="rId67"/>
    <p:sldId id="272" r:id="rId68"/>
    <p:sldId id="256" r:id="rId69"/>
    <p:sldId id="273" r:id="rId70"/>
    <p:sldId id="266" r:id="rId71"/>
    <p:sldId id="268" r:id="rId72"/>
    <p:sldId id="275" r:id="rId73"/>
    <p:sldId id="274" r:id="rId74"/>
    <p:sldId id="276" r:id="rId75"/>
    <p:sldId id="277" r:id="rId76"/>
    <p:sldId id="278" r:id="rId77"/>
    <p:sldId id="1464" r:id="rId78"/>
    <p:sldId id="1465" r:id="rId79"/>
    <p:sldId id="1466" r:id="rId80"/>
    <p:sldId id="1460" r:id="rId81"/>
    <p:sldId id="281" r:id="rId8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660"/>
  </p:normalViewPr>
  <p:slideViewPr>
    <p:cSldViewPr snapToGrid="0">
      <p:cViewPr varScale="1">
        <p:scale>
          <a:sx n="63" d="100"/>
          <a:sy n="63" d="100"/>
        </p:scale>
        <p:origin x="84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CFEA0-D59E-46B3-B921-1F04C47372DB}" type="datetimeFigureOut">
              <a:rPr lang="it-IT" smtClean="0"/>
              <a:t>22/11/2022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A9055E-8298-46F9-A3FE-C7C186B77273}" type="slidenum">
              <a:rPr lang="it-IT" smtClean="0"/>
              <a:t>‹N›</a:t>
            </a:fld>
            <a:endParaRPr lang="it-IT"/>
          </a:p>
        </p:txBody>
      </p:sp>
    </p:spTree>
    <p:extLst>
      <p:ext uri="{BB962C8B-B14F-4D97-AF65-F5344CB8AC3E}">
        <p14:creationId xmlns:p14="http://schemas.microsoft.com/office/powerpoint/2010/main" val="1987742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4A9055E-8298-46F9-A3FE-C7C186B77273}" type="slidenum">
              <a:rPr lang="it-IT" smtClean="0"/>
              <a:t>1</a:t>
            </a:fld>
            <a:endParaRPr lang="it-IT"/>
          </a:p>
        </p:txBody>
      </p:sp>
    </p:spTree>
    <p:extLst>
      <p:ext uri="{BB962C8B-B14F-4D97-AF65-F5344CB8AC3E}">
        <p14:creationId xmlns:p14="http://schemas.microsoft.com/office/powerpoint/2010/main" val="1626239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4A9055E-8298-46F9-A3FE-C7C186B77273}" type="slidenum">
              <a:rPr lang="it-IT" smtClean="0"/>
              <a:t>29</a:t>
            </a:fld>
            <a:endParaRPr lang="it-IT"/>
          </a:p>
        </p:txBody>
      </p:sp>
    </p:spTree>
    <p:extLst>
      <p:ext uri="{BB962C8B-B14F-4D97-AF65-F5344CB8AC3E}">
        <p14:creationId xmlns:p14="http://schemas.microsoft.com/office/powerpoint/2010/main" val="160286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4A9055E-8298-46F9-A3FE-C7C186B77273}" type="slidenum">
              <a:rPr lang="it-IT" smtClean="0"/>
              <a:t>36</a:t>
            </a:fld>
            <a:endParaRPr lang="it-IT"/>
          </a:p>
        </p:txBody>
      </p:sp>
    </p:spTree>
    <p:extLst>
      <p:ext uri="{BB962C8B-B14F-4D97-AF65-F5344CB8AC3E}">
        <p14:creationId xmlns:p14="http://schemas.microsoft.com/office/powerpoint/2010/main" val="2104714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7ED0D7AD-D075-4BFE-8C4B-B1030D391640}" type="datetimeFigureOut">
              <a:rPr lang="it-IT" smtClean="0"/>
              <a:t>22/11/2022</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E309CF5-A808-4903-A29E-F62316BE6E95}" type="slidenum">
              <a:rPr lang="it-IT" smtClean="0"/>
              <a:t>‹N›</a:t>
            </a:fld>
            <a:endParaRPr lang="it-IT" dirty="0"/>
          </a:p>
        </p:txBody>
      </p:sp>
    </p:spTree>
    <p:extLst>
      <p:ext uri="{BB962C8B-B14F-4D97-AF65-F5344CB8AC3E}">
        <p14:creationId xmlns:p14="http://schemas.microsoft.com/office/powerpoint/2010/main" val="2665953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7ED0D7AD-D075-4BFE-8C4B-B1030D391640}" type="datetimeFigureOut">
              <a:rPr lang="it-IT" smtClean="0"/>
              <a:t>22/11/2022</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E309CF5-A808-4903-A29E-F62316BE6E95}" type="slidenum">
              <a:rPr lang="it-IT" smtClean="0"/>
              <a:t>‹N›</a:t>
            </a:fld>
            <a:endParaRPr lang="it-IT" dirty="0"/>
          </a:p>
        </p:txBody>
      </p:sp>
    </p:spTree>
    <p:extLst>
      <p:ext uri="{BB962C8B-B14F-4D97-AF65-F5344CB8AC3E}">
        <p14:creationId xmlns:p14="http://schemas.microsoft.com/office/powerpoint/2010/main" val="923784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7ED0D7AD-D075-4BFE-8C4B-B1030D391640}" type="datetimeFigureOut">
              <a:rPr lang="it-IT" smtClean="0"/>
              <a:t>22/11/2022</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E309CF5-A808-4903-A29E-F62316BE6E95}" type="slidenum">
              <a:rPr lang="it-IT" smtClean="0"/>
              <a:t>‹N›</a:t>
            </a:fld>
            <a:endParaRPr lang="it-IT"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08567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7ED0D7AD-D075-4BFE-8C4B-B1030D391640}" type="datetimeFigureOut">
              <a:rPr lang="it-IT" smtClean="0"/>
              <a:t>22/11/2022</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E309CF5-A808-4903-A29E-F62316BE6E95}" type="slidenum">
              <a:rPr lang="it-IT" smtClean="0"/>
              <a:t>‹N›</a:t>
            </a:fld>
            <a:endParaRPr lang="it-IT" dirty="0"/>
          </a:p>
        </p:txBody>
      </p:sp>
    </p:spTree>
    <p:extLst>
      <p:ext uri="{BB962C8B-B14F-4D97-AF65-F5344CB8AC3E}">
        <p14:creationId xmlns:p14="http://schemas.microsoft.com/office/powerpoint/2010/main" val="3598388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7ED0D7AD-D075-4BFE-8C4B-B1030D391640}" type="datetimeFigureOut">
              <a:rPr lang="it-IT" smtClean="0"/>
              <a:t>22/11/2022</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E309CF5-A808-4903-A29E-F62316BE6E95}" type="slidenum">
              <a:rPr lang="it-IT" smtClean="0"/>
              <a:t>‹N›</a:t>
            </a:fld>
            <a:endParaRPr lang="it-IT"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67399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7ED0D7AD-D075-4BFE-8C4B-B1030D391640}" type="datetimeFigureOut">
              <a:rPr lang="it-IT" smtClean="0"/>
              <a:t>22/11/2022</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E309CF5-A808-4903-A29E-F62316BE6E95}" type="slidenum">
              <a:rPr lang="it-IT" smtClean="0"/>
              <a:t>‹N›</a:t>
            </a:fld>
            <a:endParaRPr lang="it-IT" dirty="0"/>
          </a:p>
        </p:txBody>
      </p:sp>
    </p:spTree>
    <p:extLst>
      <p:ext uri="{BB962C8B-B14F-4D97-AF65-F5344CB8AC3E}">
        <p14:creationId xmlns:p14="http://schemas.microsoft.com/office/powerpoint/2010/main" val="1449203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ED0D7AD-D075-4BFE-8C4B-B1030D391640}" type="datetimeFigureOut">
              <a:rPr lang="it-IT" smtClean="0"/>
              <a:t>22/11/2022</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E309CF5-A808-4903-A29E-F62316BE6E95}" type="slidenum">
              <a:rPr lang="it-IT" smtClean="0"/>
              <a:t>‹N›</a:t>
            </a:fld>
            <a:endParaRPr lang="it-IT" dirty="0"/>
          </a:p>
        </p:txBody>
      </p:sp>
    </p:spTree>
    <p:extLst>
      <p:ext uri="{BB962C8B-B14F-4D97-AF65-F5344CB8AC3E}">
        <p14:creationId xmlns:p14="http://schemas.microsoft.com/office/powerpoint/2010/main" val="3193500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ED0D7AD-D075-4BFE-8C4B-B1030D391640}" type="datetimeFigureOut">
              <a:rPr lang="it-IT" smtClean="0"/>
              <a:t>22/11/2022</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E309CF5-A808-4903-A29E-F62316BE6E95}" type="slidenum">
              <a:rPr lang="it-IT" smtClean="0"/>
              <a:t>‹N›</a:t>
            </a:fld>
            <a:endParaRPr lang="it-IT" dirty="0"/>
          </a:p>
        </p:txBody>
      </p:sp>
    </p:spTree>
    <p:extLst>
      <p:ext uri="{BB962C8B-B14F-4D97-AF65-F5344CB8AC3E}">
        <p14:creationId xmlns:p14="http://schemas.microsoft.com/office/powerpoint/2010/main" val="710833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73795" b="89584"/>
          <a:stretch/>
        </p:blipFill>
        <p:spPr>
          <a:xfrm>
            <a:off x="10080000" y="7"/>
            <a:ext cx="2112000" cy="621235"/>
          </a:xfrm>
          <a:prstGeom prst="rect">
            <a:avLst/>
          </a:prstGeom>
        </p:spPr>
      </p:pic>
    </p:spTree>
    <p:extLst>
      <p:ext uri="{BB962C8B-B14F-4D97-AF65-F5344CB8AC3E}">
        <p14:creationId xmlns:p14="http://schemas.microsoft.com/office/powerpoint/2010/main" val="340169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ED0D7AD-D075-4BFE-8C4B-B1030D391640}" type="datetimeFigureOut">
              <a:rPr lang="it-IT" smtClean="0"/>
              <a:t>22/11/2022</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E309CF5-A808-4903-A29E-F62316BE6E95}" type="slidenum">
              <a:rPr lang="it-IT" smtClean="0"/>
              <a:t>‹N›</a:t>
            </a:fld>
            <a:endParaRPr lang="it-IT" dirty="0"/>
          </a:p>
        </p:txBody>
      </p:sp>
    </p:spTree>
    <p:extLst>
      <p:ext uri="{BB962C8B-B14F-4D97-AF65-F5344CB8AC3E}">
        <p14:creationId xmlns:p14="http://schemas.microsoft.com/office/powerpoint/2010/main" val="325994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7ED0D7AD-D075-4BFE-8C4B-B1030D391640}" type="datetimeFigureOut">
              <a:rPr lang="it-IT" smtClean="0"/>
              <a:t>22/11/2022</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E309CF5-A808-4903-A29E-F62316BE6E95}" type="slidenum">
              <a:rPr lang="it-IT" smtClean="0"/>
              <a:t>‹N›</a:t>
            </a:fld>
            <a:endParaRPr lang="it-IT" dirty="0"/>
          </a:p>
        </p:txBody>
      </p:sp>
    </p:spTree>
    <p:extLst>
      <p:ext uri="{BB962C8B-B14F-4D97-AF65-F5344CB8AC3E}">
        <p14:creationId xmlns:p14="http://schemas.microsoft.com/office/powerpoint/2010/main" val="364335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7ED0D7AD-D075-4BFE-8C4B-B1030D391640}" type="datetimeFigureOut">
              <a:rPr lang="it-IT" smtClean="0"/>
              <a:t>22/11/2022</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E309CF5-A808-4903-A29E-F62316BE6E95}" type="slidenum">
              <a:rPr lang="it-IT" smtClean="0"/>
              <a:t>‹N›</a:t>
            </a:fld>
            <a:endParaRPr lang="it-IT" dirty="0"/>
          </a:p>
        </p:txBody>
      </p:sp>
    </p:spTree>
    <p:extLst>
      <p:ext uri="{BB962C8B-B14F-4D97-AF65-F5344CB8AC3E}">
        <p14:creationId xmlns:p14="http://schemas.microsoft.com/office/powerpoint/2010/main" val="844276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7ED0D7AD-D075-4BFE-8C4B-B1030D391640}" type="datetimeFigureOut">
              <a:rPr lang="it-IT" smtClean="0"/>
              <a:t>22/11/2022</a:t>
            </a:fld>
            <a:endParaRPr lang="it-IT" dirty="0"/>
          </a:p>
        </p:txBody>
      </p:sp>
      <p:sp>
        <p:nvSpPr>
          <p:cNvPr id="8" name="Footer Placeholder 7"/>
          <p:cNvSpPr>
            <a:spLocks noGrp="1"/>
          </p:cNvSpPr>
          <p:nvPr>
            <p:ph type="ftr" sz="quarter" idx="11"/>
          </p:nvPr>
        </p:nvSpPr>
        <p:spPr/>
        <p:txBody>
          <a:bodyPr/>
          <a:lstStyle/>
          <a:p>
            <a:endParaRPr lang="it-IT"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E309CF5-A808-4903-A29E-F62316BE6E95}" type="slidenum">
              <a:rPr lang="it-IT" smtClean="0"/>
              <a:t>‹N›</a:t>
            </a:fld>
            <a:endParaRPr lang="it-IT" dirty="0"/>
          </a:p>
        </p:txBody>
      </p:sp>
    </p:spTree>
    <p:extLst>
      <p:ext uri="{BB962C8B-B14F-4D97-AF65-F5344CB8AC3E}">
        <p14:creationId xmlns:p14="http://schemas.microsoft.com/office/powerpoint/2010/main" val="2335160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7ED0D7AD-D075-4BFE-8C4B-B1030D391640}" type="datetimeFigureOut">
              <a:rPr lang="it-IT" smtClean="0"/>
              <a:t>22/11/2022</a:t>
            </a:fld>
            <a:endParaRPr lang="it-IT" dirty="0"/>
          </a:p>
        </p:txBody>
      </p:sp>
      <p:sp>
        <p:nvSpPr>
          <p:cNvPr id="4" name="Footer Placeholder 3"/>
          <p:cNvSpPr>
            <a:spLocks noGrp="1"/>
          </p:cNvSpPr>
          <p:nvPr>
            <p:ph type="ftr" sz="quarter" idx="11"/>
          </p:nvPr>
        </p:nvSpPr>
        <p:spPr/>
        <p:txBody>
          <a:bodyPr/>
          <a:lstStyle/>
          <a:p>
            <a:endParaRPr lang="it-IT"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E309CF5-A808-4903-A29E-F62316BE6E95}" type="slidenum">
              <a:rPr lang="it-IT" smtClean="0"/>
              <a:t>‹N›</a:t>
            </a:fld>
            <a:endParaRPr lang="it-IT" dirty="0"/>
          </a:p>
        </p:txBody>
      </p:sp>
    </p:spTree>
    <p:extLst>
      <p:ext uri="{BB962C8B-B14F-4D97-AF65-F5344CB8AC3E}">
        <p14:creationId xmlns:p14="http://schemas.microsoft.com/office/powerpoint/2010/main" val="2883354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D0D7AD-D075-4BFE-8C4B-B1030D391640}" type="datetimeFigureOut">
              <a:rPr lang="it-IT" smtClean="0"/>
              <a:t>22/11/2022</a:t>
            </a:fld>
            <a:endParaRPr lang="it-IT" dirty="0"/>
          </a:p>
        </p:txBody>
      </p:sp>
      <p:sp>
        <p:nvSpPr>
          <p:cNvPr id="3" name="Footer Placeholder 2"/>
          <p:cNvSpPr>
            <a:spLocks noGrp="1"/>
          </p:cNvSpPr>
          <p:nvPr>
            <p:ph type="ftr" sz="quarter" idx="11"/>
          </p:nvPr>
        </p:nvSpPr>
        <p:spPr/>
        <p:txBody>
          <a:bodyPr/>
          <a:lstStyle/>
          <a:p>
            <a:endParaRPr lang="it-IT"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E309CF5-A808-4903-A29E-F62316BE6E95}" type="slidenum">
              <a:rPr lang="it-IT" smtClean="0"/>
              <a:t>‹N›</a:t>
            </a:fld>
            <a:endParaRPr lang="it-IT" dirty="0"/>
          </a:p>
        </p:txBody>
      </p:sp>
    </p:spTree>
    <p:extLst>
      <p:ext uri="{BB962C8B-B14F-4D97-AF65-F5344CB8AC3E}">
        <p14:creationId xmlns:p14="http://schemas.microsoft.com/office/powerpoint/2010/main" val="3157852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7ED0D7AD-D075-4BFE-8C4B-B1030D391640}" type="datetimeFigureOut">
              <a:rPr lang="it-IT" smtClean="0"/>
              <a:t>22/11/2022</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E309CF5-A808-4903-A29E-F62316BE6E95}" type="slidenum">
              <a:rPr lang="it-IT" smtClean="0"/>
              <a:t>‹N›</a:t>
            </a:fld>
            <a:endParaRPr lang="it-IT" dirty="0"/>
          </a:p>
        </p:txBody>
      </p:sp>
    </p:spTree>
    <p:extLst>
      <p:ext uri="{BB962C8B-B14F-4D97-AF65-F5344CB8AC3E}">
        <p14:creationId xmlns:p14="http://schemas.microsoft.com/office/powerpoint/2010/main" val="373994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dirty="0"/>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7ED0D7AD-D075-4BFE-8C4B-B1030D391640}" type="datetimeFigureOut">
              <a:rPr lang="it-IT" smtClean="0"/>
              <a:t>22/11/2022</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E309CF5-A808-4903-A29E-F62316BE6E95}" type="slidenum">
              <a:rPr lang="it-IT" smtClean="0"/>
              <a:t>‹N›</a:t>
            </a:fld>
            <a:endParaRPr lang="it-IT" dirty="0"/>
          </a:p>
        </p:txBody>
      </p:sp>
    </p:spTree>
    <p:extLst>
      <p:ext uri="{BB962C8B-B14F-4D97-AF65-F5344CB8AC3E}">
        <p14:creationId xmlns:p14="http://schemas.microsoft.com/office/powerpoint/2010/main" val="1609891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ED0D7AD-D075-4BFE-8C4B-B1030D391640}" type="datetimeFigureOut">
              <a:rPr lang="it-IT" smtClean="0"/>
              <a:t>22/11/2022</a:t>
            </a:fld>
            <a:endParaRPr lang="it-IT"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E309CF5-A808-4903-A29E-F62316BE6E95}" type="slidenum">
              <a:rPr lang="it-IT" smtClean="0"/>
              <a:t>‹N›</a:t>
            </a:fld>
            <a:endParaRPr lang="it-IT" dirty="0"/>
          </a:p>
        </p:txBody>
      </p:sp>
    </p:spTree>
    <p:extLst>
      <p:ext uri="{BB962C8B-B14F-4D97-AF65-F5344CB8AC3E}">
        <p14:creationId xmlns:p14="http://schemas.microsoft.com/office/powerpoint/2010/main" val="3712628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s://www.miur.gov.it/documents/20182/0/Piano+Nazionale+ER+4.pdf/7179ab45-5a5c-4d1a-b048-5d0b6cda4f5c"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www.miur.gov.it/-/decreto-ministeriale-n-35-del-22-giugno-2020"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rQ4v8rg-lKQ" TargetMode="Externa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www.unric.org/it/images/Agenda_2030_ITA.pdf"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png"/></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0.png"/></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hyperlink" Target="https://www.indire.it/category/mi/" TargetMode="External"/><Relationship Id="rId2" Type="http://schemas.openxmlformats.org/officeDocument/2006/relationships/hyperlink" Target="https://www.indire.it/2020/10/29/online-il-nuovo-portale-dedicato-alleducazione-civica/" TargetMode="External"/><Relationship Id="rId1" Type="http://schemas.openxmlformats.org/officeDocument/2006/relationships/slideLayout" Target="../slideLayouts/slideLayout7.xml"/><Relationship Id="rId4" Type="http://schemas.openxmlformats.org/officeDocument/2006/relationships/hyperlink" Target="https://www.istruzioneer.gov.it/2020/04/27/a-scuola-deuropa-educazione-civica-europea-a-distanza/"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www.senato.it/service/PDF/PDFServer/DF/408311.pdf"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5E7390B-6E5A-419C-BC7E-63E19B582A57}"/>
              </a:ext>
            </a:extLst>
          </p:cNvPr>
          <p:cNvSpPr txBox="1"/>
          <p:nvPr/>
        </p:nvSpPr>
        <p:spPr>
          <a:xfrm>
            <a:off x="1330960" y="81281"/>
            <a:ext cx="10779760" cy="667875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lang="it-IT" altLang="it-IT" sz="2400" b="1" dirty="0">
              <a:solidFill>
                <a:schemeClr val="accent1"/>
              </a:solidFill>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it-IT" altLang="it-IT" sz="2400" b="1" dirty="0">
                <a:solidFill>
                  <a:schemeClr val="accent1"/>
                </a:solidFill>
                <a:ea typeface="Times New Roman" panose="02020603050405020304" pitchFamily="18" charset="0"/>
                <a:cs typeface="Times New Roman" panose="02020603050405020304" pitchFamily="18" charset="0"/>
              </a:rPr>
              <a:t>CORSO FORMAZIONE PER DOCENTI DI RELIGIONE 2022</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3600" b="1" i="0" u="none" strike="noStrike" cap="none" normalizeH="0" baseline="0" dirty="0">
              <a:ln>
                <a:noFill/>
              </a:ln>
              <a:solidFill>
                <a:schemeClr val="accent1">
                  <a:lumMod val="50000"/>
                </a:schemeClr>
              </a:solidFill>
              <a:effectLst/>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3600" b="1" i="0" u="none" strike="noStrike" cap="none" normalizeH="0" baseline="0" dirty="0">
              <a:ln>
                <a:noFill/>
              </a:ln>
              <a:solidFill>
                <a:schemeClr val="accent1">
                  <a:lumMod val="50000"/>
                </a:schemeClr>
              </a:solidFill>
              <a:effectLst/>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4000" b="1" i="0" u="none" strike="noStrike" cap="none" normalizeH="0" baseline="0" dirty="0">
                <a:ln>
                  <a:noFill/>
                </a:ln>
                <a:solidFill>
                  <a:schemeClr val="accent1">
                    <a:lumMod val="75000"/>
                  </a:schemeClr>
                </a:solidFill>
                <a:effectLst/>
                <a:ea typeface="Times New Roman" panose="02020603050405020304" pitchFamily="18" charset="0"/>
                <a:cs typeface="Times New Roman" panose="02020603050405020304" pitchFamily="18" charset="0"/>
              </a:rPr>
              <a:t>“</a:t>
            </a:r>
            <a:r>
              <a:rPr kumimoji="0" lang="it-IT" altLang="it-IT" sz="4000" b="1" i="1" u="none" strike="noStrike" cap="none" normalizeH="0" baseline="0" dirty="0">
                <a:ln>
                  <a:noFill/>
                </a:ln>
                <a:solidFill>
                  <a:schemeClr val="accent1">
                    <a:lumMod val="75000"/>
                  </a:schemeClr>
                </a:solidFill>
                <a:effectLst/>
                <a:ea typeface="Times New Roman" panose="02020603050405020304" pitchFamily="18" charset="0"/>
                <a:cs typeface="Times New Roman" panose="02020603050405020304" pitchFamily="18" charset="0"/>
              </a:rPr>
              <a:t>COSTITUZIONE ITALIANA: </a:t>
            </a:r>
          </a:p>
          <a:p>
            <a:pPr marL="0" marR="0" lvl="0" indent="0" algn="ctr" defTabSz="914400" rtl="0" eaLnBrk="0" fontAlgn="base" latinLnBrk="0" hangingPunct="0">
              <a:lnSpc>
                <a:spcPct val="100000"/>
              </a:lnSpc>
              <a:spcBef>
                <a:spcPct val="0"/>
              </a:spcBef>
              <a:spcAft>
                <a:spcPct val="0"/>
              </a:spcAft>
              <a:buClrTx/>
              <a:buSzTx/>
              <a:buFontTx/>
              <a:buNone/>
              <a:tabLst/>
            </a:pPr>
            <a:r>
              <a:rPr kumimoji="0" lang="it-IT" altLang="it-IT" sz="4000" b="1" i="1" u="none" strike="noStrike" cap="none" normalizeH="0" baseline="0" dirty="0">
                <a:ln>
                  <a:noFill/>
                </a:ln>
                <a:solidFill>
                  <a:schemeClr val="accent1">
                    <a:lumMod val="75000"/>
                  </a:schemeClr>
                </a:solidFill>
                <a:effectLst/>
                <a:ea typeface="Times New Roman" panose="02020603050405020304" pitchFamily="18" charset="0"/>
                <a:cs typeface="Times New Roman" panose="02020603050405020304" pitchFamily="18" charset="0"/>
              </a:rPr>
              <a:t>progetto da realizzare.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4000" b="1" i="1" u="none" strike="noStrike" cap="none" normalizeH="0" baseline="0" dirty="0">
              <a:ln>
                <a:noFill/>
              </a:ln>
              <a:solidFill>
                <a:schemeClr val="accent1">
                  <a:lumMod val="75000"/>
                </a:schemeClr>
              </a:solidFill>
              <a:effectLst/>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it-IT" altLang="it-IT" sz="4000" b="1" i="1" dirty="0">
                <a:solidFill>
                  <a:schemeClr val="accent1">
                    <a:lumMod val="75000"/>
                  </a:schemeClr>
                </a:solidFill>
                <a:ea typeface="Times New Roman" panose="02020603050405020304" pitchFamily="18" charset="0"/>
                <a:cs typeface="Times New Roman" panose="02020603050405020304" pitchFamily="18" charset="0"/>
              </a:rPr>
              <a:t>UN’INDISPENSABILE EDUCAZIONE</a:t>
            </a:r>
            <a:r>
              <a:rPr kumimoji="0" lang="it-IT" altLang="it-IT" sz="4000" b="1" i="1" u="none" strike="noStrike" cap="none" normalizeH="0" baseline="0" dirty="0">
                <a:ln>
                  <a:noFill/>
                </a:ln>
                <a:solidFill>
                  <a:schemeClr val="accent1">
                    <a:lumMod val="75000"/>
                  </a:schemeClr>
                </a:solidFill>
                <a:effectLst/>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sz="2800" i="1" dirty="0">
              <a:solidFill>
                <a:schemeClr val="accent1">
                  <a:lumMod val="75000"/>
                </a:schemeClr>
              </a:solidFill>
              <a:ea typeface="Times New Roman" panose="02020603050405020304" pitchFamily="18"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lang="it-IT" altLang="it-IT" sz="2000" i="1" dirty="0">
                <a:solidFill>
                  <a:schemeClr val="accent1">
                    <a:lumMod val="75000"/>
                  </a:schemeClr>
                </a:solidFill>
                <a:ea typeface="Times New Roman" panose="02020603050405020304" pitchFamily="18" charset="0"/>
                <a:cs typeface="Times New Roman" panose="02020603050405020304" pitchFamily="18" charset="0"/>
              </a:rPr>
              <a:t>A cura di </a:t>
            </a:r>
            <a:r>
              <a:rPr kumimoji="0" lang="it-IT" altLang="it-IT" sz="2000" b="0" i="0" u="none" strike="noStrike" cap="none" normalizeH="0" baseline="0" dirty="0">
                <a:ln>
                  <a:noFill/>
                </a:ln>
                <a:solidFill>
                  <a:schemeClr val="accent1">
                    <a:lumMod val="75000"/>
                  </a:schemeClr>
                </a:solidFill>
                <a:effectLst/>
                <a:ea typeface="Times New Roman" panose="02020603050405020304" pitchFamily="18" charset="0"/>
                <a:cs typeface="Times New Roman" panose="02020603050405020304" pitchFamily="18" charset="0"/>
              </a:rPr>
              <a:t>Maurizia Migliori, già Dirigente tecnico USR E-R</a:t>
            </a:r>
          </a:p>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chemeClr val="accent1">
                    <a:lumMod val="75000"/>
                  </a:schemeClr>
                </a:solidFill>
                <a:effectLst/>
                <a:ea typeface="Times New Roman" panose="02020603050405020304" pitchFamily="18" charset="0"/>
                <a:cs typeface="Times New Roman" panose="02020603050405020304" pitchFamily="18" charset="0"/>
              </a:rPr>
              <a:t>con utilizzo di materiali pubblicati da </a:t>
            </a:r>
          </a:p>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chemeClr val="accent1">
                    <a:lumMod val="75000"/>
                  </a:schemeClr>
                </a:solidFill>
                <a:effectLst/>
                <a:ea typeface="Times New Roman" panose="02020603050405020304" pitchFamily="18" charset="0"/>
                <a:cs typeface="Times New Roman" panose="02020603050405020304" pitchFamily="18" charset="0"/>
              </a:rPr>
              <a:t>Franca Da Re, Damiano Previtali, INDIRE, INV</a:t>
            </a:r>
            <a:r>
              <a:rPr lang="it-IT" altLang="it-IT" dirty="0">
                <a:solidFill>
                  <a:schemeClr val="accent1">
                    <a:lumMod val="75000"/>
                  </a:schemeClr>
                </a:solidFill>
                <a:ea typeface="Times New Roman" panose="02020603050405020304" pitchFamily="18" charset="0"/>
                <a:cs typeface="Times New Roman" panose="02020603050405020304" pitchFamily="18" charset="0"/>
              </a:rPr>
              <a:t>ALSI, MI e USR per l’E/R</a:t>
            </a:r>
            <a:endParaRPr lang="it-IT" altLang="it-IT" sz="2000" i="1" dirty="0">
              <a:solidFill>
                <a:schemeClr val="accent1">
                  <a:lumMod val="75000"/>
                </a:schemeClr>
              </a:solidFill>
              <a:ea typeface="Times New Roman" panose="02020603050405020304" pitchFamily="18"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lang="it-IT" altLang="it-IT" sz="1600" i="1" dirty="0">
              <a:solidFill>
                <a:schemeClr val="accent1">
                  <a:lumMod val="75000"/>
                </a:schemeClr>
              </a:solidFill>
              <a:ea typeface="Times New Roman" panose="02020603050405020304" pitchFamily="18"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lang="it-IT" altLang="it-IT" sz="1600" i="1" dirty="0">
                <a:solidFill>
                  <a:schemeClr val="accent1">
                    <a:lumMod val="75000"/>
                  </a:schemeClr>
                </a:solidFill>
                <a:ea typeface="Times New Roman" panose="02020603050405020304" pitchFamily="18" charset="0"/>
                <a:cs typeface="Times New Roman" panose="02020603050405020304" pitchFamily="18" charset="0"/>
              </a:rPr>
              <a:t>Centro Interculturale </a:t>
            </a:r>
            <a:r>
              <a:rPr lang="it-IT" altLang="it-IT" sz="1600" i="1" dirty="0" err="1">
                <a:solidFill>
                  <a:schemeClr val="accent1">
                    <a:lumMod val="75000"/>
                  </a:schemeClr>
                </a:solidFill>
                <a:ea typeface="Times New Roman" panose="02020603050405020304" pitchFamily="18" charset="0"/>
                <a:cs typeface="Times New Roman" panose="02020603050405020304" pitchFamily="18" charset="0"/>
              </a:rPr>
              <a:t>Zonarelli</a:t>
            </a:r>
            <a:r>
              <a:rPr lang="it-IT" altLang="it-IT" sz="1600" i="1" dirty="0">
                <a:solidFill>
                  <a:schemeClr val="accent1">
                    <a:lumMod val="75000"/>
                  </a:schemeClr>
                </a:solidFill>
                <a:ea typeface="Times New Roman" panose="02020603050405020304" pitchFamily="18" charset="0"/>
                <a:cs typeface="Times New Roman" panose="02020603050405020304" pitchFamily="18" charset="0"/>
              </a:rPr>
              <a:t> Via Giovanni Antonio Sacco, 14, 40127 Bologna</a:t>
            </a:r>
          </a:p>
          <a:p>
            <a:pPr marL="0" marR="0" lvl="0" indent="0" algn="r" defTabSz="914400" rtl="0" eaLnBrk="0" fontAlgn="base" latinLnBrk="0" hangingPunct="0">
              <a:lnSpc>
                <a:spcPct val="100000"/>
              </a:lnSpc>
              <a:spcBef>
                <a:spcPct val="0"/>
              </a:spcBef>
              <a:spcAft>
                <a:spcPct val="0"/>
              </a:spcAft>
              <a:buClrTx/>
              <a:buSzTx/>
              <a:buFontTx/>
              <a:buNone/>
              <a:tabLst/>
            </a:pPr>
            <a:endParaRPr lang="it-IT" altLang="it-IT" sz="1600" i="1" dirty="0">
              <a:solidFill>
                <a:schemeClr val="accent1">
                  <a:lumMod val="75000"/>
                </a:schemeClr>
              </a:solidFill>
              <a:ea typeface="Times New Roman" panose="02020603050405020304" pitchFamily="18" charset="0"/>
              <a:cs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lang="it-IT" altLang="it-IT" sz="1600" i="1" dirty="0">
                <a:solidFill>
                  <a:schemeClr val="accent1">
                    <a:lumMod val="75000"/>
                  </a:schemeClr>
                </a:solidFill>
                <a:ea typeface="Times New Roman" panose="02020603050405020304" pitchFamily="18" charset="0"/>
                <a:cs typeface="Times New Roman" panose="02020603050405020304" pitchFamily="18" charset="0"/>
              </a:rPr>
              <a:t>		</a:t>
            </a:r>
            <a:r>
              <a:rPr lang="it-IT" altLang="it-IT" sz="1600" b="1" i="1" dirty="0">
                <a:solidFill>
                  <a:schemeClr val="accent1">
                    <a:lumMod val="75000"/>
                  </a:schemeClr>
                </a:solidFill>
                <a:ea typeface="Times New Roman" panose="02020603050405020304" pitchFamily="18" charset="0"/>
                <a:cs typeface="Times New Roman" panose="02020603050405020304" pitchFamily="18" charset="0"/>
              </a:rPr>
              <a:t>23 NOVEMBRE 2022</a:t>
            </a:r>
          </a:p>
        </p:txBody>
      </p:sp>
      <p:pic>
        <p:nvPicPr>
          <p:cNvPr id="4" name="Immagine 3">
            <a:extLst>
              <a:ext uri="{FF2B5EF4-FFF2-40B4-BE49-F238E27FC236}">
                <a16:creationId xmlns:a16="http://schemas.microsoft.com/office/drawing/2014/main" id="{50988492-9D2E-2A11-CECA-5388A23216B8}"/>
              </a:ext>
            </a:extLst>
          </p:cNvPr>
          <p:cNvPicPr>
            <a:picLocks noChangeAspect="1"/>
          </p:cNvPicPr>
          <p:nvPr/>
        </p:nvPicPr>
        <p:blipFill>
          <a:blip r:embed="rId3"/>
          <a:stretch>
            <a:fillRect/>
          </a:stretch>
        </p:blipFill>
        <p:spPr>
          <a:xfrm>
            <a:off x="208730" y="4716684"/>
            <a:ext cx="2569580" cy="2141316"/>
          </a:xfrm>
          <a:prstGeom prst="rect">
            <a:avLst/>
          </a:prstGeom>
        </p:spPr>
      </p:pic>
    </p:spTree>
    <p:extLst>
      <p:ext uri="{BB962C8B-B14F-4D97-AF65-F5344CB8AC3E}">
        <p14:creationId xmlns:p14="http://schemas.microsoft.com/office/powerpoint/2010/main" val="3927249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C5B1763-AA79-DE55-5848-7C6A9A19A7A7}"/>
              </a:ext>
            </a:extLst>
          </p:cNvPr>
          <p:cNvSpPr txBox="1"/>
          <p:nvPr/>
        </p:nvSpPr>
        <p:spPr>
          <a:xfrm>
            <a:off x="1412240" y="0"/>
            <a:ext cx="10779760" cy="6894195"/>
          </a:xfrm>
          <a:prstGeom prst="rect">
            <a:avLst/>
          </a:prstGeom>
          <a:noFill/>
        </p:spPr>
        <p:txBody>
          <a:bodyPr wrap="square">
            <a:spAutoFit/>
          </a:bodyPr>
          <a:lstStyle/>
          <a:p>
            <a:pPr algn="ctr"/>
            <a:r>
              <a:rPr lang="it-IT" sz="3200" b="1" dirty="0">
                <a:solidFill>
                  <a:schemeClr val="accent1">
                    <a:lumMod val="75000"/>
                  </a:schemeClr>
                </a:solidFill>
                <a:latin typeface="Times New Roman" panose="02020603050405020304" pitchFamily="18" charset="0"/>
                <a:cs typeface="Times New Roman" panose="02020603050405020304" pitchFamily="18" charset="0"/>
              </a:rPr>
              <a:t>ESTRATTO DAL DOCUMENTO DEL SENATO PAG. 69</a:t>
            </a:r>
          </a:p>
          <a:p>
            <a:pPr algn="ctr"/>
            <a:endParaRPr lang="it-IT" sz="3600" b="1" dirty="0">
              <a:solidFill>
                <a:schemeClr val="accent1">
                  <a:lumMod val="75000"/>
                </a:schemeClr>
              </a:solidFill>
              <a:latin typeface="Times New Roman" panose="02020603050405020304" pitchFamily="18" charset="0"/>
              <a:cs typeface="Times New Roman" panose="02020603050405020304" pitchFamily="18" charset="0"/>
            </a:endParaRPr>
          </a:p>
          <a:p>
            <a:pPr algn="ctr"/>
            <a:r>
              <a:rPr lang="it-IT" sz="3600" b="1" dirty="0">
                <a:solidFill>
                  <a:schemeClr val="accent1">
                    <a:lumMod val="75000"/>
                  </a:schemeClr>
                </a:solidFill>
                <a:latin typeface="Times New Roman" panose="02020603050405020304" pitchFamily="18" charset="0"/>
                <a:cs typeface="Times New Roman" panose="02020603050405020304" pitchFamily="18" charset="0"/>
              </a:rPr>
              <a:t>Il Ministero dell’Istruzione ha istituito il</a:t>
            </a:r>
          </a:p>
          <a:p>
            <a:pPr algn="just"/>
            <a:endParaRPr lang="it-IT" sz="2800" b="1" dirty="0">
              <a:solidFill>
                <a:schemeClr val="accent1">
                  <a:lumMod val="75000"/>
                </a:schemeClr>
              </a:solidFill>
              <a:latin typeface="Times New Roman" panose="02020603050405020304" pitchFamily="18" charset="0"/>
              <a:cs typeface="Times New Roman" panose="02020603050405020304" pitchFamily="18" charset="0"/>
            </a:endParaRPr>
          </a:p>
          <a:p>
            <a:pPr algn="just"/>
            <a:r>
              <a:rPr lang="it-IT" sz="2800" b="1" dirty="0">
                <a:solidFill>
                  <a:schemeClr val="accent1">
                    <a:lumMod val="75000"/>
                  </a:schemeClr>
                </a:solidFill>
                <a:latin typeface="Times New Roman" panose="02020603050405020304" pitchFamily="18" charset="0"/>
                <a:cs typeface="Times New Roman" panose="02020603050405020304" pitchFamily="18" charset="0"/>
              </a:rPr>
              <a:t>PIANO NAZIONALE PER L’EDUCAZIONE E IL RISPETTO </a:t>
            </a:r>
            <a:r>
              <a:rPr lang="it-IT" dirty="0">
                <a:solidFill>
                  <a:srgbClr val="00B05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https://www.miur.gov.it/documents/20182/0/Piano+Nazionale+ER+4.pdf/7179ab45-5a5c-4d1a-b048-5d0b6cda4f5c</a:t>
            </a:r>
            <a:endParaRPr lang="it-IT" dirty="0">
              <a:solidFill>
                <a:srgbClr val="00B050"/>
              </a:solidFill>
              <a:latin typeface="Times New Roman" panose="02020603050405020304" pitchFamily="18" charset="0"/>
              <a:cs typeface="Times New Roman" panose="02020603050405020304" pitchFamily="18" charset="0"/>
            </a:endParaRPr>
          </a:p>
          <a:p>
            <a:pPr algn="ctr"/>
            <a:r>
              <a:rPr lang="it-IT" sz="3600" b="1" dirty="0">
                <a:solidFill>
                  <a:schemeClr val="accent1">
                    <a:lumMod val="75000"/>
                  </a:schemeClr>
                </a:solidFill>
                <a:latin typeface="Times New Roman" panose="02020603050405020304" pitchFamily="18" charset="0"/>
                <a:cs typeface="Times New Roman" panose="02020603050405020304" pitchFamily="18" charset="0"/>
              </a:rPr>
              <a:t>che deve realizzarsi in tutte le scuole attraverso l’EDUCAZIONE CIVICA. </a:t>
            </a:r>
          </a:p>
          <a:p>
            <a:pPr algn="just"/>
            <a:r>
              <a:rPr lang="it-IT" sz="3200" b="1" dirty="0">
                <a:solidFill>
                  <a:schemeClr val="accent1">
                    <a:lumMod val="75000"/>
                  </a:schemeClr>
                </a:solidFill>
                <a:latin typeface="Times New Roman" panose="02020603050405020304" pitchFamily="18" charset="0"/>
                <a:cs typeface="Times New Roman" panose="02020603050405020304" pitchFamily="18" charset="0"/>
              </a:rPr>
              <a:t>Contiene proposte di AZIONI EDUCATIVE E FORMATIVE volte ad assicurare l’acquisizione e lo sviluppo di COMPETENZE TRASVERSALI, SOCIALI E CIVICHE che rientrano nel più ampio concetto di EDUCAZIONE ALLA CITTADINANZA ATTIVA E GLOBALE, come previsto dalla legge 20 agosto 2019, n. 92.</a:t>
            </a:r>
          </a:p>
        </p:txBody>
      </p:sp>
    </p:spTree>
    <p:extLst>
      <p:ext uri="{BB962C8B-B14F-4D97-AF65-F5344CB8AC3E}">
        <p14:creationId xmlns:p14="http://schemas.microsoft.com/office/powerpoint/2010/main" val="381437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9127097-EB64-2167-1618-3EA46D5788A7}"/>
              </a:ext>
            </a:extLst>
          </p:cNvPr>
          <p:cNvSpPr txBox="1"/>
          <p:nvPr/>
        </p:nvSpPr>
        <p:spPr>
          <a:xfrm>
            <a:off x="1717040" y="0"/>
            <a:ext cx="10474960" cy="6494085"/>
          </a:xfrm>
          <a:prstGeom prst="rect">
            <a:avLst/>
          </a:prstGeom>
          <a:noFill/>
        </p:spPr>
        <p:txBody>
          <a:bodyPr wrap="square">
            <a:spAutoFit/>
          </a:bodyPr>
          <a:lstStyle/>
          <a:p>
            <a:pPr algn="just"/>
            <a:r>
              <a:rPr lang="it-IT" sz="32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Questione fondamentale: lo sviluppo di </a:t>
            </a:r>
            <a:r>
              <a:rPr lang="it-IT" sz="32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CAPACITA’ CRITICHE e l’EDUCAZIONE DIGITALE</a:t>
            </a:r>
            <a:r>
              <a:rPr lang="it-IT" sz="32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 in modo tale che i fruitori, soprattutto se nell’età dell’infanzia e dell’adolescenza, non ne siano schiavi. La </a:t>
            </a:r>
            <a:r>
              <a:rPr lang="it-IT" sz="3200" b="1" dirty="0">
                <a:solidFill>
                  <a:schemeClr val="accent1">
                    <a:lumMod val="75000"/>
                  </a:schemeClr>
                </a:solidFill>
                <a:latin typeface="Times New Roman" panose="02020603050405020304" pitchFamily="18" charset="0"/>
                <a:cs typeface="Times New Roman" panose="02020603050405020304" pitchFamily="18" charset="0"/>
              </a:rPr>
              <a:t>SCUOLA</a:t>
            </a:r>
            <a:r>
              <a:rPr lang="it-IT" sz="32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 deve tornare ad essere </a:t>
            </a:r>
            <a:r>
              <a:rPr lang="it-IT" sz="32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LUOGO di FORMAZIONE</a:t>
            </a:r>
            <a:r>
              <a:rPr lang="it-IT" sz="32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 oltre che di informazione, </a:t>
            </a:r>
            <a:r>
              <a:rPr lang="it-IT" sz="32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MAESTRA DELLE DIFFERENZE</a:t>
            </a:r>
            <a:r>
              <a:rPr lang="it-IT" sz="32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 A tal riguardo, vi è anche un coordinamento europeo del quale il Ministero dell’istruzione è parte: il </a:t>
            </a:r>
            <a:r>
              <a:rPr lang="it-IT" sz="3200" b="0" i="1" u="none" strike="noStrike" baseline="0" dirty="0">
                <a:solidFill>
                  <a:schemeClr val="accent2">
                    <a:lumMod val="50000"/>
                  </a:schemeClr>
                </a:solidFill>
                <a:latin typeface="Times New Roman" panose="02020603050405020304" pitchFamily="18" charset="0"/>
                <a:cs typeface="Times New Roman" panose="02020603050405020304" pitchFamily="18" charset="0"/>
              </a:rPr>
              <a:t>No Hate Speech Movement</a:t>
            </a:r>
            <a:r>
              <a:rPr lang="it-IT" sz="3200" b="0" i="0" u="none" strike="noStrike" baseline="0" dirty="0">
                <a:solidFill>
                  <a:schemeClr val="accent2">
                    <a:lumMod val="50000"/>
                  </a:schemeClr>
                </a:solidFill>
                <a:latin typeface="Times New Roman" panose="02020603050405020304" pitchFamily="18" charset="0"/>
                <a:cs typeface="Times New Roman" panose="02020603050405020304" pitchFamily="18" charset="0"/>
              </a:rPr>
              <a:t>, che ha tra i propri obiettivi anche quello di ripensare l’educazione digitale (su cui il Piano Nazionale di Ripresa e Resilienza ha stanziato risorse rilevanti), rafforzando inoltre la preparazione degli insegnanti e dei dirigenti scolastici in questo specifico settore.</a:t>
            </a:r>
            <a:endParaRPr lang="it-IT" sz="32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0946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78E6D58-D737-F846-69E5-9CD3859EE3D4}"/>
              </a:ext>
            </a:extLst>
          </p:cNvPr>
          <p:cNvSpPr txBox="1"/>
          <p:nvPr/>
        </p:nvSpPr>
        <p:spPr>
          <a:xfrm>
            <a:off x="1605280" y="81280"/>
            <a:ext cx="10586720" cy="6617196"/>
          </a:xfrm>
          <a:prstGeom prst="rect">
            <a:avLst/>
          </a:prstGeom>
          <a:noFill/>
        </p:spPr>
        <p:txBody>
          <a:bodyPr wrap="square">
            <a:spAutoFit/>
          </a:bodyPr>
          <a:lstStyle/>
          <a:p>
            <a:pPr algn="just"/>
            <a:endParaRPr lang="it-IT" sz="3600" b="0" i="0" u="none" strike="noStrike" baseline="0" dirty="0">
              <a:solidFill>
                <a:schemeClr val="accent1">
                  <a:lumMod val="75000"/>
                </a:schemeClr>
              </a:solidFill>
              <a:latin typeface="Times New Roman" panose="02020603050405020304" pitchFamily="18" charset="0"/>
              <a:cs typeface="Times New Roman" panose="02020603050405020304" pitchFamily="18" charset="0"/>
            </a:endParaRPr>
          </a:p>
          <a:p>
            <a:pPr algn="just"/>
            <a:r>
              <a:rPr lang="it-IT" sz="3600" b="0"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Nelle </a:t>
            </a:r>
            <a:r>
              <a:rPr lang="it-IT" sz="3600" b="1" dirty="0">
                <a:solidFill>
                  <a:schemeClr val="accent1">
                    <a:lumMod val="75000"/>
                  </a:schemeClr>
                </a:solidFill>
                <a:latin typeface="Times New Roman" panose="02020603050405020304" pitchFamily="18" charset="0"/>
                <a:cs typeface="Times New Roman" panose="02020603050405020304" pitchFamily="18" charset="0"/>
              </a:rPr>
              <a:t>CONCLUSIONI</a:t>
            </a:r>
            <a:r>
              <a:rPr lang="it-IT" sz="3600" dirty="0">
                <a:solidFill>
                  <a:schemeClr val="accent1">
                    <a:lumMod val="75000"/>
                  </a:schemeClr>
                </a:solidFill>
                <a:latin typeface="Times New Roman" panose="02020603050405020304" pitchFamily="18" charset="0"/>
                <a:cs typeface="Times New Roman" panose="02020603050405020304" pitchFamily="18" charset="0"/>
              </a:rPr>
              <a:t> a pag. 80 si legge a proposito della </a:t>
            </a:r>
            <a:r>
              <a:rPr lang="it-IT" sz="36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guerra in Europa: «</a:t>
            </a:r>
            <a:r>
              <a:rPr lang="it-IT" sz="4400" b="0"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La guerra, più ancora di razzismo e fondamentalismo, </a:t>
            </a:r>
            <a:r>
              <a:rPr lang="it-IT" sz="44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è strumento di istigazione all’odio, di discriminazione, di annientamento dell’identità, della libertà, della dignità umana.</a:t>
            </a:r>
            <a:r>
              <a:rPr lang="it-IT" sz="4400" b="0"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 </a:t>
            </a:r>
          </a:p>
          <a:p>
            <a:pPr algn="just"/>
            <a:r>
              <a:rPr lang="it-IT" sz="4400" b="0"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Solo dove </a:t>
            </a:r>
            <a:r>
              <a:rPr lang="it-IT" sz="44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LIBERTA’</a:t>
            </a:r>
            <a:r>
              <a:rPr lang="it-IT" sz="4400" b="0"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 </a:t>
            </a:r>
            <a:r>
              <a:rPr lang="it-IT" sz="44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DIGNITA’</a:t>
            </a:r>
            <a:r>
              <a:rPr lang="it-IT" sz="4400" b="0"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 ed </a:t>
            </a:r>
            <a:r>
              <a:rPr lang="it-IT" sz="44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EGUAGLIANZA</a:t>
            </a:r>
            <a:r>
              <a:rPr lang="it-IT" sz="4400" b="0"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 vivono insieme, allora può vivere lo </a:t>
            </a:r>
            <a:r>
              <a:rPr lang="it-IT" sz="4400" b="1" dirty="0">
                <a:solidFill>
                  <a:schemeClr val="accent1">
                    <a:lumMod val="75000"/>
                  </a:schemeClr>
                </a:solidFill>
                <a:latin typeface="Times New Roman" panose="02020603050405020304" pitchFamily="18" charset="0"/>
                <a:cs typeface="Times New Roman" panose="02020603050405020304" pitchFamily="18" charset="0"/>
              </a:rPr>
              <a:t>STATO DI DIRITTO</a:t>
            </a:r>
            <a:r>
              <a:rPr lang="it-IT" sz="4400" b="0"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 «</a:t>
            </a:r>
            <a:endParaRPr lang="it-IT" sz="44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7170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596C08D-514B-824C-8767-BCFE36AC75AA}"/>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83022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B6B9F0C-4FE3-10FB-C94C-6DA184B0A399}"/>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4120721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DB89792-DFA4-2E0C-6347-1FAEEC2749C9}"/>
              </a:ext>
            </a:extLst>
          </p:cNvPr>
          <p:cNvSpPr txBox="1"/>
          <p:nvPr/>
        </p:nvSpPr>
        <p:spPr>
          <a:xfrm>
            <a:off x="1016000" y="1320800"/>
            <a:ext cx="11176000" cy="5078313"/>
          </a:xfrm>
          <a:prstGeom prst="rect">
            <a:avLst/>
          </a:prstGeom>
          <a:noFill/>
        </p:spPr>
        <p:txBody>
          <a:bodyPr wrap="square">
            <a:spAutoFit/>
          </a:bodyPr>
          <a:lstStyle/>
          <a:p>
            <a:pPr algn="just"/>
            <a:r>
              <a:rPr lang="it-IT" sz="36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Estratto dalle slide (54/55 e 56) presentate dalla prof.ssa Margherita Venturi </a:t>
            </a:r>
            <a:r>
              <a:rPr lang="it-IT" sz="3600"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del Dipartimento di Chimica “Giacomo </a:t>
            </a:r>
            <a:r>
              <a:rPr lang="it-IT" sz="3600" i="0" u="none" strike="noStrike" baseline="0" dirty="0" err="1">
                <a:solidFill>
                  <a:schemeClr val="accent1">
                    <a:lumMod val="75000"/>
                  </a:schemeClr>
                </a:solidFill>
                <a:latin typeface="Times New Roman" panose="02020603050405020304" pitchFamily="18" charset="0"/>
                <a:cs typeface="Times New Roman" panose="02020603050405020304" pitchFamily="18" charset="0"/>
              </a:rPr>
              <a:t>Ciamician</a:t>
            </a:r>
            <a:r>
              <a:rPr lang="it-IT" sz="3600"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 Università di Bologna il 1 dicembre 2021, dal titolo:</a:t>
            </a:r>
          </a:p>
          <a:p>
            <a:pPr algn="just"/>
            <a:endParaRPr lang="it-IT" sz="3600" b="1" i="0" u="none" strike="noStrike" baseline="0" dirty="0">
              <a:solidFill>
                <a:schemeClr val="accent1">
                  <a:lumMod val="75000"/>
                </a:schemeClr>
              </a:solidFill>
              <a:latin typeface="Times New Roman" panose="02020603050405020304" pitchFamily="18" charset="0"/>
              <a:cs typeface="Times New Roman" panose="02020603050405020304" pitchFamily="18" charset="0"/>
            </a:endParaRPr>
          </a:p>
          <a:p>
            <a:pPr algn="ctr"/>
            <a:r>
              <a:rPr lang="it-IT" sz="36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a:t>
            </a:r>
            <a:r>
              <a:rPr lang="it-IT" sz="48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La formazione dei bambini e dei giovani </a:t>
            </a:r>
          </a:p>
          <a:p>
            <a:pPr algn="ctr"/>
            <a:r>
              <a:rPr lang="it-IT" sz="48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alla partecipazione e alla responsabilità </a:t>
            </a:r>
          </a:p>
          <a:p>
            <a:pPr algn="ctr"/>
            <a:r>
              <a:rPr lang="it-IT" sz="48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per lo Sviluppo Sostenibile»</a:t>
            </a:r>
            <a:endParaRPr lang="it-IT" sz="48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5033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A3AD1E38-3AE3-0D79-B30B-A13D27701CEE}"/>
              </a:ext>
            </a:extLst>
          </p:cNvPr>
          <p:cNvSpPr txBox="1"/>
          <p:nvPr/>
        </p:nvSpPr>
        <p:spPr>
          <a:xfrm>
            <a:off x="1899920" y="142239"/>
            <a:ext cx="10292080" cy="6524863"/>
          </a:xfrm>
          <a:prstGeom prst="rect">
            <a:avLst/>
          </a:prstGeom>
          <a:noFill/>
        </p:spPr>
        <p:txBody>
          <a:bodyPr wrap="square">
            <a:spAutoFit/>
          </a:bodyPr>
          <a:lstStyle/>
          <a:p>
            <a:pPr algn="l"/>
            <a:endParaRPr lang="it-IT" sz="3600" b="1" i="0" u="none" strike="noStrike" baseline="0" dirty="0">
              <a:solidFill>
                <a:schemeClr val="accent1">
                  <a:lumMod val="75000"/>
                </a:schemeClr>
              </a:solidFill>
              <a:latin typeface="ComicSansMS-Bold"/>
            </a:endParaRPr>
          </a:p>
          <a:p>
            <a:pPr algn="ctr"/>
            <a:r>
              <a:rPr lang="it-IT" sz="36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LE RISORSE DEL PIANETA</a:t>
            </a:r>
          </a:p>
          <a:p>
            <a:pPr algn="l"/>
            <a:endParaRPr lang="it-IT" sz="3600" b="1" i="0" u="none" strike="noStrike" baseline="0" dirty="0">
              <a:solidFill>
                <a:schemeClr val="accent1">
                  <a:lumMod val="75000"/>
                </a:schemeClr>
              </a:solidFill>
              <a:latin typeface="ComicSansMS-Bold"/>
            </a:endParaRPr>
          </a:p>
          <a:p>
            <a:pPr algn="ctr"/>
            <a:r>
              <a:rPr lang="it-IT" sz="36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Energia, Cibo, Ambiente, Acqua</a:t>
            </a:r>
          </a:p>
          <a:p>
            <a:pPr algn="l"/>
            <a:endParaRPr lang="it-IT" sz="3200" b="1" i="0" u="none" strike="noStrike" baseline="0" dirty="0">
              <a:solidFill>
                <a:schemeClr val="accent1">
                  <a:lumMod val="75000"/>
                </a:schemeClr>
              </a:solidFill>
              <a:latin typeface="Times New Roman" panose="02020603050405020304" pitchFamily="18" charset="0"/>
              <a:cs typeface="Times New Roman" panose="02020603050405020304" pitchFamily="18" charset="0"/>
            </a:endParaRPr>
          </a:p>
          <a:p>
            <a:pPr algn="l"/>
            <a:r>
              <a:rPr lang="it-IT" sz="32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Tema adatto a qualsiasi livello scolastico a seconda del grado di approfondimento</a:t>
            </a:r>
          </a:p>
          <a:p>
            <a:pPr algn="l"/>
            <a:r>
              <a:rPr lang="it-IT" sz="32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Tema altamente interdisciplinare:</a:t>
            </a:r>
          </a:p>
          <a:p>
            <a:pPr algn="l"/>
            <a:r>
              <a:rPr lang="it-IT" sz="28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geografia, chimica, fisica, tecnologia, economia, lettere, arte, filosofia, </a:t>
            </a:r>
            <a:r>
              <a:rPr lang="it-IT" sz="2800" b="1" i="0" u="none" strike="noStrike" baseline="0" dirty="0" err="1">
                <a:solidFill>
                  <a:schemeClr val="accent1">
                    <a:lumMod val="75000"/>
                  </a:schemeClr>
                </a:solidFill>
                <a:latin typeface="Times New Roman" panose="02020603050405020304" pitchFamily="18" charset="0"/>
                <a:cs typeface="Times New Roman" panose="02020603050405020304" pitchFamily="18" charset="0"/>
              </a:rPr>
              <a:t>nonchè</a:t>
            </a:r>
            <a:endParaRPr lang="it-IT" sz="2800" b="1" i="0" u="none" strike="noStrike" baseline="0" dirty="0">
              <a:solidFill>
                <a:schemeClr val="accent1">
                  <a:lumMod val="75000"/>
                </a:schemeClr>
              </a:solidFill>
              <a:latin typeface="Times New Roman" panose="02020603050405020304" pitchFamily="18" charset="0"/>
              <a:cs typeface="Times New Roman" panose="02020603050405020304" pitchFamily="18" charset="0"/>
            </a:endParaRPr>
          </a:p>
          <a:p>
            <a:pPr algn="l"/>
            <a:endParaRPr lang="it-IT" sz="2800" b="1" dirty="0">
              <a:solidFill>
                <a:schemeClr val="accent1">
                  <a:lumMod val="75000"/>
                </a:schemeClr>
              </a:solidFill>
              <a:latin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a:noFill/>
                </a:ln>
                <a:solidFill>
                  <a:srgbClr val="549E39">
                    <a:lumMod val="75000"/>
                  </a:srgbClr>
                </a:solidFill>
                <a:effectLst/>
                <a:uLnTx/>
                <a:uFillTx/>
                <a:latin typeface="Times New Roman" panose="02020603050405020304" pitchFamily="18" charset="0"/>
                <a:cs typeface="Times New Roman" panose="02020603050405020304" pitchFamily="18" charset="0"/>
              </a:rPr>
              <a:t>Educazione civica</a:t>
            </a:r>
          </a:p>
          <a:p>
            <a:pPr algn="l"/>
            <a:endParaRPr lang="it-IT" dirty="0">
              <a:solidFill>
                <a:schemeClr val="accent1">
                  <a:lumMod val="75000"/>
                </a:schemeClr>
              </a:solidFill>
            </a:endParaRPr>
          </a:p>
        </p:txBody>
      </p:sp>
    </p:spTree>
    <p:extLst>
      <p:ext uri="{BB962C8B-B14F-4D97-AF65-F5344CB8AC3E}">
        <p14:creationId xmlns:p14="http://schemas.microsoft.com/office/powerpoint/2010/main" val="4228238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EEFADF1-D75C-5B1A-31F3-AC518BF4236F}"/>
              </a:ext>
            </a:extLst>
          </p:cNvPr>
          <p:cNvSpPr txBox="1"/>
          <p:nvPr/>
        </p:nvSpPr>
        <p:spPr>
          <a:xfrm>
            <a:off x="3302000" y="182880"/>
            <a:ext cx="5842000" cy="830997"/>
          </a:xfrm>
          <a:prstGeom prst="rect">
            <a:avLst/>
          </a:prstGeom>
          <a:noFill/>
        </p:spPr>
        <p:txBody>
          <a:bodyPr wrap="square">
            <a:spAutoFit/>
          </a:bodyPr>
          <a:lstStyle/>
          <a:p>
            <a:r>
              <a:rPr lang="it-IT" sz="48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Agenda O.N.U. 2030</a:t>
            </a:r>
            <a:endParaRPr lang="it-IT" sz="4800"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5" name="Immagine 4">
            <a:extLst>
              <a:ext uri="{FF2B5EF4-FFF2-40B4-BE49-F238E27FC236}">
                <a16:creationId xmlns:a16="http://schemas.microsoft.com/office/drawing/2014/main" id="{7B095713-4F4A-F578-8FA5-319545EE031A}"/>
              </a:ext>
            </a:extLst>
          </p:cNvPr>
          <p:cNvPicPr>
            <a:picLocks noChangeAspect="1"/>
          </p:cNvPicPr>
          <p:nvPr/>
        </p:nvPicPr>
        <p:blipFill>
          <a:blip r:embed="rId2"/>
          <a:stretch>
            <a:fillRect/>
          </a:stretch>
        </p:blipFill>
        <p:spPr>
          <a:xfrm>
            <a:off x="964557" y="1180618"/>
            <a:ext cx="11227443" cy="5677382"/>
          </a:xfrm>
          <a:prstGeom prst="rect">
            <a:avLst/>
          </a:prstGeom>
        </p:spPr>
      </p:pic>
    </p:spTree>
    <p:extLst>
      <p:ext uri="{BB962C8B-B14F-4D97-AF65-F5344CB8AC3E}">
        <p14:creationId xmlns:p14="http://schemas.microsoft.com/office/powerpoint/2010/main" val="443235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A45D575-96F3-24AA-EEAF-EB81DD58B250}"/>
              </a:ext>
            </a:extLst>
          </p:cNvPr>
          <p:cNvSpPr txBox="1"/>
          <p:nvPr/>
        </p:nvSpPr>
        <p:spPr>
          <a:xfrm>
            <a:off x="1483360" y="1452880"/>
            <a:ext cx="10708640" cy="5078313"/>
          </a:xfrm>
          <a:prstGeom prst="rect">
            <a:avLst/>
          </a:prstGeom>
          <a:noFill/>
        </p:spPr>
        <p:txBody>
          <a:bodyPr wrap="square">
            <a:spAutoFit/>
          </a:bodyPr>
          <a:lstStyle/>
          <a:p>
            <a:pPr algn="ctr"/>
            <a:r>
              <a:rPr lang="it-IT" sz="48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Le risorse del pianeta:</a:t>
            </a:r>
          </a:p>
          <a:p>
            <a:pPr algn="ctr"/>
            <a:r>
              <a:rPr lang="it-IT" sz="48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passato, presente, futuro</a:t>
            </a:r>
          </a:p>
          <a:p>
            <a:pPr algn="l"/>
            <a:endParaRPr lang="it-IT" sz="4800" b="1" i="0" u="none" strike="noStrike" baseline="0" dirty="0">
              <a:solidFill>
                <a:schemeClr val="accent1">
                  <a:lumMod val="75000"/>
                </a:schemeClr>
              </a:solidFill>
              <a:latin typeface="Times New Roman" panose="02020603050405020304" pitchFamily="18" charset="0"/>
              <a:cs typeface="Times New Roman" panose="02020603050405020304" pitchFamily="18" charset="0"/>
            </a:endParaRPr>
          </a:p>
          <a:p>
            <a:pPr algn="l"/>
            <a:r>
              <a:rPr lang="it-IT" sz="60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Partire dal </a:t>
            </a:r>
            <a:r>
              <a:rPr lang="it-IT" sz="6000" b="1" dirty="0">
                <a:solidFill>
                  <a:schemeClr val="accent1">
                    <a:lumMod val="75000"/>
                  </a:schemeClr>
                </a:solidFill>
                <a:latin typeface="Times New Roman" panose="02020603050405020304" pitchFamily="18" charset="0"/>
                <a:cs typeface="Times New Roman" panose="02020603050405020304" pitchFamily="18" charset="0"/>
              </a:rPr>
              <a:t>PASSATO</a:t>
            </a:r>
            <a:r>
              <a:rPr lang="it-IT" sz="60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 </a:t>
            </a:r>
          </a:p>
          <a:p>
            <a:pPr algn="l"/>
            <a:r>
              <a:rPr lang="it-IT" sz="60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per discutere del PRESENTE e porsi il problema del FUTURO</a:t>
            </a:r>
            <a:endParaRPr lang="it-IT" sz="60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4631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E701A7E-29BF-4564-841F-BF34F3428A88}"/>
              </a:ext>
            </a:extLst>
          </p:cNvPr>
          <p:cNvSpPr txBox="1"/>
          <p:nvPr/>
        </p:nvSpPr>
        <p:spPr>
          <a:xfrm>
            <a:off x="1676400" y="1"/>
            <a:ext cx="10586720" cy="7663636"/>
          </a:xfrm>
          <a:prstGeom prst="rect">
            <a:avLst/>
          </a:prstGeom>
          <a:noFill/>
        </p:spPr>
        <p:txBody>
          <a:bodyPr wrap="square">
            <a:spAutoFit/>
          </a:bodyPr>
          <a:lstStyle/>
          <a:p>
            <a:pPr algn="ctr"/>
            <a:r>
              <a:rPr lang="it-IT" sz="4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UN PO’ DI STORIA</a:t>
            </a:r>
          </a:p>
          <a:p>
            <a:pPr algn="ctr">
              <a:spcAft>
                <a:spcPts val="0"/>
              </a:spcAft>
            </a:pPr>
            <a:r>
              <a:rPr lang="it-IT" sz="3200" b="1" i="1" dirty="0">
                <a:solidFill>
                  <a:schemeClr val="accent1">
                    <a:lumMod val="75000"/>
                  </a:schemeClr>
                </a:solidFill>
                <a:latin typeface="Times New Roman" panose="02020603050405020304" pitchFamily="18" charset="0"/>
                <a:cs typeface="Times New Roman" panose="02020603050405020304" pitchFamily="18" charset="0"/>
              </a:rPr>
              <a:t>Cosa si imparava a scuola?</a:t>
            </a:r>
          </a:p>
          <a:p>
            <a:pPr algn="just">
              <a:spcAft>
                <a:spcPts val="0"/>
              </a:spcAft>
            </a:pPr>
            <a:r>
              <a:rPr lang="it-IT" sz="3200" b="1" i="1" dirty="0">
                <a:solidFill>
                  <a:schemeClr val="accent1">
                    <a:lumMod val="50000"/>
                  </a:schemeClr>
                </a:solidFill>
                <a:latin typeface="Times New Roman" panose="02020603050405020304" pitchFamily="18" charset="0"/>
                <a:cs typeface="Times New Roman" panose="02020603050405020304" pitchFamily="18" charset="0"/>
              </a:rPr>
              <a:t>Nel 1861 </a:t>
            </a:r>
            <a:r>
              <a:rPr lang="it-IT" sz="3200" b="1" i="1" dirty="0">
                <a:solidFill>
                  <a:schemeClr val="accent1">
                    <a:lumMod val="75000"/>
                  </a:schemeClr>
                </a:solidFill>
                <a:latin typeface="Times New Roman" panose="02020603050405020304" pitchFamily="18" charset="0"/>
                <a:cs typeface="Times New Roman" panose="02020603050405020304" pitchFamily="18" charset="0"/>
              </a:rPr>
              <a:t>«A leggere, scrivere, far di conto e comportarsi da gentiluomini»</a:t>
            </a:r>
          </a:p>
          <a:p>
            <a:pPr algn="just">
              <a:spcAft>
                <a:spcPts val="0"/>
              </a:spcAft>
            </a:pPr>
            <a:endParaRPr lang="it-IT" sz="3200" i="1" dirty="0">
              <a:solidFill>
                <a:srgbClr val="00B050"/>
              </a:solidFill>
              <a:latin typeface="Times New Roman" panose="02020603050405020304" pitchFamily="18" charset="0"/>
              <a:cs typeface="Times New Roman" panose="02020603050405020304" pitchFamily="18" charset="0"/>
            </a:endParaRPr>
          </a:p>
          <a:p>
            <a:pPr algn="just">
              <a:spcAft>
                <a:spcPts val="0"/>
              </a:spcAft>
            </a:pPr>
            <a:r>
              <a:rPr lang="it-IT" sz="3200" b="1" i="1" dirty="0">
                <a:solidFill>
                  <a:schemeClr val="accent1">
                    <a:lumMod val="50000"/>
                  </a:schemeClr>
                </a:solidFill>
                <a:latin typeface="Times New Roman" panose="02020603050405020304" pitchFamily="18" charset="0"/>
                <a:cs typeface="Times New Roman" panose="02020603050405020304" pitchFamily="18" charset="0"/>
              </a:rPr>
              <a:t>Nel 1867  </a:t>
            </a:r>
            <a:r>
              <a:rPr lang="it-IT" sz="3200" b="0" i="1" dirty="0">
                <a:solidFill>
                  <a:schemeClr val="accent1">
                    <a:lumMod val="75000"/>
                  </a:schemeClr>
                </a:solidFill>
                <a:effectLst/>
                <a:latin typeface="Times New Roman" panose="02020603050405020304" pitchFamily="18" charset="0"/>
                <a:cs typeface="Times New Roman" panose="02020603050405020304" pitchFamily="18" charset="0"/>
              </a:rPr>
              <a:t>Nei programmi del regio decreto del 10 ottobre 1867 del ministro Michele Coppino, autore della legge </a:t>
            </a:r>
            <a:r>
              <a:rPr lang="it-IT" sz="3200" b="1" i="1" dirty="0">
                <a:solidFill>
                  <a:schemeClr val="accent1">
                    <a:lumMod val="75000"/>
                  </a:schemeClr>
                </a:solidFill>
                <a:effectLst/>
                <a:latin typeface="Times New Roman" panose="02020603050405020304" pitchFamily="18" charset="0"/>
                <a:cs typeface="Times New Roman" panose="02020603050405020304" pitchFamily="18" charset="0"/>
              </a:rPr>
              <a:t>sull'istruzione obbligatoria</a:t>
            </a:r>
            <a:r>
              <a:rPr lang="it-IT" sz="3200" b="0" i="1" dirty="0">
                <a:solidFill>
                  <a:schemeClr val="accent1">
                    <a:lumMod val="75000"/>
                  </a:schemeClr>
                </a:solidFill>
                <a:effectLst/>
                <a:latin typeface="Times New Roman" panose="02020603050405020304" pitchFamily="18" charset="0"/>
                <a:cs typeface="Times New Roman" panose="02020603050405020304" pitchFamily="18" charset="0"/>
              </a:rPr>
              <a:t>, l'insegnamento dell’  </a:t>
            </a:r>
            <a:r>
              <a:rPr lang="it-IT" sz="3200" b="1" i="1" dirty="0">
                <a:solidFill>
                  <a:schemeClr val="accent1">
                    <a:lumMod val="75000"/>
                  </a:schemeClr>
                </a:solidFill>
                <a:effectLst/>
                <a:latin typeface="Times New Roman" panose="02020603050405020304" pitchFamily="18" charset="0"/>
                <a:cs typeface="Times New Roman" panose="02020603050405020304" pitchFamily="18" charset="0"/>
              </a:rPr>
              <a:t>educazione civica acquista importanza insieme all'italiano e all'aritmetica</a:t>
            </a:r>
            <a:r>
              <a:rPr lang="it-IT" sz="3200" b="0" i="1" dirty="0">
                <a:solidFill>
                  <a:schemeClr val="accent1">
                    <a:lumMod val="75000"/>
                  </a:schemeClr>
                </a:solidFill>
                <a:effectLst/>
                <a:latin typeface="Times New Roman" panose="02020603050405020304" pitchFamily="18" charset="0"/>
                <a:cs typeface="Times New Roman" panose="02020603050405020304" pitchFamily="18" charset="0"/>
              </a:rPr>
              <a:t>, materie considerate essenziali per cementare la recente e precaria unità nazionale, in un paese </a:t>
            </a:r>
            <a:r>
              <a:rPr lang="it-IT" sz="3200" i="1" dirty="0">
                <a:solidFill>
                  <a:schemeClr val="accent1">
                    <a:lumMod val="75000"/>
                  </a:schemeClr>
                </a:solidFill>
                <a:latin typeface="Times New Roman" panose="02020603050405020304" pitchFamily="18" charset="0"/>
                <a:cs typeface="Times New Roman" panose="02020603050405020304" pitchFamily="18" charset="0"/>
              </a:rPr>
              <a:t>con un alto tasso di analfabetismo </a:t>
            </a:r>
            <a:r>
              <a:rPr lang="it-IT" sz="3200" b="0" i="1" dirty="0">
                <a:solidFill>
                  <a:schemeClr val="accent1">
                    <a:lumMod val="75000"/>
                  </a:schemeClr>
                </a:solidFill>
                <a:effectLst/>
                <a:latin typeface="Times New Roman" panose="02020603050405020304" pitchFamily="18" charset="0"/>
                <a:cs typeface="Times New Roman" panose="02020603050405020304" pitchFamily="18" charset="0"/>
              </a:rPr>
              <a:t>e che da poco aveva introdotto in tutto lo stato il sistema metrico decimale.</a:t>
            </a:r>
            <a:endParaRPr lang="it-IT" sz="3200" i="1" dirty="0">
              <a:solidFill>
                <a:schemeClr val="accent1">
                  <a:lumMod val="75000"/>
                </a:schemeClr>
              </a:solidFill>
              <a:latin typeface="Times New Roman" panose="02020603050405020304" pitchFamily="18" charset="0"/>
              <a:cs typeface="Times New Roman" panose="02020603050405020304" pitchFamily="18" charset="0"/>
            </a:endParaRPr>
          </a:p>
          <a:p>
            <a:pPr algn="just">
              <a:spcAft>
                <a:spcPts val="0"/>
              </a:spcAft>
            </a:pPr>
            <a:endParaRPr lang="it-IT" sz="2800" i="1" dirty="0">
              <a:solidFill>
                <a:srgbClr val="00B050"/>
              </a:solidFill>
              <a:latin typeface="Times New Roman" panose="02020603050405020304" pitchFamily="18" charset="0"/>
              <a:cs typeface="Times New Roman" panose="02020603050405020304" pitchFamily="18" charset="0"/>
            </a:endParaRPr>
          </a:p>
          <a:p>
            <a:pPr algn="just">
              <a:spcAft>
                <a:spcPts val="0"/>
              </a:spcAft>
            </a:pPr>
            <a:endParaRPr lang="it-IT" sz="3200" i="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6588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2D97DE-3553-709E-FDF1-6140C61A0A0C}"/>
              </a:ext>
            </a:extLst>
          </p:cNvPr>
          <p:cNvSpPr>
            <a:spLocks noGrp="1"/>
          </p:cNvSpPr>
          <p:nvPr>
            <p:ph type="title"/>
          </p:nvPr>
        </p:nvSpPr>
        <p:spPr>
          <a:xfrm>
            <a:off x="1432560" y="0"/>
            <a:ext cx="10759440" cy="1493520"/>
          </a:xfrm>
        </p:spPr>
        <p:txBody>
          <a:bodyPr>
            <a:normAutofit fontScale="90000"/>
          </a:bodyPr>
          <a:lstStyle/>
          <a:p>
            <a:pPr marL="0" marR="0" lvl="0" indent="0" algn="ctr" defTabSz="457200" rtl="0" eaLnBrk="1" fontAlgn="auto" latinLnBrk="0" hangingPunct="1">
              <a:lnSpc>
                <a:spcPct val="100000"/>
              </a:lnSpc>
              <a:spcBef>
                <a:spcPts val="0"/>
              </a:spcBef>
              <a:spcAft>
                <a:spcPts val="0"/>
              </a:spcAft>
              <a:tabLst/>
              <a:defRPr/>
            </a:pPr>
            <a:r>
              <a:rPr kumimoji="0" lang="it-IT" sz="49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Dal discorso di LILIANA SEGRE al Senato </a:t>
            </a:r>
            <a:br>
              <a:rPr kumimoji="0" lang="it-IT" sz="49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it-IT" sz="49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del 13 ottobre 2022</a:t>
            </a:r>
            <a:br>
              <a:rPr kumimoji="0" lang="it-IT" sz="40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br>
            <a:endParaRPr lang="it-IT" dirty="0"/>
          </a:p>
        </p:txBody>
      </p:sp>
      <p:sp>
        <p:nvSpPr>
          <p:cNvPr id="6" name="CasellaDiTesto 5">
            <a:extLst>
              <a:ext uri="{FF2B5EF4-FFF2-40B4-BE49-F238E27FC236}">
                <a16:creationId xmlns:a16="http://schemas.microsoft.com/office/drawing/2014/main" id="{F0AF62C9-C84E-74F3-507F-54BAE8E24019}"/>
              </a:ext>
            </a:extLst>
          </p:cNvPr>
          <p:cNvSpPr txBox="1"/>
          <p:nvPr/>
        </p:nvSpPr>
        <p:spPr>
          <a:xfrm>
            <a:off x="1280160" y="1229360"/>
            <a:ext cx="10911840" cy="5509200"/>
          </a:xfrm>
          <a:prstGeom prst="rect">
            <a:avLst/>
          </a:prstGeom>
          <a:noFill/>
        </p:spPr>
        <p:txBody>
          <a:bodyPr wrap="square">
            <a:spAutoFit/>
          </a:bodyPr>
          <a:lstStyle/>
          <a:p>
            <a:pPr algn="ctr"/>
            <a:r>
              <a:rPr lang="it-IT" sz="4400" b="1" dirty="0">
                <a:solidFill>
                  <a:srgbClr val="548235"/>
                </a:solidFill>
                <a:effectLst/>
                <a:latin typeface="Times New Roman" panose="02020603050405020304" pitchFamily="18" charset="0"/>
                <a:ea typeface="Calibri" panose="020F0502020204030204" pitchFamily="34" charset="0"/>
              </a:rPr>
              <a:t>In Italia il principale ancoraggio </a:t>
            </a:r>
          </a:p>
          <a:p>
            <a:pPr algn="ctr"/>
            <a:r>
              <a:rPr lang="it-IT" sz="4400" b="1" dirty="0">
                <a:solidFill>
                  <a:srgbClr val="548235"/>
                </a:solidFill>
                <a:effectLst/>
                <a:latin typeface="Times New Roman" panose="02020603050405020304" pitchFamily="18" charset="0"/>
                <a:ea typeface="Calibri" panose="020F0502020204030204" pitchFamily="34" charset="0"/>
              </a:rPr>
              <a:t>attorno al quale deve manifestarsi </a:t>
            </a:r>
          </a:p>
          <a:p>
            <a:pPr algn="ctr"/>
            <a:r>
              <a:rPr lang="it-IT" sz="4400" b="1" dirty="0">
                <a:solidFill>
                  <a:srgbClr val="548235"/>
                </a:solidFill>
                <a:effectLst/>
                <a:latin typeface="Times New Roman" panose="02020603050405020304" pitchFamily="18" charset="0"/>
                <a:ea typeface="Calibri" panose="020F0502020204030204" pitchFamily="34" charset="0"/>
              </a:rPr>
              <a:t>l’UNITA’ del nostro POPOLO è la </a:t>
            </a:r>
            <a:r>
              <a:rPr lang="it-IT" sz="4400" b="1" dirty="0">
                <a:solidFill>
                  <a:srgbClr val="00B050"/>
                </a:solidFill>
                <a:effectLst/>
                <a:latin typeface="Times New Roman" panose="02020603050405020304" pitchFamily="18" charset="0"/>
                <a:ea typeface="Calibri" panose="020F0502020204030204" pitchFamily="34" charset="0"/>
              </a:rPr>
              <a:t>COSTITUZIONE REPUBBLICANA </a:t>
            </a:r>
          </a:p>
          <a:p>
            <a:pPr algn="ctr"/>
            <a:r>
              <a:rPr lang="it-IT" sz="4400" b="1" dirty="0">
                <a:solidFill>
                  <a:srgbClr val="548235"/>
                </a:solidFill>
                <a:effectLst/>
                <a:latin typeface="Times New Roman" panose="02020603050405020304" pitchFamily="18" charset="0"/>
                <a:ea typeface="Calibri" panose="020F0502020204030204" pitchFamily="34" charset="0"/>
              </a:rPr>
              <a:t>che, come dice </a:t>
            </a:r>
            <a:r>
              <a:rPr lang="it-IT" sz="4400" b="0" dirty="0">
                <a:solidFill>
                  <a:srgbClr val="548235"/>
                </a:solidFill>
                <a:effectLst/>
                <a:ea typeface="Calibri" panose="020F0502020204030204" pitchFamily="34" charset="0"/>
              </a:rPr>
              <a:t>Pietro Calamandrei</a:t>
            </a:r>
            <a:r>
              <a:rPr lang="it-IT" sz="4400" b="1" dirty="0">
                <a:solidFill>
                  <a:srgbClr val="548235"/>
                </a:solidFill>
                <a:effectLst/>
                <a:latin typeface="Times New Roman" panose="02020603050405020304" pitchFamily="18" charset="0"/>
                <a:ea typeface="Calibri" panose="020F0502020204030204" pitchFamily="34" charset="0"/>
              </a:rPr>
              <a:t>, non è un pezzo di carta, ma il TESTAMENTO di centomila morti caduti nella lunga lotta per la libertà, (…)</a:t>
            </a:r>
            <a:endParaRPr lang="it-IT" sz="4400" dirty="0"/>
          </a:p>
        </p:txBody>
      </p:sp>
    </p:spTree>
    <p:extLst>
      <p:ext uri="{BB962C8B-B14F-4D97-AF65-F5344CB8AC3E}">
        <p14:creationId xmlns:p14="http://schemas.microsoft.com/office/powerpoint/2010/main" val="3545914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E701A7E-29BF-4564-841F-BF34F3428A88}"/>
              </a:ext>
            </a:extLst>
          </p:cNvPr>
          <p:cNvSpPr txBox="1"/>
          <p:nvPr/>
        </p:nvSpPr>
        <p:spPr>
          <a:xfrm>
            <a:off x="243840" y="0"/>
            <a:ext cx="11836400" cy="1323439"/>
          </a:xfrm>
          <a:prstGeom prst="rect">
            <a:avLst/>
          </a:prstGeom>
          <a:noFill/>
        </p:spPr>
        <p:txBody>
          <a:bodyPr wrap="square">
            <a:spAutoFit/>
          </a:bodyPr>
          <a:lstStyle/>
          <a:p>
            <a:pPr algn="ctr"/>
            <a:r>
              <a:rPr lang="it-IT" sz="4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UN PO’ DI STORIA</a:t>
            </a:r>
          </a:p>
          <a:p>
            <a:pPr algn="just">
              <a:spcAft>
                <a:spcPts val="0"/>
              </a:spcAft>
            </a:pPr>
            <a:endParaRPr lang="it-IT" sz="3200" i="1" dirty="0">
              <a:solidFill>
                <a:srgbClr val="00B050"/>
              </a:solidFill>
              <a:latin typeface="Times New Roman" panose="02020603050405020304" pitchFamily="18" charset="0"/>
              <a:cs typeface="Times New Roman" panose="02020603050405020304" pitchFamily="18" charset="0"/>
            </a:endParaRPr>
          </a:p>
        </p:txBody>
      </p:sp>
      <p:sp>
        <p:nvSpPr>
          <p:cNvPr id="5" name="CasellaDiTesto 4">
            <a:extLst>
              <a:ext uri="{FF2B5EF4-FFF2-40B4-BE49-F238E27FC236}">
                <a16:creationId xmlns:a16="http://schemas.microsoft.com/office/drawing/2014/main" id="{E5A00FC9-22BD-421D-BE31-CC6CA78FECED}"/>
              </a:ext>
            </a:extLst>
          </p:cNvPr>
          <p:cNvSpPr txBox="1"/>
          <p:nvPr/>
        </p:nvSpPr>
        <p:spPr>
          <a:xfrm>
            <a:off x="1656080" y="985520"/>
            <a:ext cx="10424160" cy="5509200"/>
          </a:xfrm>
          <a:prstGeom prst="rect">
            <a:avLst/>
          </a:prstGeom>
          <a:noFill/>
        </p:spPr>
        <p:txBody>
          <a:bodyPr wrap="square">
            <a:spAutoFit/>
          </a:bodyPr>
          <a:lstStyle/>
          <a:p>
            <a:pPr algn="just">
              <a:spcAft>
                <a:spcPts val="0"/>
              </a:spcAft>
            </a:pPr>
            <a:r>
              <a:rPr lang="it-IT" sz="3600" b="1" i="1" dirty="0">
                <a:solidFill>
                  <a:schemeClr val="accent1">
                    <a:lumMod val="75000"/>
                  </a:schemeClr>
                </a:solidFill>
                <a:latin typeface="Times New Roman" panose="02020603050405020304" pitchFamily="18" charset="0"/>
                <a:cs typeface="Times New Roman" panose="02020603050405020304" pitchFamily="18" charset="0"/>
              </a:rPr>
              <a:t>Nel 1947 </a:t>
            </a:r>
            <a:r>
              <a:rPr lang="it-IT" sz="3600" i="1" dirty="0">
                <a:solidFill>
                  <a:schemeClr val="accent2">
                    <a:lumMod val="75000"/>
                  </a:schemeClr>
                </a:solidFill>
                <a:latin typeface="Times New Roman" panose="02020603050405020304" pitchFamily="18" charset="0"/>
                <a:cs typeface="Times New Roman" panose="02020603050405020304" pitchFamily="18" charset="0"/>
              </a:rPr>
              <a:t>“L’Assemblea Costituente esprime il voto che la nuova </a:t>
            </a:r>
            <a:r>
              <a:rPr lang="it-IT" sz="3600" b="1" i="1" dirty="0">
                <a:solidFill>
                  <a:schemeClr val="accent2">
                    <a:lumMod val="75000"/>
                  </a:schemeClr>
                </a:solidFill>
                <a:latin typeface="Times New Roman" panose="02020603050405020304" pitchFamily="18" charset="0"/>
                <a:cs typeface="Times New Roman" panose="02020603050405020304" pitchFamily="18" charset="0"/>
              </a:rPr>
              <a:t>Carta Costituzionale </a:t>
            </a:r>
            <a:r>
              <a:rPr lang="it-IT" sz="3600" i="1" dirty="0">
                <a:solidFill>
                  <a:schemeClr val="accent2">
                    <a:lumMod val="75000"/>
                  </a:schemeClr>
                </a:solidFill>
                <a:latin typeface="Times New Roman" panose="02020603050405020304" pitchFamily="18" charset="0"/>
                <a:cs typeface="Times New Roman" panose="02020603050405020304" pitchFamily="18" charset="0"/>
              </a:rPr>
              <a:t>trovi senza indugio </a:t>
            </a:r>
            <a:r>
              <a:rPr lang="it-IT" sz="3600" b="1" i="1" dirty="0">
                <a:solidFill>
                  <a:schemeClr val="accent2">
                    <a:lumMod val="75000"/>
                  </a:schemeClr>
                </a:solidFill>
                <a:latin typeface="Times New Roman" panose="02020603050405020304" pitchFamily="18" charset="0"/>
                <a:cs typeface="Times New Roman" panose="02020603050405020304" pitchFamily="18" charset="0"/>
              </a:rPr>
              <a:t>adeguato posto nel quadro didattico della scuola di ogni ordine e grado</a:t>
            </a:r>
            <a:r>
              <a:rPr lang="it-IT" sz="3600" i="1" dirty="0">
                <a:solidFill>
                  <a:schemeClr val="accent2">
                    <a:lumMod val="75000"/>
                  </a:schemeClr>
                </a:solidFill>
                <a:latin typeface="Times New Roman" panose="02020603050405020304" pitchFamily="18" charset="0"/>
                <a:cs typeface="Times New Roman" panose="02020603050405020304" pitchFamily="18" charset="0"/>
              </a:rPr>
              <a:t>, al fine di rendere consapevole la giovane generazione delle raggiunte conquiste morali e sociali che costituiscono ormai sacro retaggio del popolo italiano”.</a:t>
            </a:r>
          </a:p>
          <a:p>
            <a:pPr algn="just">
              <a:spcAft>
                <a:spcPts val="0"/>
              </a:spcAft>
            </a:pPr>
            <a:endParaRPr lang="it-IT"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it-IT" sz="3200" b="1"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(Assemblea costituente, ordine del giorno di Aldo Moro del 12 dicembre 1947, approvato all’unanimità)</a:t>
            </a:r>
          </a:p>
        </p:txBody>
      </p:sp>
    </p:spTree>
    <p:extLst>
      <p:ext uri="{BB962C8B-B14F-4D97-AF65-F5344CB8AC3E}">
        <p14:creationId xmlns:p14="http://schemas.microsoft.com/office/powerpoint/2010/main" val="1615275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63930A7-8DF0-434A-974C-FED25398B782}"/>
              </a:ext>
            </a:extLst>
          </p:cNvPr>
          <p:cNvSpPr txBox="1"/>
          <p:nvPr/>
        </p:nvSpPr>
        <p:spPr>
          <a:xfrm>
            <a:off x="1513840" y="0"/>
            <a:ext cx="10566400" cy="6740307"/>
          </a:xfrm>
          <a:prstGeom prst="rect">
            <a:avLst/>
          </a:prstGeom>
          <a:noFill/>
        </p:spPr>
        <p:txBody>
          <a:bodyPr wrap="square">
            <a:spAutoFit/>
          </a:bodyPr>
          <a:lstStyle/>
          <a:p>
            <a:pPr algn="r">
              <a:spcAft>
                <a:spcPts val="0"/>
              </a:spcAft>
            </a:pPr>
            <a:endParaRPr lang="it-IT" sz="40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r">
              <a:spcAft>
                <a:spcPts val="0"/>
              </a:spcAft>
            </a:pPr>
            <a:r>
              <a:rPr lang="it-IT" sz="3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it-IT" sz="3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Un’altra materia che non fate è educazione civica. </a:t>
            </a:r>
          </a:p>
          <a:p>
            <a:pPr algn="r">
              <a:spcAft>
                <a:spcPts val="0"/>
              </a:spcAft>
            </a:pPr>
            <a:r>
              <a:rPr lang="it-IT" sz="3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Qualche professore si difende dicendo che </a:t>
            </a:r>
          </a:p>
          <a:p>
            <a:pPr algn="r">
              <a:spcAft>
                <a:spcPts val="0"/>
              </a:spcAft>
            </a:pPr>
            <a:r>
              <a:rPr lang="it-IT" sz="3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la insegna dentro altre materie. </a:t>
            </a:r>
          </a:p>
          <a:p>
            <a:pPr algn="r">
              <a:spcAft>
                <a:spcPts val="0"/>
              </a:spcAft>
            </a:pPr>
            <a:r>
              <a:rPr lang="it-IT" sz="38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Se fosse vero sarebbe bello</a:t>
            </a:r>
            <a:r>
              <a:rPr lang="it-IT" sz="38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0"/>
              </a:spcAft>
            </a:pPr>
            <a:r>
              <a:rPr lang="it-IT" sz="40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0"/>
              </a:spcAft>
            </a:pPr>
            <a:endParaRPr lang="it-IT" sz="40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r">
              <a:spcAft>
                <a:spcPts val="0"/>
              </a:spcAft>
            </a:pPr>
            <a:r>
              <a:rPr lang="it-IT" sz="40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it-IT" sz="4000" b="1" i="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Lettera a una professoressa»</a:t>
            </a:r>
            <a:endParaRPr lang="it-IT" sz="40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r">
              <a:spcAft>
                <a:spcPts val="0"/>
              </a:spcAft>
            </a:pPr>
            <a:r>
              <a:rPr lang="it-IT" sz="40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Don Lorenzo Milani </a:t>
            </a:r>
          </a:p>
          <a:p>
            <a:pPr algn="r">
              <a:spcAft>
                <a:spcPts val="0"/>
              </a:spcAft>
            </a:pPr>
            <a:r>
              <a:rPr lang="it-IT" sz="40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Libreria editrice fiorentina, </a:t>
            </a:r>
          </a:p>
          <a:p>
            <a:pPr algn="r">
              <a:spcAft>
                <a:spcPts val="0"/>
              </a:spcAft>
            </a:pPr>
            <a:r>
              <a:rPr lang="it-IT" sz="40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Firenze, 1967, pag. 123)</a:t>
            </a:r>
          </a:p>
        </p:txBody>
      </p:sp>
    </p:spTree>
    <p:extLst>
      <p:ext uri="{BB962C8B-B14F-4D97-AF65-F5344CB8AC3E}">
        <p14:creationId xmlns:p14="http://schemas.microsoft.com/office/powerpoint/2010/main" val="78054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51EE9E6-30BF-4001-AA56-8A66BE5342FE}"/>
              </a:ext>
            </a:extLst>
          </p:cNvPr>
          <p:cNvSpPr txBox="1"/>
          <p:nvPr/>
        </p:nvSpPr>
        <p:spPr>
          <a:xfrm>
            <a:off x="1584960" y="-213359"/>
            <a:ext cx="10444480" cy="6543651"/>
          </a:xfrm>
          <a:prstGeom prst="rect">
            <a:avLst/>
          </a:prstGeom>
          <a:noFill/>
        </p:spPr>
        <p:txBody>
          <a:bodyPr wrap="square">
            <a:spAutoFit/>
          </a:bodyPr>
          <a:lstStyle/>
          <a:p>
            <a:pPr algn="just">
              <a:lnSpc>
                <a:spcPct val="107000"/>
              </a:lnSpc>
              <a:spcAft>
                <a:spcPts val="800"/>
              </a:spcAft>
            </a:pPr>
            <a:endParaRPr lang="it-IT" sz="3200" b="1"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3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Educazione civica </a:t>
            </a:r>
            <a:endParaRPr lang="it-IT" sz="3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3600" b="1" i="1"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DPR  585/1958 “Programmi per l’insegnamento dell’educazione civica negli istituti e scuole d’istruzione secondaria e artistica”</a:t>
            </a:r>
          </a:p>
          <a:p>
            <a:pPr algn="just">
              <a:lnSpc>
                <a:spcPct val="107000"/>
              </a:lnSpc>
              <a:spcAft>
                <a:spcPts val="800"/>
              </a:spcAft>
            </a:pPr>
            <a:endParaRPr lang="it-IT" sz="3600" b="1"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3600" b="1"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Educazione civica finalizzata al «consapevole avviamento alla convivenza democratica»</a:t>
            </a:r>
            <a:r>
              <a:rPr lang="it-IT" sz="3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it-IT" sz="3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3600" b="1" i="1" dirty="0">
                <a:solidFill>
                  <a:srgbClr val="70AD47"/>
                </a:solidFill>
                <a:latin typeface="Calibri" panose="020F0502020204030204" pitchFamily="34" charset="0"/>
                <a:ea typeface="Calibri" panose="020F0502020204030204" pitchFamily="34" charset="0"/>
                <a:cs typeface="Times New Roman" panose="02020603050405020304" pitchFamily="18" charset="0"/>
              </a:rPr>
              <a:t>Programmi del 1963 per la scuola media</a:t>
            </a:r>
            <a:endParaRPr lang="it-IT" sz="3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3600" b="1" i="1"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 </a:t>
            </a:r>
            <a:endParaRPr lang="it-IT"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5006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51EE9E6-30BF-4001-AA56-8A66BE5342FE}"/>
              </a:ext>
            </a:extLst>
          </p:cNvPr>
          <p:cNvSpPr txBox="1"/>
          <p:nvPr/>
        </p:nvSpPr>
        <p:spPr>
          <a:xfrm>
            <a:off x="1564640" y="-91439"/>
            <a:ext cx="10546080" cy="8252259"/>
          </a:xfrm>
          <a:prstGeom prst="rect">
            <a:avLst/>
          </a:prstGeom>
          <a:noFill/>
        </p:spPr>
        <p:txBody>
          <a:bodyPr wrap="square">
            <a:spAutoFit/>
          </a:bodyPr>
          <a:lstStyle/>
          <a:p>
            <a:pPr algn="just">
              <a:lnSpc>
                <a:spcPct val="107000"/>
              </a:lnSpc>
              <a:spcAft>
                <a:spcPts val="800"/>
              </a:spcAft>
            </a:pPr>
            <a:endParaRPr lang="it-IT" sz="3200" b="1"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3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Educazione civica </a:t>
            </a:r>
            <a:r>
              <a:rPr lang="it-IT" sz="3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come specifica materia d’insegnamento affidata al docente di materie letterarie, ma sempre si ribadisce che essa «esige il responsabile impegno di tutti i docenti e la convergenza educativa di tutte le discipline e di ogni aspetto della vita scolastica» </a:t>
            </a:r>
          </a:p>
          <a:p>
            <a:pPr algn="just">
              <a:lnSpc>
                <a:spcPct val="107000"/>
              </a:lnSpc>
              <a:spcAft>
                <a:spcPts val="800"/>
              </a:spcAft>
            </a:pPr>
            <a:r>
              <a:rPr lang="it-IT" sz="3600" b="1" i="1"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Programmi del 1979</a:t>
            </a:r>
          </a:p>
          <a:p>
            <a:pPr>
              <a:spcAft>
                <a:spcPts val="0"/>
              </a:spcAft>
            </a:pPr>
            <a:endParaRPr lang="it-IT" sz="3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it-IT" sz="3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Educazione alla convivenza democratica</a:t>
            </a:r>
          </a:p>
          <a:p>
            <a:pPr>
              <a:spcAft>
                <a:spcPts val="0"/>
              </a:spcAft>
            </a:pPr>
            <a:r>
              <a:rPr lang="it-IT" sz="3600" b="1" i="1" dirty="0">
                <a:solidFill>
                  <a:schemeClr val="accent2">
                    <a:lumMod val="75000"/>
                  </a:schemeClr>
                </a:solidFill>
                <a:latin typeface="Calibri" panose="020F0502020204030204" pitchFamily="34" charset="0"/>
                <a:cs typeface="Times New Roman" panose="02020603050405020304" pitchFamily="18" charset="0"/>
              </a:rPr>
              <a:t>DPR 104/1985 «I nuovi programmi didattici per la scuola primaria»</a:t>
            </a:r>
            <a:r>
              <a:rPr lang="it-IT" sz="3600" b="1" i="1" dirty="0">
                <a:solidFill>
                  <a:schemeClr val="accent2">
                    <a:lumMod val="75000"/>
                  </a:schemeClr>
                </a:solidFill>
                <a:latin typeface="Times New Roman" panose="02020603050405020304" pitchFamily="18" charset="0"/>
                <a:cs typeface="Times New Roman" panose="02020603050405020304" pitchFamily="18" charset="0"/>
              </a:rPr>
              <a:t> </a:t>
            </a:r>
          </a:p>
          <a:p>
            <a:endParaRPr lang="it-IT" sz="3600" i="1" dirty="0">
              <a:solidFill>
                <a:schemeClr val="accent2">
                  <a:lumMod val="75000"/>
                </a:schemeClr>
              </a:solidFill>
              <a:latin typeface="Times New Roman" panose="02020603050405020304" pitchFamily="18" charset="0"/>
              <a:cs typeface="Times New Roman" panose="02020603050405020304" pitchFamily="18" charset="0"/>
            </a:endParaRPr>
          </a:p>
          <a:p>
            <a:pPr algn="just">
              <a:lnSpc>
                <a:spcPct val="107000"/>
              </a:lnSpc>
              <a:spcAft>
                <a:spcPts val="800"/>
              </a:spcAft>
            </a:pPr>
            <a:endParaRPr lang="it-IT" sz="3600" b="1"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3600" b="1" i="1" dirty="0">
                <a:solidFill>
                  <a:srgbClr val="70AD47"/>
                </a:solidFill>
                <a:effectLst/>
                <a:latin typeface="Calibri" panose="020F0502020204030204" pitchFamily="34" charset="0"/>
                <a:ea typeface="Calibri" panose="020F0502020204030204" pitchFamily="34" charset="0"/>
                <a:cs typeface="Times New Roman" panose="02020603050405020304" pitchFamily="18" charset="0"/>
              </a:rPr>
              <a:t> </a:t>
            </a:r>
            <a:endParaRPr lang="it-IT"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8521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60AF5F2-9903-4855-A99D-BC29C92476AC}"/>
              </a:ext>
            </a:extLst>
          </p:cNvPr>
          <p:cNvSpPr txBox="1"/>
          <p:nvPr/>
        </p:nvSpPr>
        <p:spPr>
          <a:xfrm>
            <a:off x="1524000" y="1"/>
            <a:ext cx="10749280" cy="6524863"/>
          </a:xfrm>
          <a:prstGeom prst="rect">
            <a:avLst/>
          </a:prstGeom>
          <a:noFill/>
        </p:spPr>
        <p:txBody>
          <a:bodyPr wrap="square">
            <a:spAutoFit/>
          </a:bodyPr>
          <a:lstStyle/>
          <a:p>
            <a:pPr algn="just"/>
            <a:endParaRPr lang="it-IT" sz="3800" dirty="0">
              <a:solidFill>
                <a:schemeClr val="accent2">
                  <a:lumMod val="75000"/>
                </a:schemeClr>
              </a:solidFill>
            </a:endParaRPr>
          </a:p>
          <a:p>
            <a:pPr algn="just"/>
            <a:r>
              <a:rPr lang="it-IT" sz="3800" dirty="0">
                <a:solidFill>
                  <a:schemeClr val="accent2">
                    <a:lumMod val="75000"/>
                  </a:schemeClr>
                </a:solidFill>
              </a:rPr>
              <a:t>Successivamente, nello </a:t>
            </a:r>
            <a:r>
              <a:rPr lang="it-IT" sz="3800" b="1" dirty="0">
                <a:solidFill>
                  <a:schemeClr val="accent2">
                    <a:lumMod val="75000"/>
                  </a:schemeClr>
                </a:solidFill>
              </a:rPr>
              <a:t>Statuto delle studentesse e degli studenti</a:t>
            </a:r>
            <a:r>
              <a:rPr lang="it-IT" sz="3800" dirty="0">
                <a:solidFill>
                  <a:schemeClr val="accent2">
                    <a:lumMod val="75000"/>
                  </a:schemeClr>
                </a:solidFill>
              </a:rPr>
              <a:t> adottato con DPR 249/1998, la </a:t>
            </a:r>
            <a:r>
              <a:rPr lang="it-IT" sz="3800" b="1" dirty="0">
                <a:solidFill>
                  <a:schemeClr val="accent2">
                    <a:lumMod val="75000"/>
                  </a:schemeClr>
                </a:solidFill>
              </a:rPr>
              <a:t>scuola</a:t>
            </a:r>
            <a:r>
              <a:rPr lang="it-IT" sz="3800" dirty="0">
                <a:solidFill>
                  <a:schemeClr val="accent2">
                    <a:lumMod val="75000"/>
                  </a:schemeClr>
                </a:solidFill>
              </a:rPr>
              <a:t> è stata definita come </a:t>
            </a:r>
            <a:r>
              <a:rPr lang="it-IT" sz="3800" b="1" dirty="0">
                <a:solidFill>
                  <a:schemeClr val="accent2">
                    <a:lumMod val="75000"/>
                  </a:schemeClr>
                </a:solidFill>
              </a:rPr>
              <a:t>"comunità di dialogo, di ricerca, di esperienza sociale, informata ai valori democratici e volta alla crescita della persona in tutte le sue dimensioni</a:t>
            </a:r>
            <a:r>
              <a:rPr lang="it-IT" sz="3800" dirty="0">
                <a:solidFill>
                  <a:schemeClr val="accent2">
                    <a:lumMod val="75000"/>
                  </a:schemeClr>
                </a:solidFill>
              </a:rPr>
              <a:t>. In essa ognuno, con </a:t>
            </a:r>
            <a:r>
              <a:rPr lang="it-IT" sz="3800" b="1" dirty="0">
                <a:solidFill>
                  <a:schemeClr val="accent2">
                    <a:lumMod val="75000"/>
                  </a:schemeClr>
                </a:solidFill>
              </a:rPr>
              <a:t>pari dignità </a:t>
            </a:r>
            <a:r>
              <a:rPr lang="it-IT" sz="3800" dirty="0">
                <a:solidFill>
                  <a:schemeClr val="accent2">
                    <a:lumMod val="75000"/>
                  </a:schemeClr>
                </a:solidFill>
              </a:rPr>
              <a:t>e nella diversità dei ruoli, opera per garantire" – per quanto qui interessa – "</a:t>
            </a:r>
            <a:r>
              <a:rPr lang="it-IT" sz="3800" b="1" dirty="0">
                <a:solidFill>
                  <a:schemeClr val="accent2">
                    <a:lumMod val="75000"/>
                  </a:schemeClr>
                </a:solidFill>
              </a:rPr>
              <a:t>la formazione alla cittadinanza".</a:t>
            </a:r>
          </a:p>
        </p:txBody>
      </p:sp>
    </p:spTree>
    <p:extLst>
      <p:ext uri="{BB962C8B-B14F-4D97-AF65-F5344CB8AC3E}">
        <p14:creationId xmlns:p14="http://schemas.microsoft.com/office/powerpoint/2010/main" val="671756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C24B891-BF68-4BB4-BD26-88B799469FD4}"/>
              </a:ext>
            </a:extLst>
          </p:cNvPr>
          <p:cNvSpPr txBox="1"/>
          <p:nvPr/>
        </p:nvSpPr>
        <p:spPr>
          <a:xfrm>
            <a:off x="2032000" y="0"/>
            <a:ext cx="10160000" cy="6905224"/>
          </a:xfrm>
          <a:prstGeom prst="rect">
            <a:avLst/>
          </a:prstGeom>
          <a:noFill/>
        </p:spPr>
        <p:txBody>
          <a:bodyPr wrap="square">
            <a:spAutoFit/>
          </a:bodyPr>
          <a:lstStyle/>
          <a:p>
            <a:pPr algn="just">
              <a:lnSpc>
                <a:spcPct val="107000"/>
              </a:lnSpc>
              <a:spcAft>
                <a:spcPts val="800"/>
              </a:spcAft>
            </a:pPr>
            <a:endParaRPr lang="it-IT" sz="3200" b="1"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32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Educazione alla convivenza civile </a:t>
            </a:r>
            <a:endParaRPr lang="it-IT" sz="3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3200" b="1" i="1"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Decreto legislativo 19 febbraio 2004, n. 59: “Indicazioni Nazionali per i Piani di Studio Personalizzati” (educazione alla cittadinanza, stradale, ambientale, alla salute, alimentare e all’affettività)</a:t>
            </a:r>
          </a:p>
          <a:p>
            <a:pPr algn="just">
              <a:lnSpc>
                <a:spcPct val="107000"/>
              </a:lnSpc>
              <a:spcAft>
                <a:spcPts val="800"/>
              </a:spcAft>
            </a:pPr>
            <a:endParaRPr lang="it-IT" sz="32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32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Cittadinanza e costituzione </a:t>
            </a:r>
            <a:endParaRPr lang="it-IT" sz="3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it-IT" sz="3200" b="1" i="1"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Legge 169/2008 “Conversione in legge, con modificazioni, del decreto-legge 1º settembre 2008, n. 137, recante disposizioni urgenti in materia di istruzione e università” (art. 1. Cittadinanza e Costituzione)</a:t>
            </a:r>
            <a:endParaRPr lang="it-IT" sz="32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649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527C5EDB-4D21-4084-88F9-EF6C38580DBD}"/>
              </a:ext>
            </a:extLst>
          </p:cNvPr>
          <p:cNvSpPr>
            <a:spLocks noChangeArrowheads="1"/>
          </p:cNvSpPr>
          <p:nvPr/>
        </p:nvSpPr>
        <p:spPr bwMode="auto">
          <a:xfrm rot="10800000" flipV="1">
            <a:off x="233680" y="0"/>
            <a:ext cx="12039598" cy="663258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4000" b="1" i="0" u="none" strike="noStrike" cap="none" normalizeH="0" baseline="0" dirty="0">
                <a:ln>
                  <a:noFill/>
                </a:ln>
                <a:solidFill>
                  <a:schemeClr val="accent2">
                    <a:lumMod val="75000"/>
                  </a:schemeClr>
                </a:solidFill>
                <a:effectLst/>
                <a:latin typeface="Times New Roman" panose="02020603050405020304" pitchFamily="18" charset="0"/>
                <a:cs typeface="Times New Roman" panose="02020603050405020304" pitchFamily="18" charset="0"/>
              </a:rPr>
              <a:t>Il </a:t>
            </a:r>
            <a:r>
              <a:rPr kumimoji="0" lang="it-IT" altLang="it-IT" sz="4000" b="1" i="0" u="none" strike="noStrike" cap="none" normalizeH="0" baseline="0" dirty="0" err="1">
                <a:ln>
                  <a:noFill/>
                </a:ln>
                <a:solidFill>
                  <a:schemeClr val="accent2">
                    <a:lumMod val="75000"/>
                  </a:schemeClr>
                </a:solidFill>
                <a:effectLst/>
                <a:latin typeface="Times New Roman" panose="02020603050405020304" pitchFamily="18" charset="0"/>
                <a:cs typeface="Times New Roman" panose="02020603050405020304" pitchFamily="18" charset="0"/>
              </a:rPr>
              <a:t>D.lvo</a:t>
            </a:r>
            <a:r>
              <a:rPr kumimoji="0" lang="it-IT" altLang="it-IT" sz="4000" b="1" i="0" u="none" strike="noStrike" cap="none" normalizeH="0" baseline="0" dirty="0">
                <a:ln>
                  <a:noFill/>
                </a:ln>
                <a:solidFill>
                  <a:schemeClr val="accent2">
                    <a:lumMod val="75000"/>
                  </a:schemeClr>
                </a:solidFill>
                <a:effectLst/>
                <a:latin typeface="Times New Roman" panose="02020603050405020304" pitchFamily="18" charset="0"/>
                <a:cs typeface="Times New Roman" panose="02020603050405020304" pitchFamily="18" charset="0"/>
              </a:rPr>
              <a:t> 62/2017 </a:t>
            </a:r>
            <a:r>
              <a:rPr kumimoji="0" lang="it-IT" altLang="it-IT" sz="4000" b="0" i="0" u="none" strike="noStrike" cap="none" normalizeH="0" baseline="0" dirty="0">
                <a:ln>
                  <a:noFill/>
                </a:ln>
                <a:solidFill>
                  <a:schemeClr val="accent2">
                    <a:lumMod val="75000"/>
                  </a:schemeClr>
                </a:solidFill>
                <a:effectLst/>
                <a:latin typeface="Times New Roman" panose="02020603050405020304" pitchFamily="18" charset="0"/>
                <a:cs typeface="Times New Roman" panose="02020603050405020304" pitchFamily="18" charset="0"/>
              </a:rPr>
              <a:t>introduce </a:t>
            </a:r>
            <a:r>
              <a:rPr kumimoji="0" lang="it-IT" altLang="it-IT" sz="4000" b="1" i="0" u="none" strike="noStrike" cap="none" normalizeH="0" baseline="0" dirty="0">
                <a:ln>
                  <a:noFill/>
                </a:ln>
                <a:solidFill>
                  <a:schemeClr val="accent2">
                    <a:lumMod val="75000"/>
                  </a:schemeClr>
                </a:solidFill>
                <a:effectLst/>
                <a:latin typeface="Times New Roman" panose="02020603050405020304" pitchFamily="18" charset="0"/>
                <a:cs typeface="Times New Roman" panose="02020603050405020304" pitchFamily="18" charset="0"/>
              </a:rPr>
              <a:t>nell’esame di Stato </a:t>
            </a:r>
            <a:r>
              <a:rPr kumimoji="0" lang="it-IT" altLang="it-IT" sz="4000" b="0" i="0" u="none" strike="noStrike" cap="none" normalizeH="0" baseline="0" dirty="0">
                <a:ln>
                  <a:noFill/>
                </a:ln>
                <a:solidFill>
                  <a:schemeClr val="accent2">
                    <a:lumMod val="75000"/>
                  </a:schemeClr>
                </a:solidFill>
                <a:effectLst/>
                <a:latin typeface="Times New Roman" panose="02020603050405020304" pitchFamily="18" charset="0"/>
                <a:cs typeface="Times New Roman" panose="02020603050405020304" pitchFamily="18" charset="0"/>
              </a:rPr>
              <a:t>le </a:t>
            </a:r>
            <a:r>
              <a:rPr kumimoji="0" lang="it-IT" altLang="it-IT" sz="4000" b="1" i="0" u="none" strike="noStrike" cap="none" normalizeH="0" baseline="0" dirty="0">
                <a:ln>
                  <a:noFill/>
                </a:ln>
                <a:solidFill>
                  <a:schemeClr val="accent2">
                    <a:lumMod val="75000"/>
                  </a:schemeClr>
                </a:solidFill>
                <a:effectLst/>
                <a:latin typeface="Times New Roman" panose="02020603050405020304" pitchFamily="18" charset="0"/>
                <a:cs typeface="Times New Roman" panose="02020603050405020304" pitchFamily="18" charset="0"/>
              </a:rPr>
              <a:t>“</a:t>
            </a:r>
            <a:r>
              <a:rPr kumimoji="0" lang="it-IT" altLang="it-IT" sz="4000" b="1" i="1" u="none" strike="noStrike" cap="none" normalizeH="0" baseline="0" dirty="0">
                <a:ln>
                  <a:noFill/>
                </a:ln>
                <a:solidFill>
                  <a:schemeClr val="accent2">
                    <a:lumMod val="75000"/>
                  </a:schemeClr>
                </a:solidFill>
                <a:effectLst/>
                <a:latin typeface="Times New Roman" panose="02020603050405020304" pitchFamily="18" charset="0"/>
                <a:cs typeface="Times New Roman" panose="02020603050405020304" pitchFamily="18" charset="0"/>
              </a:rPr>
              <a:t>attività svolte nell’ambito di Cittadinanza e Costituzione</a:t>
            </a:r>
            <a:r>
              <a:rPr kumimoji="0" lang="it-IT" altLang="it-IT" sz="4000" b="1" i="0" u="none" strike="noStrike" cap="none" normalizeH="0" baseline="0" dirty="0">
                <a:ln>
                  <a:noFill/>
                </a:ln>
                <a:solidFill>
                  <a:schemeClr val="accent2">
                    <a:lumMod val="75000"/>
                  </a:schemeClr>
                </a:solidFill>
                <a:effectLst/>
                <a:latin typeface="Times New Roman" panose="02020603050405020304" pitchFamily="18" charset="0"/>
                <a:cs typeface="Times New Roman" panose="02020603050405020304" pitchFamily="18" charset="0"/>
              </a:rPr>
              <a:t>”.   </a:t>
            </a:r>
            <a:r>
              <a:rPr kumimoji="0" lang="it-IT" altLang="it-IT" sz="4000" b="0" i="0" u="none" strike="noStrike" cap="none" normalizeH="0" baseline="0" dirty="0">
                <a:ln>
                  <a:noFill/>
                </a:ln>
                <a:solidFill>
                  <a:schemeClr val="accent2">
                    <a:lumMod val="75000"/>
                  </a:schemeClr>
                </a:solidFill>
                <a:effectLst/>
                <a:latin typeface="Times New Roman" panose="02020603050405020304" pitchFamily="18" charset="0"/>
                <a:cs typeface="Times New Roman" panose="02020603050405020304" pitchFamily="18" charset="0"/>
              </a:rPr>
              <a:t>In particolare,  “</a:t>
            </a:r>
            <a:r>
              <a:rPr kumimoji="0" lang="it-IT" altLang="it-IT" sz="4000" b="1" i="0" u="none" strike="noStrike" cap="none" normalizeH="0" baseline="0" dirty="0">
                <a:ln>
                  <a:noFill/>
                </a:ln>
                <a:solidFill>
                  <a:schemeClr val="accent2">
                    <a:lumMod val="75000"/>
                  </a:schemeClr>
                </a:solidFill>
                <a:effectLst/>
                <a:latin typeface="Times New Roman" panose="02020603050405020304" pitchFamily="18" charset="0"/>
                <a:cs typeface="Times New Roman" panose="02020603050405020304" pitchFamily="18" charset="0"/>
              </a:rPr>
              <a:t>Il colloquio accerta le </a:t>
            </a:r>
            <a:r>
              <a:rPr kumimoji="0" lang="it-IT" altLang="it-IT" sz="4000" b="1" i="1" u="none" strike="noStrike" cap="none" normalizeH="0" baseline="0" dirty="0">
                <a:ln>
                  <a:noFill/>
                </a:ln>
                <a:solidFill>
                  <a:schemeClr val="accent2">
                    <a:lumMod val="75000"/>
                  </a:schemeClr>
                </a:solidFill>
                <a:effectLst/>
                <a:latin typeface="Times New Roman" panose="02020603050405020304" pitchFamily="18" charset="0"/>
                <a:cs typeface="Times New Roman" panose="02020603050405020304" pitchFamily="18" charset="0"/>
              </a:rPr>
              <a:t>conoscenze e competenze</a:t>
            </a:r>
            <a:r>
              <a:rPr kumimoji="0" lang="it-IT" altLang="it-IT" sz="4000" b="1" i="0" u="none" strike="noStrike" cap="none" normalizeH="0" baseline="0" dirty="0">
                <a:ln>
                  <a:noFill/>
                </a:ln>
                <a:solidFill>
                  <a:schemeClr val="accent2">
                    <a:lumMod val="75000"/>
                  </a:schemeClr>
                </a:solidFill>
                <a:effectLst/>
                <a:latin typeface="Times New Roman" panose="02020603050405020304" pitchFamily="18" charset="0"/>
                <a:cs typeface="Times New Roman" panose="02020603050405020304" pitchFamily="18" charset="0"/>
              </a:rPr>
              <a:t> maturate</a:t>
            </a:r>
            <a:r>
              <a:rPr kumimoji="0" lang="it-IT" altLang="it-IT" sz="4000" b="0" i="0" u="none" strike="noStrike" cap="none" normalizeH="0" baseline="0" dirty="0">
                <a:ln>
                  <a:noFill/>
                </a:ln>
                <a:solidFill>
                  <a:schemeClr val="accent2">
                    <a:lumMod val="75000"/>
                  </a:schemeClr>
                </a:solidFill>
                <a:effectLst/>
                <a:latin typeface="Times New Roman" panose="02020603050405020304" pitchFamily="18" charset="0"/>
                <a:cs typeface="Times New Roman" panose="02020603050405020304" pitchFamily="18" charset="0"/>
              </a:rPr>
              <a:t> dal candidato nell’ambito delle attività relative a Cittadinanza e Costituzione.”</a:t>
            </a:r>
          </a:p>
          <a:p>
            <a:pPr lvl="0" algn="just" defTabSz="914400"/>
            <a:r>
              <a:rPr lang="it-IT" altLang="it-IT" sz="4000" b="1" dirty="0">
                <a:solidFill>
                  <a:schemeClr val="accent2">
                    <a:lumMod val="75000"/>
                  </a:schemeClr>
                </a:solidFill>
                <a:latin typeface="Times New Roman" panose="02020603050405020304" pitchFamily="18" charset="0"/>
                <a:cs typeface="Times New Roman" panose="02020603050405020304" pitchFamily="18" charset="0"/>
              </a:rPr>
              <a:t>Il DM 37 del 18 gennaio 2019 </a:t>
            </a:r>
            <a:r>
              <a:rPr lang="it-IT" altLang="it-IT" sz="4000" dirty="0">
                <a:solidFill>
                  <a:schemeClr val="accent2">
                    <a:lumMod val="75000"/>
                  </a:schemeClr>
                </a:solidFill>
                <a:latin typeface="Times New Roman" panose="02020603050405020304" pitchFamily="18" charset="0"/>
                <a:cs typeface="Times New Roman" panose="02020603050405020304" pitchFamily="18" charset="0"/>
              </a:rPr>
              <a:t>precisa</a:t>
            </a:r>
            <a:r>
              <a:rPr lang="it-IT" altLang="it-IT" sz="4000" b="1" dirty="0">
                <a:solidFill>
                  <a:schemeClr val="accent2">
                    <a:lumMod val="75000"/>
                  </a:schemeClr>
                </a:solidFill>
                <a:latin typeface="Times New Roman" panose="02020603050405020304" pitchFamily="18" charset="0"/>
                <a:cs typeface="Times New Roman" panose="02020603050405020304" pitchFamily="18" charset="0"/>
              </a:rPr>
              <a:t> </a:t>
            </a:r>
            <a:r>
              <a:rPr lang="it-IT" altLang="it-IT" sz="4000" dirty="0">
                <a:solidFill>
                  <a:schemeClr val="accent2">
                    <a:lumMod val="75000"/>
                  </a:schemeClr>
                </a:solidFill>
                <a:latin typeface="Times New Roman" panose="02020603050405020304" pitchFamily="18" charset="0"/>
                <a:cs typeface="Times New Roman" panose="02020603050405020304" pitchFamily="18" charset="0"/>
              </a:rPr>
              <a:t>che “parte del colloquio è dedicata </a:t>
            </a:r>
            <a:r>
              <a:rPr lang="it-IT" altLang="it-IT" sz="4000" i="1" dirty="0">
                <a:solidFill>
                  <a:schemeClr val="accent2">
                    <a:lumMod val="75000"/>
                  </a:schemeClr>
                </a:solidFill>
                <a:latin typeface="Times New Roman" panose="02020603050405020304" pitchFamily="18" charset="0"/>
                <a:cs typeface="Times New Roman" panose="02020603050405020304" pitchFamily="18" charset="0"/>
              </a:rPr>
              <a:t>alle attività, ai percorsi e ai progetti</a:t>
            </a:r>
            <a:r>
              <a:rPr lang="it-IT" altLang="it-IT" sz="4000" dirty="0">
                <a:solidFill>
                  <a:schemeClr val="accent2">
                    <a:lumMod val="75000"/>
                  </a:schemeClr>
                </a:solidFill>
                <a:latin typeface="Times New Roman" panose="02020603050405020304" pitchFamily="18" charset="0"/>
                <a:cs typeface="Times New Roman" panose="02020603050405020304" pitchFamily="18" charset="0"/>
              </a:rPr>
              <a:t> svolti nell’ambito di Cittadinanza e Costituzione”. </a:t>
            </a:r>
            <a:r>
              <a:rPr kumimoji="0" lang="it-IT" altLang="it-IT" sz="4000" b="0" i="0" u="none" strike="noStrike" cap="none" normalizeH="0" baseline="0" dirty="0">
                <a:ln>
                  <a:noFill/>
                </a:ln>
                <a:solidFill>
                  <a:schemeClr val="accent2">
                    <a:lumMod val="75000"/>
                  </a:schemeClr>
                </a:solidFill>
                <a:effectLst/>
                <a:latin typeface="Times New Roman" panose="02020603050405020304" pitchFamily="18" charset="0"/>
                <a:cs typeface="Times New Roman" panose="02020603050405020304" pitchFamily="18" charset="0"/>
              </a:rPr>
              <a:t> </a:t>
            </a:r>
            <a:r>
              <a:rPr kumimoji="0" lang="it-IT" altLang="it-IT" sz="3600" b="0" i="0" u="none" strike="noStrike" cap="none" normalizeH="0" baseline="0" dirty="0">
                <a:ln>
                  <a:noFill/>
                </a:ln>
                <a:solidFill>
                  <a:schemeClr val="accent2">
                    <a:lumMod val="75000"/>
                  </a:schemeClr>
                </a:solidFill>
                <a:effectLst/>
                <a:latin typeface="Times New Roman" panose="02020603050405020304" pitchFamily="18" charset="0"/>
                <a:cs typeface="Times New Roman" panose="02020603050405020304" pitchFamily="18" charset="0"/>
              </a:rPr>
              <a:t>    </a:t>
            </a:r>
            <a:r>
              <a:rPr kumimoji="0" lang="it-IT" altLang="it-IT" sz="3600" b="0" i="0" u="none" strike="noStrike" cap="none" normalizeH="0" baseline="0" dirty="0">
                <a:ln>
                  <a:noFill/>
                </a:ln>
                <a:solidFill>
                  <a:schemeClr val="accent2">
                    <a:lumMod val="75000"/>
                  </a:schemeClr>
                </a:solidFill>
                <a:effectLst/>
                <a:latin typeface="Verdana" panose="020B0604030504040204" pitchFamily="34" charset="0"/>
              </a:rPr>
              <a:t> </a:t>
            </a:r>
            <a:r>
              <a:rPr kumimoji="0" lang="it-IT" altLang="it-IT" sz="5500" b="0" i="0" u="none" strike="noStrike" cap="none" normalizeH="0" baseline="0" dirty="0">
                <a:ln>
                  <a:noFill/>
                </a:ln>
                <a:solidFill>
                  <a:srgbClr val="4DB2EC"/>
                </a:solidFill>
                <a:effectLst/>
                <a:latin typeface="Verdana" panose="020B0604030504040204" pitchFamily="34" charset="0"/>
              </a:rPr>
              <a:t>       </a:t>
            </a:r>
            <a:endParaRPr kumimoji="0" lang="it-IT" altLang="it-IT"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00" b="0" i="0" u="none" strike="noStrike" cap="none" normalizeH="0" baseline="0" dirty="0">
                <a:ln>
                  <a:noFill/>
                </a:ln>
                <a:solidFill>
                  <a:srgbClr val="222222"/>
                </a:solidFill>
                <a:effectLst/>
                <a:latin typeface="Verdana" panose="020B0604030504040204" pitchFamily="34" charset="0"/>
              </a:rPr>
              <a:t>Il</a:t>
            </a: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64726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721C565-2BBF-44BA-B38E-B12D8F6C6E6B}"/>
              </a:ext>
            </a:extLst>
          </p:cNvPr>
          <p:cNvSpPr txBox="1"/>
          <p:nvPr/>
        </p:nvSpPr>
        <p:spPr>
          <a:xfrm>
            <a:off x="182880" y="0"/>
            <a:ext cx="12009120" cy="7048083"/>
          </a:xfrm>
          <a:prstGeom prst="rect">
            <a:avLst/>
          </a:prstGeom>
          <a:noFill/>
        </p:spPr>
        <p:txBody>
          <a:bodyPr wrap="square">
            <a:spAutoFit/>
          </a:bodyPr>
          <a:lstStyle/>
          <a:p>
            <a:pPr algn="ctr"/>
            <a:endParaRPr lang="it-IT" sz="3600" b="1" i="0" u="none" strike="noStrike" baseline="0" dirty="0">
              <a:solidFill>
                <a:schemeClr val="accent1">
                  <a:lumMod val="75000"/>
                </a:schemeClr>
              </a:solidFill>
              <a:latin typeface="Times New Roman" panose="02020603050405020304" pitchFamily="18" charset="0"/>
              <a:cs typeface="Times New Roman" panose="02020603050405020304" pitchFamily="18" charset="0"/>
            </a:endParaRPr>
          </a:p>
          <a:p>
            <a:pPr algn="ctr"/>
            <a:r>
              <a:rPr lang="it-IT" sz="36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«Introduzione dell’insegnamento scolastico</a:t>
            </a:r>
          </a:p>
          <a:p>
            <a:pPr algn="ctr"/>
            <a:r>
              <a:rPr lang="it-IT" sz="36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dell’educazione civica»  </a:t>
            </a:r>
            <a:r>
              <a:rPr lang="it-IT" sz="3600"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Legge n. 92/2019 </a:t>
            </a:r>
          </a:p>
          <a:p>
            <a:pPr algn="just"/>
            <a:r>
              <a:rPr lang="it-IT" sz="36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 </a:t>
            </a:r>
          </a:p>
          <a:p>
            <a:pPr algn="just"/>
            <a:r>
              <a:rPr lang="it-IT" sz="3600" b="1" dirty="0">
                <a:solidFill>
                  <a:schemeClr val="accent1">
                    <a:lumMod val="75000"/>
                  </a:schemeClr>
                </a:solidFill>
                <a:latin typeface="Times New Roman" panose="02020603050405020304" pitchFamily="18" charset="0"/>
                <a:cs typeface="Times New Roman" panose="02020603050405020304" pitchFamily="18" charset="0"/>
              </a:rPr>
              <a:t>«Li</a:t>
            </a:r>
            <a:r>
              <a:rPr lang="it-IT" sz="3600" b="1"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nee guida per l’insegnamento dell’educazione civica» </a:t>
            </a:r>
            <a:r>
              <a:rPr lang="it-IT" sz="3600" dirty="0">
                <a:solidFill>
                  <a:schemeClr val="accent1">
                    <a:lumMod val="75000"/>
                  </a:schemeClr>
                </a:solidFill>
                <a:latin typeface="Times New Roman" panose="02020603050405020304" pitchFamily="18" charset="0"/>
                <a:cs typeface="Times New Roman" panose="02020603050405020304" pitchFamily="18" charset="0"/>
              </a:rPr>
              <a:t>DM 22 giugno 2020, n. 35 </a:t>
            </a:r>
            <a:r>
              <a:rPr lang="it-IT" sz="3600" i="0" u="none" strike="noStrike" baseline="0" dirty="0">
                <a:solidFill>
                  <a:schemeClr val="accent1">
                    <a:lumMod val="75000"/>
                  </a:schemeClr>
                </a:solidFill>
                <a:latin typeface="Times New Roman" panose="02020603050405020304" pitchFamily="18" charset="0"/>
                <a:cs typeface="Times New Roman" panose="02020603050405020304" pitchFamily="18" charset="0"/>
              </a:rPr>
              <a:t>volte ad una corretta attuazione dell’innovazione normativa la quale implica, ai sensi dell’articolo 3 L. 92/19, una revisione dei curricoli di istituto</a:t>
            </a:r>
          </a:p>
          <a:p>
            <a:pPr algn="just"/>
            <a:r>
              <a:rPr lang="it-IT" sz="2800" i="1" dirty="0">
                <a:solidFill>
                  <a:schemeClr val="accent1">
                    <a:lumMod val="75000"/>
                  </a:schemeClr>
                </a:solidFill>
                <a:latin typeface="Times New Roman" panose="02020603050405020304" pitchFamily="18" charset="0"/>
                <a:cs typeface="Times New Roman" panose="02020603050405020304" pitchFamily="18" charset="0"/>
                <a:hlinkClick r:id="rId2"/>
              </a:rPr>
              <a:t>https://www.miur.gov.it/-/decreto-ministeriale-n-35-del-22-giugno-2020</a:t>
            </a:r>
            <a:endParaRPr lang="it-IT" sz="2800" i="1" dirty="0">
              <a:solidFill>
                <a:schemeClr val="accent1">
                  <a:lumMod val="75000"/>
                </a:schemeClr>
              </a:solidFill>
              <a:latin typeface="Times New Roman" panose="02020603050405020304" pitchFamily="18" charset="0"/>
              <a:cs typeface="Times New Roman" panose="02020603050405020304" pitchFamily="18" charset="0"/>
            </a:endParaRPr>
          </a:p>
          <a:p>
            <a:pPr algn="just"/>
            <a:endParaRPr lang="it-IT" sz="2800" i="1" dirty="0">
              <a:solidFill>
                <a:schemeClr val="accent1">
                  <a:lumMod val="75000"/>
                </a:schemeClr>
              </a:solidFill>
              <a:latin typeface="Times New Roman" panose="02020603050405020304" pitchFamily="18" charset="0"/>
              <a:cs typeface="Times New Roman" panose="02020603050405020304" pitchFamily="18" charset="0"/>
            </a:endParaRPr>
          </a:p>
          <a:p>
            <a:pPr algn="just"/>
            <a:r>
              <a:rPr lang="it-IT" sz="3600" b="1" i="1" dirty="0">
                <a:solidFill>
                  <a:schemeClr val="accent1">
                    <a:lumMod val="75000"/>
                  </a:schemeClr>
                </a:solidFill>
                <a:latin typeface="Times New Roman" panose="02020603050405020304" pitchFamily="18" charset="0"/>
                <a:cs typeface="Times New Roman" panose="02020603050405020304" pitchFamily="18" charset="0"/>
              </a:rPr>
              <a:t>«Piano formazione docenti per l’educazione civica di cui alla legge 92/2019» </a:t>
            </a:r>
            <a:r>
              <a:rPr lang="it-IT" sz="3600" dirty="0">
                <a:solidFill>
                  <a:schemeClr val="accent1">
                    <a:lumMod val="75000"/>
                  </a:schemeClr>
                </a:solidFill>
                <a:latin typeface="Times New Roman" panose="02020603050405020304" pitchFamily="18" charset="0"/>
                <a:cs typeface="Times New Roman" panose="02020603050405020304" pitchFamily="18" charset="0"/>
              </a:rPr>
              <a:t>Nota DGPER 19479 del 16 luglio 2020</a:t>
            </a:r>
            <a:endParaRPr lang="it-IT" sz="3600" i="1" dirty="0">
              <a:solidFill>
                <a:schemeClr val="accent1">
                  <a:lumMod val="75000"/>
                </a:schemeClr>
              </a:solidFill>
              <a:latin typeface="Times New Roman" panose="02020603050405020304" pitchFamily="18" charset="0"/>
              <a:cs typeface="Times New Roman" panose="02020603050405020304" pitchFamily="18" charset="0"/>
            </a:endParaRPr>
          </a:p>
          <a:p>
            <a:pPr algn="just"/>
            <a:endParaRPr lang="it-IT" sz="36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1090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3AE391-0859-4478-8207-F8A3A0F0778C}"/>
              </a:ext>
            </a:extLst>
          </p:cNvPr>
          <p:cNvSpPr>
            <a:spLocks noGrp="1"/>
          </p:cNvSpPr>
          <p:nvPr>
            <p:ph type="title"/>
          </p:nvPr>
        </p:nvSpPr>
        <p:spPr>
          <a:xfrm>
            <a:off x="91440" y="111760"/>
            <a:ext cx="12100560" cy="2631440"/>
          </a:xfrm>
        </p:spPr>
        <p:txBody>
          <a:bodyPr>
            <a:normAutofit fontScale="90000"/>
          </a:bodyPr>
          <a:lstStyle/>
          <a:p>
            <a:pPr algn="ctr"/>
            <a:r>
              <a:rPr lang="it-IT" dirty="0">
                <a:solidFill>
                  <a:schemeClr val="accent1">
                    <a:lumMod val="75000"/>
                  </a:schemeClr>
                </a:solidFill>
              </a:rPr>
              <a:t>Nota </a:t>
            </a:r>
            <a:r>
              <a:rPr kumimoji="0" lang="it-IT" sz="3600"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mn-ea"/>
                <a:cs typeface="+mn-cs"/>
              </a:rPr>
              <a:t>DGOSV </a:t>
            </a:r>
            <a:r>
              <a:rPr lang="it-IT" dirty="0">
                <a:solidFill>
                  <a:schemeClr val="accent1">
                    <a:lumMod val="75000"/>
                  </a:schemeClr>
                </a:solidFill>
              </a:rPr>
              <a:t>prot. 17377 del 28 settembre 2020</a:t>
            </a:r>
            <a:br>
              <a:rPr lang="it-IT" dirty="0">
                <a:solidFill>
                  <a:schemeClr val="accent1">
                    <a:lumMod val="75000"/>
                  </a:schemeClr>
                </a:solidFill>
              </a:rPr>
            </a:br>
            <a:r>
              <a:rPr lang="it-IT" sz="4000" i="0" u="none" strike="noStrike" baseline="0" dirty="0">
                <a:solidFill>
                  <a:schemeClr val="accent1">
                    <a:lumMod val="75000"/>
                  </a:schemeClr>
                </a:solidFill>
                <a:latin typeface="Times New Roman" panose="02020603050405020304" pitchFamily="18" charset="0"/>
              </a:rPr>
              <a:t> 		</a:t>
            </a:r>
            <a:r>
              <a:rPr lang="it-IT" sz="3100" b="1" i="0" u="none" strike="noStrike" baseline="0" dirty="0">
                <a:solidFill>
                  <a:schemeClr val="accent1">
                    <a:lumMod val="75000"/>
                  </a:schemeClr>
                </a:solidFill>
                <a:latin typeface="Times New Roman" panose="02020603050405020304" pitchFamily="18" charset="0"/>
              </a:rPr>
              <a:t>Oggetto: Sistema Nazionale di Valutazione (SNV) – </a:t>
            </a:r>
            <a:br>
              <a:rPr lang="it-IT" sz="3100" b="1" i="0" u="none" strike="noStrike" baseline="0" dirty="0">
                <a:solidFill>
                  <a:schemeClr val="accent1">
                    <a:lumMod val="75000"/>
                  </a:schemeClr>
                </a:solidFill>
                <a:latin typeface="Times New Roman" panose="02020603050405020304" pitchFamily="18" charset="0"/>
              </a:rPr>
            </a:br>
            <a:r>
              <a:rPr lang="it-IT" sz="3100" b="1" i="0" u="none" strike="noStrike" baseline="0" dirty="0">
                <a:solidFill>
                  <a:schemeClr val="accent1">
                    <a:lumMod val="75000"/>
                  </a:schemeClr>
                </a:solidFill>
                <a:latin typeface="Times New Roman" panose="02020603050405020304" pitchFamily="18" charset="0"/>
              </a:rPr>
              <a:t>indicazioni operative per l’aggiornamento dei documenti strategici </a:t>
            </a:r>
            <a:br>
              <a:rPr lang="it-IT" sz="3100" b="1" i="0" u="none" strike="noStrike" baseline="0" dirty="0">
                <a:solidFill>
                  <a:schemeClr val="accent1">
                    <a:lumMod val="75000"/>
                  </a:schemeClr>
                </a:solidFill>
                <a:latin typeface="Times New Roman" panose="02020603050405020304" pitchFamily="18" charset="0"/>
              </a:rPr>
            </a:br>
            <a:r>
              <a:rPr lang="it-IT" sz="3100" b="1" i="0" u="none" strike="noStrike" baseline="0" dirty="0">
                <a:solidFill>
                  <a:schemeClr val="accent1">
                    <a:lumMod val="75000"/>
                  </a:schemeClr>
                </a:solidFill>
                <a:latin typeface="Times New Roman" panose="02020603050405020304" pitchFamily="18" charset="0"/>
              </a:rPr>
              <a:t>delle istituzioni scolastiche. </a:t>
            </a:r>
            <a:br>
              <a:rPr lang="it-IT" sz="3100" b="1" i="0" u="none" strike="noStrike" baseline="0" dirty="0">
                <a:solidFill>
                  <a:schemeClr val="accent1">
                    <a:lumMod val="75000"/>
                  </a:schemeClr>
                </a:solidFill>
                <a:latin typeface="Times New Roman" panose="02020603050405020304" pitchFamily="18" charset="0"/>
              </a:rPr>
            </a:br>
            <a:r>
              <a:rPr lang="it-IT" sz="3100" b="1" dirty="0">
                <a:solidFill>
                  <a:schemeClr val="accent1">
                    <a:lumMod val="75000"/>
                  </a:schemeClr>
                </a:solidFill>
                <a:latin typeface="Times New Roman" panose="02020603050405020304" pitchFamily="18" charset="0"/>
              </a:rPr>
              <a:t>PTOF-RAV-PDM-RS</a:t>
            </a:r>
            <a:br>
              <a:rPr lang="it-IT" sz="3600" b="1" i="0" u="none" strike="noStrike" baseline="0" dirty="0">
                <a:solidFill>
                  <a:schemeClr val="accent1">
                    <a:lumMod val="75000"/>
                  </a:schemeClr>
                </a:solidFill>
                <a:latin typeface="Times New Roman" panose="02020603050405020304" pitchFamily="18" charset="0"/>
              </a:rPr>
            </a:br>
            <a:endParaRPr lang="it-IT" b="1" dirty="0">
              <a:solidFill>
                <a:schemeClr val="accent1">
                  <a:lumMod val="75000"/>
                </a:schemeClr>
              </a:solidFill>
            </a:endParaRPr>
          </a:p>
        </p:txBody>
      </p:sp>
      <p:sp>
        <p:nvSpPr>
          <p:cNvPr id="3" name="Segnaposto contenuto 2">
            <a:extLst>
              <a:ext uri="{FF2B5EF4-FFF2-40B4-BE49-F238E27FC236}">
                <a16:creationId xmlns:a16="http://schemas.microsoft.com/office/drawing/2014/main" id="{968FCA80-39E3-4714-A6E1-5298BDF7696C}"/>
              </a:ext>
            </a:extLst>
          </p:cNvPr>
          <p:cNvSpPr>
            <a:spLocks noGrp="1"/>
          </p:cNvSpPr>
          <p:nvPr>
            <p:ph idx="1"/>
          </p:nvPr>
        </p:nvSpPr>
        <p:spPr>
          <a:xfrm>
            <a:off x="1513840" y="2296160"/>
            <a:ext cx="10678160" cy="4470399"/>
          </a:xfrm>
        </p:spPr>
        <p:txBody>
          <a:bodyPr>
            <a:normAutofit/>
          </a:bodyPr>
          <a:lstStyle/>
          <a:p>
            <a:pPr algn="l"/>
            <a:endParaRPr lang="it-IT" sz="2000" b="0" i="0" u="none" strike="noStrike" baseline="0" dirty="0">
              <a:solidFill>
                <a:srgbClr val="000000"/>
              </a:solidFill>
              <a:latin typeface="Times New Roman" panose="02020603050405020304" pitchFamily="18" charset="0"/>
            </a:endParaRPr>
          </a:p>
          <a:p>
            <a:pPr marL="0" indent="0" algn="just">
              <a:buNone/>
            </a:pPr>
            <a:r>
              <a:rPr lang="it-IT" sz="3600" b="0" i="0" u="none" strike="noStrike" baseline="0" dirty="0">
                <a:solidFill>
                  <a:srgbClr val="000000"/>
                </a:solidFill>
                <a:latin typeface="Times New Roman" panose="02020603050405020304" pitchFamily="18" charset="0"/>
              </a:rPr>
              <a:t>Come anticipato dalla Nota DGOSV prot. 7851 del 19 maggio 2020, la </a:t>
            </a:r>
            <a:r>
              <a:rPr lang="it-IT" sz="3600" dirty="0">
                <a:solidFill>
                  <a:srgbClr val="000000"/>
                </a:solidFill>
                <a:latin typeface="Times New Roman" panose="02020603050405020304" pitchFamily="18" charset="0"/>
              </a:rPr>
              <a:t>	n</a:t>
            </a:r>
            <a:r>
              <a:rPr lang="it-IT" sz="3600" b="0" i="0" u="none" strike="noStrike" baseline="0" dirty="0">
                <a:solidFill>
                  <a:srgbClr val="000000"/>
                </a:solidFill>
                <a:latin typeface="Times New Roman" panose="02020603050405020304" pitchFamily="18" charset="0"/>
              </a:rPr>
              <a:t>ota del 28 settembre scorso ha fornito alcune indicazioni operative in vista dell’aggiornamento annuale dei </a:t>
            </a:r>
            <a:r>
              <a:rPr lang="it-IT" sz="3600" b="1" i="0" u="none" strike="noStrike" baseline="0" dirty="0">
                <a:solidFill>
                  <a:schemeClr val="accent2">
                    <a:lumMod val="75000"/>
                  </a:schemeClr>
                </a:solidFill>
                <a:latin typeface="Times New Roman" panose="02020603050405020304" pitchFamily="18" charset="0"/>
              </a:rPr>
              <a:t>documenti strategici </a:t>
            </a:r>
            <a:r>
              <a:rPr lang="it-IT" sz="3600" b="0" i="0" u="none" strike="noStrike" baseline="0" dirty="0">
                <a:solidFill>
                  <a:srgbClr val="000000"/>
                </a:solidFill>
                <a:latin typeface="Times New Roman" panose="02020603050405020304" pitchFamily="18" charset="0"/>
              </a:rPr>
              <a:t>delle istituzioni scolastiche, che tengono conto, nella tempistica e nelle modalità, del delicato momento dell’avvio di questo anno scolastico. </a:t>
            </a:r>
            <a:endParaRPr lang="it-IT" sz="3600" dirty="0"/>
          </a:p>
        </p:txBody>
      </p:sp>
    </p:spTree>
    <p:extLst>
      <p:ext uri="{BB962C8B-B14F-4D97-AF65-F5344CB8AC3E}">
        <p14:creationId xmlns:p14="http://schemas.microsoft.com/office/powerpoint/2010/main" val="1815056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E27C102-C372-4227-AFD0-93B4C40C39F6}"/>
              </a:ext>
            </a:extLst>
          </p:cNvPr>
          <p:cNvSpPr txBox="1"/>
          <p:nvPr/>
        </p:nvSpPr>
        <p:spPr>
          <a:xfrm>
            <a:off x="1666240" y="0"/>
            <a:ext cx="10525760" cy="6801862"/>
          </a:xfrm>
          <a:prstGeom prst="rect">
            <a:avLst/>
          </a:prstGeom>
          <a:noFill/>
        </p:spPr>
        <p:txBody>
          <a:bodyPr wrap="square">
            <a:spAutoFit/>
          </a:bodyPr>
          <a:lstStyle/>
          <a:p>
            <a:pPr algn="ctr"/>
            <a:r>
              <a:rPr lang="it-IT" sz="3200" b="1" i="0" u="none" strike="noStrike" baseline="0" dirty="0">
                <a:solidFill>
                  <a:schemeClr val="accent1">
                    <a:lumMod val="50000"/>
                  </a:schemeClr>
                </a:solidFill>
                <a:latin typeface="Times New Roman" panose="02020603050405020304" pitchFamily="18" charset="0"/>
              </a:rPr>
              <a:t>RAV </a:t>
            </a:r>
          </a:p>
          <a:p>
            <a:pPr algn="ctr"/>
            <a:r>
              <a:rPr lang="it-IT" sz="3200" b="1" i="1" u="none" strike="noStrike" baseline="0" dirty="0">
                <a:solidFill>
                  <a:schemeClr val="accent1">
                    <a:lumMod val="50000"/>
                  </a:schemeClr>
                </a:solidFill>
                <a:latin typeface="Times New Roman" panose="02020603050405020304" pitchFamily="18" charset="0"/>
              </a:rPr>
              <a:t>Aggiornamento e pubblicazione </a:t>
            </a:r>
          </a:p>
          <a:p>
            <a:pPr algn="just"/>
            <a:r>
              <a:rPr lang="it-IT" sz="3200" b="1" i="0" u="none" strike="noStrike" baseline="0" dirty="0">
                <a:solidFill>
                  <a:schemeClr val="accent2">
                    <a:lumMod val="75000"/>
                  </a:schemeClr>
                </a:solidFill>
                <a:latin typeface="Times New Roman" panose="02020603050405020304" pitchFamily="18" charset="0"/>
              </a:rPr>
              <a:t>Le scuole possono rivedere ed aggiornare le analisi e le autovalutazioni effettuate nel RAV </a:t>
            </a:r>
            <a:r>
              <a:rPr lang="it-IT" sz="2800" b="0" i="0" u="none" strike="noStrike" baseline="0" dirty="0">
                <a:solidFill>
                  <a:srgbClr val="000000"/>
                </a:solidFill>
                <a:latin typeface="Times New Roman" panose="02020603050405020304" pitchFamily="18" charset="0"/>
              </a:rPr>
              <a:t>e procedere, solo se necessario, alla regolazione o ridefinizione delle priorità, dei traguardi e degli obiettivi di processo in particolare con attenzione: </a:t>
            </a:r>
          </a:p>
          <a:p>
            <a:pPr algn="just"/>
            <a:endParaRPr lang="it-IT" sz="2800" b="0" i="0" u="none" strike="noStrike" baseline="0" dirty="0">
              <a:solidFill>
                <a:srgbClr val="000000"/>
              </a:solidFill>
              <a:latin typeface="Times New Roman" panose="02020603050405020304" pitchFamily="18" charset="0"/>
            </a:endParaRPr>
          </a:p>
          <a:p>
            <a:pPr marL="457200" indent="-457200" algn="just">
              <a:buFont typeface="Arial" panose="020B0604020202020204" pitchFamily="34" charset="0"/>
              <a:buChar char="•"/>
            </a:pPr>
            <a:r>
              <a:rPr lang="it-IT" sz="2800" b="1" i="0" u="none" strike="noStrike" baseline="0" dirty="0">
                <a:solidFill>
                  <a:schemeClr val="accent2">
                    <a:lumMod val="75000"/>
                  </a:schemeClr>
                </a:solidFill>
                <a:latin typeface="Times New Roman" panose="02020603050405020304" pitchFamily="18" charset="0"/>
              </a:rPr>
              <a:t>le ricadute dell’emergenza COVID-19</a:t>
            </a:r>
            <a:r>
              <a:rPr lang="it-IT" sz="2800" b="0" i="0" u="none" strike="noStrike" baseline="0" dirty="0">
                <a:solidFill>
                  <a:srgbClr val="000000"/>
                </a:solidFill>
                <a:latin typeface="Times New Roman" panose="02020603050405020304" pitchFamily="18" charset="0"/>
              </a:rPr>
              <a:t>, specialmente sulle pratiche educative e didattiche e sulle pratiche gestionali-organizzative: </a:t>
            </a:r>
          </a:p>
          <a:p>
            <a:pPr marL="342900" indent="-342900" algn="just">
              <a:buFont typeface="Arial" panose="020B0604020202020204" pitchFamily="34" charset="0"/>
              <a:buChar char="•"/>
            </a:pPr>
            <a:r>
              <a:rPr lang="it-IT" sz="2800" b="0" i="0" u="none" strike="noStrike" baseline="0" dirty="0">
                <a:solidFill>
                  <a:schemeClr val="accent2">
                    <a:lumMod val="75000"/>
                  </a:schemeClr>
                </a:solidFill>
                <a:latin typeface="Times New Roman" panose="02020603050405020304" pitchFamily="18" charset="0"/>
              </a:rPr>
              <a:t>l’introduzione </a:t>
            </a:r>
            <a:r>
              <a:rPr lang="it-IT" sz="2800" b="1" i="0" u="none" strike="noStrike" baseline="0" dirty="0">
                <a:solidFill>
                  <a:schemeClr val="accent2">
                    <a:lumMod val="75000"/>
                  </a:schemeClr>
                </a:solidFill>
                <a:latin typeface="Times New Roman" panose="02020603050405020304" pitchFamily="18" charset="0"/>
              </a:rPr>
              <a:t>dell’insegnamento trasversale di educazione civica</a:t>
            </a:r>
            <a:r>
              <a:rPr lang="it-IT" sz="2800" b="0" i="0" u="none" strike="noStrike" baseline="0" dirty="0">
                <a:solidFill>
                  <a:srgbClr val="000000"/>
                </a:solidFill>
                <a:latin typeface="Times New Roman" panose="02020603050405020304" pitchFamily="18" charset="0"/>
              </a:rPr>
              <a:t>, che incide sulla definizione di </a:t>
            </a:r>
            <a:r>
              <a:rPr lang="it-IT" sz="2800" b="1" i="0" u="none" strike="noStrike" baseline="0" dirty="0">
                <a:solidFill>
                  <a:schemeClr val="accent2">
                    <a:lumMod val="75000"/>
                  </a:schemeClr>
                </a:solidFill>
                <a:latin typeface="Times New Roman" panose="02020603050405020304" pitchFamily="18" charset="0"/>
              </a:rPr>
              <a:t>priorità, traguardi ed obiettivi di processo</a:t>
            </a:r>
            <a:r>
              <a:rPr lang="it-IT" sz="2800" b="1" i="0" u="none" strike="noStrike" baseline="0" dirty="0">
                <a:solidFill>
                  <a:srgbClr val="00B050"/>
                </a:solidFill>
                <a:latin typeface="Times New Roman" panose="02020603050405020304" pitchFamily="18" charset="0"/>
              </a:rPr>
              <a:t> </a:t>
            </a:r>
            <a:r>
              <a:rPr lang="it-IT" sz="2800" b="0" i="0" u="none" strike="noStrike" baseline="0" dirty="0">
                <a:solidFill>
                  <a:srgbClr val="000000"/>
                </a:solidFill>
                <a:latin typeface="Times New Roman" panose="02020603050405020304" pitchFamily="18" charset="0"/>
              </a:rPr>
              <a:t>legati all’area </a:t>
            </a:r>
            <a:r>
              <a:rPr lang="it-IT" sz="2800" b="1" i="0" u="none" strike="noStrike" baseline="0" dirty="0">
                <a:solidFill>
                  <a:schemeClr val="accent2">
                    <a:lumMod val="75000"/>
                  </a:schemeClr>
                </a:solidFill>
                <a:latin typeface="Times New Roman" panose="02020603050405020304" pitchFamily="18" charset="0"/>
              </a:rPr>
              <a:t>“Competenze chiave europee”. </a:t>
            </a:r>
          </a:p>
          <a:p>
            <a:pPr marL="342900" indent="-342900" algn="just">
              <a:buFont typeface="Arial" panose="020B0604020202020204" pitchFamily="34" charset="0"/>
              <a:buChar char="•"/>
            </a:pPr>
            <a:endParaRPr lang="it-IT" sz="2800" b="1" i="0" u="none" strike="noStrike" baseline="0" dirty="0">
              <a:solidFill>
                <a:schemeClr val="accent2">
                  <a:lumMod val="75000"/>
                </a:schemeClr>
              </a:solidFill>
              <a:latin typeface="Times New Roman" panose="02020603050405020304" pitchFamily="18" charset="0"/>
            </a:endParaRPr>
          </a:p>
          <a:p>
            <a:pPr algn="just"/>
            <a:r>
              <a:rPr lang="it-IT" sz="2800" b="0" i="0" u="none" strike="noStrike" baseline="0" dirty="0">
                <a:solidFill>
                  <a:srgbClr val="000000"/>
                </a:solidFill>
                <a:latin typeface="Times New Roman" panose="02020603050405020304" pitchFamily="18" charset="0"/>
              </a:rPr>
              <a:t>Pertanto si evidenzia la necessità di apportare, in coerenza, anche le modifiche del </a:t>
            </a:r>
            <a:r>
              <a:rPr lang="it-IT" sz="2800" b="1" i="0" u="none" strike="noStrike" baseline="0" dirty="0">
                <a:solidFill>
                  <a:schemeClr val="accent2">
                    <a:lumMod val="75000"/>
                  </a:schemeClr>
                </a:solidFill>
                <a:latin typeface="Times New Roman" panose="02020603050405020304" pitchFamily="18" charset="0"/>
              </a:rPr>
              <a:t>Piano di miglioramento all’interno del PTOF</a:t>
            </a:r>
            <a:r>
              <a:rPr lang="it-IT" sz="2800" b="0" i="0" u="none" strike="noStrike" baseline="0" dirty="0">
                <a:solidFill>
                  <a:schemeClr val="accent2">
                    <a:lumMod val="75000"/>
                  </a:schemeClr>
                </a:solidFill>
                <a:latin typeface="Times New Roman" panose="02020603050405020304" pitchFamily="18" charset="0"/>
              </a:rPr>
              <a:t>. </a:t>
            </a:r>
            <a:endParaRPr lang="it-IT" sz="2800" dirty="0">
              <a:solidFill>
                <a:schemeClr val="accent2">
                  <a:lumMod val="75000"/>
                </a:schemeClr>
              </a:solidFill>
            </a:endParaRPr>
          </a:p>
        </p:txBody>
      </p:sp>
    </p:spTree>
    <p:extLst>
      <p:ext uri="{BB962C8B-B14F-4D97-AF65-F5344CB8AC3E}">
        <p14:creationId xmlns:p14="http://schemas.microsoft.com/office/powerpoint/2010/main" val="651633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3B44F012-C8D6-7B54-DB63-EF1DDF0BA231}"/>
              </a:ext>
            </a:extLst>
          </p:cNvPr>
          <p:cNvSpPr txBox="1"/>
          <p:nvPr/>
        </p:nvSpPr>
        <p:spPr>
          <a:xfrm>
            <a:off x="142240" y="162560"/>
            <a:ext cx="12049760" cy="6093976"/>
          </a:xfrm>
          <a:prstGeom prst="rect">
            <a:avLst/>
          </a:prstGeom>
          <a:noFill/>
        </p:spPr>
        <p:txBody>
          <a:bodyPr wrap="square">
            <a:spAutoFit/>
          </a:bodyPr>
          <a:lstStyle/>
          <a:p>
            <a:pPr algn="ctr"/>
            <a:r>
              <a:rPr lang="it-IT" sz="4800" b="1" dirty="0">
                <a:solidFill>
                  <a:srgbClr val="548235"/>
                </a:solidFill>
                <a:effectLst/>
                <a:latin typeface="Times New Roman" panose="02020603050405020304" pitchFamily="18" charset="0"/>
                <a:ea typeface="Calibri" panose="020F0502020204030204" pitchFamily="34" charset="0"/>
              </a:rPr>
              <a:t>Il POPOLO ITALIANO ha sempre dimostrato un GRANDE ATTACCAMENTO alla SUA COSTITUZIONE. </a:t>
            </a:r>
          </a:p>
          <a:p>
            <a:pPr algn="ctr"/>
            <a:r>
              <a:rPr lang="it-IT" sz="5400" b="1" dirty="0">
                <a:solidFill>
                  <a:srgbClr val="548235"/>
                </a:solidFill>
                <a:effectLst/>
                <a:latin typeface="Times New Roman" panose="02020603050405020304" pitchFamily="18" charset="0"/>
                <a:ea typeface="Calibri" panose="020F0502020204030204" pitchFamily="34" charset="0"/>
              </a:rPr>
              <a:t>L’ha sempre sentita </a:t>
            </a:r>
            <a:r>
              <a:rPr lang="it-IT" sz="5400" b="1" dirty="0">
                <a:solidFill>
                  <a:srgbClr val="00B050"/>
                </a:solidFill>
                <a:effectLst/>
                <a:latin typeface="Times New Roman" panose="02020603050405020304" pitchFamily="18" charset="0"/>
                <a:ea typeface="Calibri" panose="020F0502020204030204" pitchFamily="34" charset="0"/>
              </a:rPr>
              <a:t>AMICA</a:t>
            </a:r>
            <a:r>
              <a:rPr lang="it-IT" sz="5400" b="1" dirty="0">
                <a:solidFill>
                  <a:srgbClr val="548235"/>
                </a:solidFill>
                <a:effectLst/>
                <a:latin typeface="Times New Roman" panose="02020603050405020304" pitchFamily="18" charset="0"/>
                <a:ea typeface="Calibri" panose="020F0502020204030204" pitchFamily="34" charset="0"/>
              </a:rPr>
              <a:t>. </a:t>
            </a:r>
          </a:p>
          <a:p>
            <a:pPr algn="just"/>
            <a:r>
              <a:rPr lang="it-IT" sz="4800" b="1" dirty="0">
                <a:solidFill>
                  <a:srgbClr val="548235"/>
                </a:solidFill>
                <a:effectLst/>
                <a:latin typeface="Times New Roman" panose="02020603050405020304" pitchFamily="18" charset="0"/>
                <a:ea typeface="Calibri" panose="020F0502020204030204" pitchFamily="34" charset="0"/>
              </a:rPr>
              <a:t>In ogni occasione in cui sono stati interpellati, i </a:t>
            </a:r>
            <a:r>
              <a:rPr lang="it-IT" sz="4800" b="1" dirty="0">
                <a:solidFill>
                  <a:srgbClr val="00B050"/>
                </a:solidFill>
                <a:effectLst/>
                <a:latin typeface="Times New Roman" panose="02020603050405020304" pitchFamily="18" charset="0"/>
                <a:ea typeface="Calibri" panose="020F0502020204030204" pitchFamily="34" charset="0"/>
              </a:rPr>
              <a:t>CITTADINI</a:t>
            </a:r>
            <a:r>
              <a:rPr lang="it-IT" sz="4800" b="1" dirty="0">
                <a:solidFill>
                  <a:srgbClr val="548235"/>
                </a:solidFill>
                <a:effectLst/>
                <a:latin typeface="Times New Roman" panose="02020603050405020304" pitchFamily="18" charset="0"/>
                <a:ea typeface="Calibri" panose="020F0502020204030204" pitchFamily="34" charset="0"/>
              </a:rPr>
              <a:t> hanno sempre scelto di DIFENDERLA, perché da essa SI </a:t>
            </a:r>
            <a:r>
              <a:rPr lang="en-US" sz="4800" b="1" dirty="0">
                <a:solidFill>
                  <a:srgbClr val="548235"/>
                </a:solidFill>
                <a:effectLst/>
                <a:latin typeface="Times New Roman" panose="02020603050405020304" pitchFamily="18" charset="0"/>
                <a:ea typeface="Calibri" panose="020F0502020204030204" pitchFamily="34" charset="0"/>
              </a:rPr>
              <a:t>SONO SENTITI </a:t>
            </a:r>
            <a:r>
              <a:rPr lang="en-US" sz="4800" b="1" dirty="0">
                <a:solidFill>
                  <a:srgbClr val="00B050"/>
                </a:solidFill>
                <a:effectLst/>
                <a:latin typeface="Times New Roman" panose="02020603050405020304" pitchFamily="18" charset="0"/>
                <a:ea typeface="Calibri" panose="020F0502020204030204" pitchFamily="34" charset="0"/>
              </a:rPr>
              <a:t>DIFESI.</a:t>
            </a:r>
            <a:r>
              <a:rPr lang="en-US" sz="4800" b="1" dirty="0">
                <a:solidFill>
                  <a:srgbClr val="548235"/>
                </a:solidFill>
                <a:effectLst/>
                <a:latin typeface="Times New Roman" panose="02020603050405020304" pitchFamily="18" charset="0"/>
                <a:ea typeface="Calibri" panose="020F0502020204030204" pitchFamily="34" charset="0"/>
              </a:rPr>
              <a:t> </a:t>
            </a:r>
            <a:endParaRPr lang="it-IT" sz="4800" dirty="0"/>
          </a:p>
        </p:txBody>
      </p:sp>
    </p:spTree>
    <p:extLst>
      <p:ext uri="{BB962C8B-B14F-4D97-AF65-F5344CB8AC3E}">
        <p14:creationId xmlns:p14="http://schemas.microsoft.com/office/powerpoint/2010/main" val="4261721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9DCDF9-D176-7C0D-BB57-68922D9A7C1D}"/>
              </a:ext>
            </a:extLst>
          </p:cNvPr>
          <p:cNvSpPr>
            <a:spLocks noGrp="1"/>
          </p:cNvSpPr>
          <p:nvPr>
            <p:ph type="title"/>
          </p:nvPr>
        </p:nvSpPr>
        <p:spPr>
          <a:xfrm>
            <a:off x="1564640" y="624110"/>
            <a:ext cx="9939971" cy="5675090"/>
          </a:xfrm>
        </p:spPr>
        <p:txBody>
          <a:bodyPr>
            <a:norm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it-IT" b="1" dirty="0">
                <a:solidFill>
                  <a:schemeClr val="accent1">
                    <a:lumMod val="75000"/>
                  </a:schemeClr>
                </a:solidFill>
              </a:rPr>
              <a:t>Video intervista realizzata dalla classe 4 F del Liceo Laura Bassi di Bologna,</a:t>
            </a:r>
            <a:br>
              <a:rPr lang="it-IT" b="1" dirty="0">
                <a:solidFill>
                  <a:schemeClr val="accent1">
                    <a:lumMod val="75000"/>
                  </a:schemeClr>
                </a:solidFill>
              </a:rPr>
            </a:br>
            <a:r>
              <a:rPr lang="it-IT" b="1" dirty="0">
                <a:solidFill>
                  <a:schemeClr val="accent1">
                    <a:lumMod val="75000"/>
                  </a:schemeClr>
                </a:solidFill>
              </a:rPr>
              <a:t>con il coordinamento della Prof.ssa </a:t>
            </a:r>
            <a:r>
              <a:rPr lang="it-IT" b="1" dirty="0" err="1">
                <a:solidFill>
                  <a:schemeClr val="accent1">
                    <a:lumMod val="75000"/>
                  </a:schemeClr>
                </a:solidFill>
              </a:rPr>
              <a:t>Luchita</a:t>
            </a:r>
            <a:r>
              <a:rPr lang="it-IT" b="1" dirty="0">
                <a:solidFill>
                  <a:schemeClr val="accent1">
                    <a:lumMod val="75000"/>
                  </a:schemeClr>
                </a:solidFill>
              </a:rPr>
              <a:t> </a:t>
            </a:r>
            <a:r>
              <a:rPr lang="it-IT" b="1" dirty="0" err="1">
                <a:solidFill>
                  <a:schemeClr val="accent1">
                    <a:lumMod val="75000"/>
                  </a:schemeClr>
                </a:solidFill>
              </a:rPr>
              <a:t>Quario</a:t>
            </a:r>
            <a:r>
              <a:rPr lang="it-IT" b="1" dirty="0">
                <a:solidFill>
                  <a:schemeClr val="accent1">
                    <a:lumMod val="75000"/>
                  </a:schemeClr>
                </a:solidFill>
              </a:rPr>
              <a:t> nell’anno scolastico 2011/2012:</a:t>
            </a:r>
            <a:br>
              <a:rPr lang="it-IT" b="1" dirty="0">
                <a:solidFill>
                  <a:schemeClr val="accent1">
                    <a:lumMod val="75000"/>
                  </a:schemeClr>
                </a:solidFill>
              </a:rPr>
            </a:br>
            <a:br>
              <a:rPr lang="it-IT" b="1" dirty="0">
                <a:solidFill>
                  <a:schemeClr val="accent1">
                    <a:lumMod val="75000"/>
                  </a:schemeClr>
                </a:solidFill>
              </a:rPr>
            </a:br>
            <a:br>
              <a:rPr lang="it-IT" b="1" dirty="0">
                <a:solidFill>
                  <a:schemeClr val="accent1">
                    <a:lumMod val="75000"/>
                  </a:schemeClr>
                </a:solidFill>
              </a:rPr>
            </a:br>
            <a:r>
              <a:rPr lang="it-IT" sz="6600" b="1" dirty="0">
                <a:solidFill>
                  <a:schemeClr val="accent1">
                    <a:lumMod val="75000"/>
                  </a:schemeClr>
                </a:solidFill>
              </a:rPr>
              <a:t>«IO HO UN PADRE»</a:t>
            </a:r>
            <a:br>
              <a:rPr lang="it-IT" sz="6600" dirty="0"/>
            </a:br>
            <a:br>
              <a:rPr kumimoji="0" lang="it-IT" sz="1800" b="0" i="0" u="sng" strike="noStrike" kern="1200" cap="none" spc="0" normalizeH="0" baseline="0" noProof="0" dirty="0">
                <a:ln>
                  <a:noFill/>
                </a:ln>
                <a:solidFill>
                  <a:srgbClr val="6B9F25"/>
                </a:solidFill>
                <a:effectLst/>
                <a:uLnTx/>
                <a:uFillTx/>
                <a:latin typeface="Tahoma" panose="020B0604030504040204" pitchFamily="34" charset="0"/>
                <a:ea typeface="Calibri" panose="020F0502020204030204" pitchFamily="34" charset="0"/>
                <a:cs typeface="+mn-cs"/>
                <a:hlinkClick r:id="rId2">
                  <a:extLst>
                    <a:ext uri="{A12FA001-AC4F-418D-AE19-62706E023703}">
                      <ahyp:hlinkClr xmlns:ahyp="http://schemas.microsoft.com/office/drawing/2018/hyperlinkcolor" val="tx"/>
                    </a:ext>
                  </a:extLst>
                </a:hlinkClick>
              </a:rPr>
            </a:br>
            <a:r>
              <a:rPr kumimoji="0" lang="it-IT" sz="1800" b="0" i="0" u="sng" strike="noStrike" kern="1200" cap="none" spc="0" normalizeH="0" baseline="0" noProof="0" dirty="0">
                <a:ln>
                  <a:noFill/>
                </a:ln>
                <a:solidFill>
                  <a:srgbClr val="6B9F25"/>
                </a:solidFill>
                <a:effectLst/>
                <a:uLnTx/>
                <a:uFillTx/>
                <a:latin typeface="Tahoma" panose="020B0604030504040204" pitchFamily="34" charset="0"/>
                <a:ea typeface="Calibri" panose="020F0502020204030204" pitchFamily="34" charset="0"/>
                <a:cs typeface="+mn-cs"/>
                <a:hlinkClick r:id="rId2">
                  <a:extLst>
                    <a:ext uri="{A12FA001-AC4F-418D-AE19-62706E023703}">
                      <ahyp:hlinkClr xmlns:ahyp="http://schemas.microsoft.com/office/drawing/2018/hyperlinkcolor" val="tx"/>
                    </a:ext>
                  </a:extLst>
                </a:hlinkClick>
              </a:rPr>
              <a:t>https://www.youtube.com/watch?v=rQ4v8rg-lKQ</a:t>
            </a:r>
            <a:br>
              <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br>
            <a:endParaRPr lang="it-IT" dirty="0"/>
          </a:p>
        </p:txBody>
      </p:sp>
    </p:spTree>
    <p:extLst>
      <p:ext uri="{BB962C8B-B14F-4D97-AF65-F5344CB8AC3E}">
        <p14:creationId xmlns:p14="http://schemas.microsoft.com/office/powerpoint/2010/main" val="319638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120757F-4069-42AC-96EF-34C87C872479}"/>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176538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1090193-788F-454B-B68A-ABC3F2D4FD41}"/>
              </a:ext>
            </a:extLst>
          </p:cNvPr>
          <p:cNvPicPr>
            <a:picLocks noChangeAspect="1"/>
          </p:cNvPicPr>
          <p:nvPr/>
        </p:nvPicPr>
        <p:blipFill>
          <a:blip r:embed="rId2"/>
          <a:stretch>
            <a:fillRect/>
          </a:stretch>
        </p:blipFill>
        <p:spPr>
          <a:xfrm>
            <a:off x="-28990" y="0"/>
            <a:ext cx="12220990" cy="6858000"/>
          </a:xfrm>
          <a:prstGeom prst="rect">
            <a:avLst/>
          </a:prstGeom>
        </p:spPr>
      </p:pic>
    </p:spTree>
    <p:extLst>
      <p:ext uri="{BB962C8B-B14F-4D97-AF65-F5344CB8AC3E}">
        <p14:creationId xmlns:p14="http://schemas.microsoft.com/office/powerpoint/2010/main" val="1412748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B97D712-8E39-4F4D-93AE-0205B408FF05}"/>
              </a:ext>
            </a:extLst>
          </p:cNvPr>
          <p:cNvPicPr>
            <a:picLocks noChangeAspect="1"/>
          </p:cNvPicPr>
          <p:nvPr/>
        </p:nvPicPr>
        <p:blipFill>
          <a:blip r:embed="rId2"/>
          <a:stretch>
            <a:fillRect/>
          </a:stretch>
        </p:blipFill>
        <p:spPr>
          <a:xfrm>
            <a:off x="0" y="-3571"/>
            <a:ext cx="12192000" cy="6861571"/>
          </a:xfrm>
          <a:prstGeom prst="rect">
            <a:avLst/>
          </a:prstGeom>
        </p:spPr>
      </p:pic>
    </p:spTree>
    <p:extLst>
      <p:ext uri="{BB962C8B-B14F-4D97-AF65-F5344CB8AC3E}">
        <p14:creationId xmlns:p14="http://schemas.microsoft.com/office/powerpoint/2010/main" val="1940725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21FF9F12-7501-4FCC-8DF0-D203FFDD3B13}"/>
              </a:ext>
            </a:extLst>
          </p:cNvPr>
          <p:cNvGraphicFramePr>
            <a:graphicFrameLocks noGrp="1"/>
          </p:cNvGraphicFramePr>
          <p:nvPr>
            <p:extLst>
              <p:ext uri="{D42A27DB-BD31-4B8C-83A1-F6EECF244321}">
                <p14:modId xmlns:p14="http://schemas.microsoft.com/office/powerpoint/2010/main" val="507706053"/>
              </p:ext>
            </p:extLst>
          </p:nvPr>
        </p:nvGraphicFramePr>
        <p:xfrm>
          <a:off x="47329" y="740701"/>
          <a:ext cx="12097345" cy="6097633"/>
        </p:xfrm>
        <a:graphic>
          <a:graphicData uri="http://schemas.openxmlformats.org/drawingml/2006/table">
            <a:tbl>
              <a:tblPr firstRow="1" firstCol="1" bandRow="1">
                <a:tableStyleId>{69CF1AB2-1976-4502-BF36-3FF5EA218861}</a:tableStyleId>
              </a:tblPr>
              <a:tblGrid>
                <a:gridCol w="2338143">
                  <a:extLst>
                    <a:ext uri="{9D8B030D-6E8A-4147-A177-3AD203B41FA5}">
                      <a16:colId xmlns:a16="http://schemas.microsoft.com/office/drawing/2014/main" val="3939597005"/>
                    </a:ext>
                  </a:extLst>
                </a:gridCol>
                <a:gridCol w="2439801">
                  <a:extLst>
                    <a:ext uri="{9D8B030D-6E8A-4147-A177-3AD203B41FA5}">
                      <a16:colId xmlns:a16="http://schemas.microsoft.com/office/drawing/2014/main" val="2714099069"/>
                    </a:ext>
                  </a:extLst>
                </a:gridCol>
                <a:gridCol w="4676284">
                  <a:extLst>
                    <a:ext uri="{9D8B030D-6E8A-4147-A177-3AD203B41FA5}">
                      <a16:colId xmlns:a16="http://schemas.microsoft.com/office/drawing/2014/main" val="3141051030"/>
                    </a:ext>
                  </a:extLst>
                </a:gridCol>
                <a:gridCol w="2643117">
                  <a:extLst>
                    <a:ext uri="{9D8B030D-6E8A-4147-A177-3AD203B41FA5}">
                      <a16:colId xmlns:a16="http://schemas.microsoft.com/office/drawing/2014/main" val="2043698462"/>
                    </a:ext>
                  </a:extLst>
                </a:gridCol>
              </a:tblGrid>
              <a:tr h="415246">
                <a:tc>
                  <a:txBody>
                    <a:bodyPr/>
                    <a:lstStyle/>
                    <a:p>
                      <a:pPr algn="ctr">
                        <a:spcAft>
                          <a:spcPts val="0"/>
                        </a:spcAft>
                      </a:pPr>
                      <a:r>
                        <a:rPr lang="it-IT" sz="2400" dirty="0">
                          <a:effectLst/>
                          <a:latin typeface="Arial" panose="020B0604020202020204" pitchFamily="34" charset="0"/>
                          <a:cs typeface="Arial" panose="020B0604020202020204" pitchFamily="34" charset="0"/>
                        </a:rPr>
                        <a:t>Legge 92/2019</a:t>
                      </a:r>
                      <a:endParaRPr lang="it-IT" sz="2400" dirty="0">
                        <a:effectLst/>
                        <a:latin typeface="Arial" panose="020B0604020202020204" pitchFamily="34" charset="0"/>
                        <a:ea typeface="Calibri" panose="020F0502020204030204" pitchFamily="34" charset="0"/>
                        <a:cs typeface="Arial" panose="020B0604020202020204" pitchFamily="34" charset="0"/>
                      </a:endParaRPr>
                    </a:p>
                  </a:txBody>
                  <a:tcPr marL="59315" marR="59315" marT="0" marB="0"/>
                </a:tc>
                <a:tc>
                  <a:txBody>
                    <a:bodyPr/>
                    <a:lstStyle/>
                    <a:p>
                      <a:pPr algn="ctr">
                        <a:spcAft>
                          <a:spcPts val="0"/>
                        </a:spcAft>
                      </a:pPr>
                      <a:r>
                        <a:rPr lang="it-IT" sz="2400">
                          <a:effectLst/>
                          <a:latin typeface="Arial" panose="020B0604020202020204" pitchFamily="34" charset="0"/>
                          <a:cs typeface="Arial" panose="020B0604020202020204" pitchFamily="34" charset="0"/>
                        </a:rPr>
                        <a:t>DM 35/2020</a:t>
                      </a:r>
                      <a:endParaRPr lang="it-IT" sz="2400">
                        <a:effectLst/>
                        <a:latin typeface="Arial" panose="020B0604020202020204" pitchFamily="34" charset="0"/>
                        <a:ea typeface="Calibri" panose="020F0502020204030204" pitchFamily="34" charset="0"/>
                        <a:cs typeface="Arial" panose="020B0604020202020204" pitchFamily="34" charset="0"/>
                      </a:endParaRPr>
                    </a:p>
                  </a:txBody>
                  <a:tcPr marL="59315" marR="59315" marT="0" marB="0"/>
                </a:tc>
                <a:tc>
                  <a:txBody>
                    <a:bodyPr/>
                    <a:lstStyle/>
                    <a:p>
                      <a:pPr algn="ctr">
                        <a:spcAft>
                          <a:spcPts val="0"/>
                        </a:spcAft>
                      </a:pPr>
                      <a:r>
                        <a:rPr lang="it-IT" sz="2400">
                          <a:effectLst/>
                          <a:latin typeface="Arial" panose="020B0604020202020204" pitchFamily="34" charset="0"/>
                          <a:cs typeface="Arial" panose="020B0604020202020204" pitchFamily="34" charset="0"/>
                        </a:rPr>
                        <a:t>Linee guida</a:t>
                      </a:r>
                      <a:endParaRPr lang="it-IT" sz="2400">
                        <a:effectLst/>
                        <a:latin typeface="Arial" panose="020B0604020202020204" pitchFamily="34" charset="0"/>
                        <a:ea typeface="Calibri" panose="020F0502020204030204" pitchFamily="34" charset="0"/>
                        <a:cs typeface="Arial" panose="020B0604020202020204" pitchFamily="34" charset="0"/>
                      </a:endParaRPr>
                    </a:p>
                  </a:txBody>
                  <a:tcPr marL="59315" marR="59315" marT="0" marB="0"/>
                </a:tc>
                <a:tc>
                  <a:txBody>
                    <a:bodyPr/>
                    <a:lstStyle/>
                    <a:p>
                      <a:pPr algn="ctr">
                        <a:spcAft>
                          <a:spcPts val="0"/>
                        </a:spcAft>
                      </a:pPr>
                      <a:r>
                        <a:rPr lang="it-IT" sz="2400" dirty="0">
                          <a:solidFill>
                            <a:schemeClr val="bg1"/>
                          </a:solidFill>
                          <a:effectLst/>
                        </a:rPr>
                        <a:t>PTOF</a:t>
                      </a:r>
                      <a:endParaRPr lang="it-IT"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9315" marR="59315" marT="0" marB="0">
                    <a:solidFill>
                      <a:srgbClr val="002060"/>
                    </a:solidFill>
                  </a:tcPr>
                </a:tc>
                <a:extLst>
                  <a:ext uri="{0D108BD9-81ED-4DB2-BD59-A6C34878D82A}">
                    <a16:rowId xmlns:a16="http://schemas.microsoft.com/office/drawing/2014/main" val="1023409897"/>
                  </a:ext>
                </a:extLst>
              </a:tr>
              <a:tr h="5682387">
                <a:tc>
                  <a:txBody>
                    <a:bodyPr/>
                    <a:lstStyle/>
                    <a:p>
                      <a:pPr algn="l">
                        <a:spcAft>
                          <a:spcPts val="0"/>
                        </a:spcAft>
                      </a:pPr>
                      <a:endParaRPr lang="it-IT" sz="1500" dirty="0">
                        <a:effectLst/>
                        <a:latin typeface="Arial" panose="020B0604020202020204" pitchFamily="34" charset="0"/>
                        <a:cs typeface="Arial" panose="020B0604020202020204" pitchFamily="34" charset="0"/>
                      </a:endParaRPr>
                    </a:p>
                    <a:p>
                      <a:pPr algn="l">
                        <a:spcAft>
                          <a:spcPts val="0"/>
                        </a:spcAft>
                      </a:pPr>
                      <a:r>
                        <a:rPr lang="it-IT" sz="1500" dirty="0">
                          <a:effectLst/>
                          <a:latin typeface="Arial" panose="020B0604020202020204" pitchFamily="34" charset="0"/>
                          <a:cs typeface="Arial" panose="020B0604020202020204" pitchFamily="34" charset="0"/>
                        </a:rPr>
                        <a:t>Art. 2 comma 3</a:t>
                      </a:r>
                    </a:p>
                    <a:p>
                      <a:pPr algn="l">
                        <a:spcAft>
                          <a:spcPts val="0"/>
                        </a:spcAft>
                      </a:pPr>
                      <a:r>
                        <a:rPr lang="it-IT" sz="1500" dirty="0">
                          <a:effectLst/>
                          <a:latin typeface="Arial" panose="020B0604020202020204" pitchFamily="34" charset="0"/>
                          <a:cs typeface="Arial" panose="020B0604020202020204" pitchFamily="34" charset="0"/>
                        </a:rPr>
                        <a:t> </a:t>
                      </a:r>
                    </a:p>
                    <a:p>
                      <a:pPr algn="l">
                        <a:spcAft>
                          <a:spcPts val="0"/>
                        </a:spcAft>
                      </a:pPr>
                      <a:r>
                        <a:rPr lang="it-IT" sz="1500" b="0" dirty="0">
                          <a:effectLst/>
                          <a:latin typeface="Arial" panose="020B0604020202020204" pitchFamily="34" charset="0"/>
                          <a:cs typeface="Arial" panose="020B0604020202020204" pitchFamily="34" charset="0"/>
                        </a:rPr>
                        <a:t>Le istituzioni scolastiche prevedono </a:t>
                      </a:r>
                      <a:r>
                        <a:rPr lang="it-IT" sz="1500" b="1" dirty="0">
                          <a:effectLst/>
                          <a:latin typeface="Arial" panose="020B0604020202020204" pitchFamily="34" charset="0"/>
                          <a:cs typeface="Arial" panose="020B0604020202020204" pitchFamily="34" charset="0"/>
                        </a:rPr>
                        <a:t>nel curricolo di istituto </a:t>
                      </a:r>
                      <a:r>
                        <a:rPr lang="it-IT" sz="1500" b="0" dirty="0">
                          <a:effectLst/>
                          <a:latin typeface="Arial" panose="020B0604020202020204" pitchFamily="34" charset="0"/>
                          <a:cs typeface="Arial" panose="020B0604020202020204" pitchFamily="34" charset="0"/>
                        </a:rPr>
                        <a:t>l'insegnamento trasversale dell'educazione civica</a:t>
                      </a:r>
                    </a:p>
                    <a:p>
                      <a:pPr algn="l">
                        <a:spcAft>
                          <a:spcPts val="0"/>
                        </a:spcAft>
                      </a:pPr>
                      <a:r>
                        <a:rPr lang="it-IT" sz="1500" dirty="0">
                          <a:effectLst/>
                          <a:latin typeface="Arial" panose="020B0604020202020204" pitchFamily="34" charset="0"/>
                          <a:cs typeface="Arial" panose="020B0604020202020204" pitchFamily="34" charset="0"/>
                        </a:rPr>
                        <a:t> </a:t>
                      </a:r>
                    </a:p>
                    <a:p>
                      <a:pPr algn="l">
                        <a:spcAft>
                          <a:spcPts val="0"/>
                        </a:spcAft>
                      </a:pPr>
                      <a:r>
                        <a:rPr lang="it-IT" sz="1500" dirty="0">
                          <a:effectLst/>
                          <a:latin typeface="Arial" panose="020B0604020202020204" pitchFamily="34" charset="0"/>
                          <a:cs typeface="Arial" panose="020B0604020202020204" pitchFamily="34" charset="0"/>
                        </a:rPr>
                        <a:t>Comma 7</a:t>
                      </a:r>
                    </a:p>
                    <a:p>
                      <a:pPr algn="l">
                        <a:spcAft>
                          <a:spcPts val="0"/>
                        </a:spcAft>
                      </a:pPr>
                      <a:r>
                        <a:rPr lang="it-IT" sz="1500" dirty="0">
                          <a:effectLst/>
                          <a:latin typeface="Arial" panose="020B0604020202020204" pitchFamily="34" charset="0"/>
                          <a:cs typeface="Arial" panose="020B0604020202020204" pitchFamily="34" charset="0"/>
                        </a:rPr>
                        <a:t> </a:t>
                      </a:r>
                    </a:p>
                    <a:p>
                      <a:pPr algn="l">
                        <a:spcAft>
                          <a:spcPts val="0"/>
                        </a:spcAft>
                      </a:pPr>
                      <a:r>
                        <a:rPr lang="it-IT" sz="1500" b="0" dirty="0">
                          <a:effectLst/>
                          <a:latin typeface="Arial" panose="020B0604020202020204" pitchFamily="34" charset="0"/>
                          <a:cs typeface="Arial" panose="020B0604020202020204" pitchFamily="34" charset="0"/>
                        </a:rPr>
                        <a:t>Il dirigente scolastico verifica la piena attuazione </a:t>
                      </a:r>
                      <a:r>
                        <a:rPr lang="it-IT" sz="1500" b="1" dirty="0">
                          <a:effectLst/>
                          <a:latin typeface="Arial" panose="020B0604020202020204" pitchFamily="34" charset="0"/>
                          <a:cs typeface="Arial" panose="020B0604020202020204" pitchFamily="34" charset="0"/>
                        </a:rPr>
                        <a:t>e la coerenza con il Piano triennale dell'offerta formativa.</a:t>
                      </a:r>
                    </a:p>
                    <a:p>
                      <a:pPr algn="l">
                        <a:spcAft>
                          <a:spcPts val="0"/>
                        </a:spcAft>
                      </a:pPr>
                      <a:r>
                        <a:rPr lang="it-IT" sz="1500" dirty="0">
                          <a:effectLst/>
                          <a:latin typeface="Arial" panose="020B0604020202020204" pitchFamily="34" charset="0"/>
                          <a:cs typeface="Arial" panose="020B0604020202020204" pitchFamily="34" charset="0"/>
                        </a:rPr>
                        <a:t> </a:t>
                      </a:r>
                      <a:endParaRPr lang="it-IT" sz="1500" dirty="0">
                        <a:effectLst/>
                        <a:latin typeface="Arial" panose="020B0604020202020204" pitchFamily="34" charset="0"/>
                        <a:ea typeface="Calibri" panose="020F0502020204030204" pitchFamily="34" charset="0"/>
                        <a:cs typeface="Arial" panose="020B0604020202020204" pitchFamily="34" charset="0"/>
                      </a:endParaRPr>
                    </a:p>
                  </a:txBody>
                  <a:tcPr marL="59315" marR="59315" marT="0" marB="0"/>
                </a:tc>
                <a:tc>
                  <a:txBody>
                    <a:bodyPr/>
                    <a:lstStyle/>
                    <a:p>
                      <a:pPr algn="l">
                        <a:spcAft>
                          <a:spcPts val="0"/>
                        </a:spcAft>
                      </a:pPr>
                      <a:endParaRPr lang="it-IT" sz="1500" b="1" dirty="0">
                        <a:effectLst/>
                        <a:latin typeface="Arial" panose="020B0604020202020204" pitchFamily="34" charset="0"/>
                        <a:cs typeface="Arial" panose="020B0604020202020204" pitchFamily="34" charset="0"/>
                      </a:endParaRPr>
                    </a:p>
                    <a:p>
                      <a:pPr algn="l">
                        <a:spcAft>
                          <a:spcPts val="0"/>
                        </a:spcAft>
                      </a:pPr>
                      <a:r>
                        <a:rPr lang="it-IT" sz="1500" b="1" dirty="0">
                          <a:effectLst/>
                          <a:latin typeface="Arial" panose="020B0604020202020204" pitchFamily="34" charset="0"/>
                          <a:cs typeface="Arial" panose="020B0604020202020204" pitchFamily="34" charset="0"/>
                        </a:rPr>
                        <a:t>Art. 2 comma 1</a:t>
                      </a:r>
                    </a:p>
                    <a:p>
                      <a:pPr algn="l">
                        <a:spcAft>
                          <a:spcPts val="0"/>
                        </a:spcAft>
                      </a:pPr>
                      <a:r>
                        <a:rPr lang="it-IT" sz="1500" dirty="0">
                          <a:effectLst/>
                          <a:latin typeface="Arial" panose="020B0604020202020204" pitchFamily="34" charset="0"/>
                          <a:cs typeface="Arial" panose="020B0604020202020204" pitchFamily="34" charset="0"/>
                        </a:rPr>
                        <a:t> </a:t>
                      </a:r>
                    </a:p>
                    <a:p>
                      <a:pPr algn="l">
                        <a:spcAft>
                          <a:spcPts val="0"/>
                        </a:spcAft>
                      </a:pPr>
                      <a:r>
                        <a:rPr lang="it-IT" sz="1500" dirty="0">
                          <a:effectLst/>
                          <a:latin typeface="Arial" panose="020B0604020202020204" pitchFamily="34" charset="0"/>
                          <a:cs typeface="Arial" panose="020B0604020202020204" pitchFamily="34" charset="0"/>
                        </a:rPr>
                        <a:t>Per gli anni scolastici 2020/2021, 2021/2022 e 2022/2023 le istituzioni scolastiche … definiscono,</a:t>
                      </a:r>
                    </a:p>
                    <a:p>
                      <a:pPr algn="l">
                        <a:spcAft>
                          <a:spcPts val="0"/>
                        </a:spcAft>
                      </a:pPr>
                      <a:r>
                        <a:rPr lang="it-IT" sz="1500" dirty="0">
                          <a:effectLst/>
                          <a:latin typeface="Arial" panose="020B0604020202020204" pitchFamily="34" charset="0"/>
                          <a:cs typeface="Arial" panose="020B0604020202020204" pitchFamily="34" charset="0"/>
                        </a:rPr>
                        <a:t>in prima attuazione, il curricolo di educazione civica, tenendo a riferimento le Linee guida,</a:t>
                      </a:r>
                    </a:p>
                    <a:p>
                      <a:pPr algn="l">
                        <a:spcAft>
                          <a:spcPts val="0"/>
                        </a:spcAft>
                      </a:pPr>
                      <a:r>
                        <a:rPr lang="it-IT" sz="1500" b="1" dirty="0">
                          <a:effectLst/>
                          <a:latin typeface="Arial" panose="020B0604020202020204" pitchFamily="34" charset="0"/>
                          <a:cs typeface="Arial" panose="020B0604020202020204" pitchFamily="34" charset="0"/>
                        </a:rPr>
                        <a:t>indicando traguardi di competenza, i risultati di apprendimento e gli obiettivi specifici di</a:t>
                      </a:r>
                    </a:p>
                    <a:p>
                      <a:pPr algn="l">
                        <a:spcAft>
                          <a:spcPts val="0"/>
                        </a:spcAft>
                      </a:pPr>
                      <a:r>
                        <a:rPr lang="it-IT" sz="1500" b="1" dirty="0">
                          <a:effectLst/>
                          <a:latin typeface="Arial" panose="020B0604020202020204" pitchFamily="34" charset="0"/>
                          <a:cs typeface="Arial" panose="020B0604020202020204" pitchFamily="34" charset="0"/>
                        </a:rPr>
                        <a:t>apprendimento, </a:t>
                      </a:r>
                      <a:r>
                        <a:rPr lang="it-IT" sz="1500" dirty="0">
                          <a:effectLst/>
                          <a:latin typeface="Arial" panose="020B0604020202020204" pitchFamily="34" charset="0"/>
                          <a:cs typeface="Arial" panose="020B0604020202020204" pitchFamily="34" charset="0"/>
                        </a:rPr>
                        <a:t>in coerenza ed eventuale integrazione con le Indicazioni nazionali …</a:t>
                      </a:r>
                      <a:endParaRPr lang="it-IT" sz="1500" dirty="0">
                        <a:effectLst/>
                        <a:latin typeface="Arial" panose="020B0604020202020204" pitchFamily="34" charset="0"/>
                        <a:ea typeface="Calibri" panose="020F0502020204030204" pitchFamily="34" charset="0"/>
                        <a:cs typeface="Arial" panose="020B0604020202020204" pitchFamily="34" charset="0"/>
                      </a:endParaRPr>
                    </a:p>
                  </a:txBody>
                  <a:tcPr marL="59315" marR="59315" marT="0" marB="0"/>
                </a:tc>
                <a:tc>
                  <a:txBody>
                    <a:bodyPr/>
                    <a:lstStyle/>
                    <a:p>
                      <a:pPr algn="just">
                        <a:spcAft>
                          <a:spcPts val="0"/>
                        </a:spcAft>
                      </a:pPr>
                      <a:r>
                        <a:rPr lang="it-IT" sz="1500" b="0" dirty="0">
                          <a:effectLst/>
                          <a:latin typeface="Arial" panose="020B0604020202020204" pitchFamily="34" charset="0"/>
                          <a:cs typeface="Arial" panose="020B0604020202020204" pitchFamily="34" charset="0"/>
                        </a:rPr>
                        <a:t>Le Istituzioni scolastiche sono chiamate…ad </a:t>
                      </a:r>
                      <a:r>
                        <a:rPr lang="it-IT" sz="1500" b="1" dirty="0">
                          <a:effectLst/>
                          <a:latin typeface="Arial" panose="020B0604020202020204" pitchFamily="34" charset="0"/>
                          <a:cs typeface="Arial" panose="020B0604020202020204" pitchFamily="34" charset="0"/>
                        </a:rPr>
                        <a:t>aggiornare i curricoli di istituto </a:t>
                      </a:r>
                      <a:r>
                        <a:rPr lang="it-IT" sz="1500" b="0" dirty="0">
                          <a:effectLst/>
                          <a:latin typeface="Arial" panose="020B0604020202020204" pitchFamily="34" charset="0"/>
                          <a:cs typeface="Arial" panose="020B0604020202020204" pitchFamily="34" charset="0"/>
                        </a:rPr>
                        <a:t>e l’attività di programmazione didattica nel primo e nel secondo ciclo di istruzione</a:t>
                      </a:r>
                    </a:p>
                    <a:p>
                      <a:pPr algn="just">
                        <a:spcAft>
                          <a:spcPts val="0"/>
                        </a:spcAft>
                      </a:pPr>
                      <a:r>
                        <a:rPr lang="it-IT" sz="1500" dirty="0">
                          <a:effectLst/>
                          <a:latin typeface="Arial" panose="020B0604020202020204" pitchFamily="34" charset="0"/>
                          <a:cs typeface="Arial" panose="020B0604020202020204" pitchFamily="34" charset="0"/>
                        </a:rPr>
                        <a:t> </a:t>
                      </a:r>
                    </a:p>
                    <a:p>
                      <a:pPr marL="0" marR="0" lvl="0" indent="0" algn="just" defTabSz="342797" rtl="0" eaLnBrk="1" fontAlgn="auto" latinLnBrk="0" hangingPunct="1">
                        <a:lnSpc>
                          <a:spcPct val="100000"/>
                        </a:lnSpc>
                        <a:spcBef>
                          <a:spcPts val="0"/>
                        </a:spcBef>
                        <a:spcAft>
                          <a:spcPts val="0"/>
                        </a:spcAft>
                        <a:buClrTx/>
                        <a:buSzTx/>
                        <a:buFontTx/>
                        <a:buNone/>
                        <a:tabLst/>
                        <a:defRPr/>
                      </a:pPr>
                      <a:r>
                        <a:rPr lang="it-IT" sz="1500" b="1" kern="1200" dirty="0">
                          <a:solidFill>
                            <a:schemeClr val="dk1"/>
                          </a:solidFill>
                          <a:effectLst/>
                          <a:latin typeface="Arial" panose="020B0604020202020204" pitchFamily="34" charset="0"/>
                          <a:ea typeface="+mn-ea"/>
                          <a:cs typeface="Arial" panose="020B0604020202020204" pitchFamily="34" charset="0"/>
                        </a:rPr>
                        <a:t>Aspetti contenutistici e metodologici</a:t>
                      </a:r>
                    </a:p>
                    <a:p>
                      <a:pPr algn="just">
                        <a:spcAft>
                          <a:spcPts val="0"/>
                        </a:spcAft>
                      </a:pPr>
                      <a:r>
                        <a:rPr lang="it-IT" sz="1500" dirty="0">
                          <a:effectLst/>
                          <a:latin typeface="Arial" panose="020B0604020202020204" pitchFamily="34" charset="0"/>
                          <a:cs typeface="Arial" panose="020B0604020202020204" pitchFamily="34" charset="0"/>
                        </a:rPr>
                        <a:t>Nel rispetto dell’autonomia organizzativa e didattica di ciascuna istituzione scolastica, le Linee guida si sviluppano intorno </a:t>
                      </a:r>
                      <a:r>
                        <a:rPr lang="it-IT" sz="1500" b="1" dirty="0">
                          <a:effectLst/>
                          <a:latin typeface="Arial" panose="020B0604020202020204" pitchFamily="34" charset="0"/>
                          <a:cs typeface="Arial" panose="020B0604020202020204" pitchFamily="34" charset="0"/>
                        </a:rPr>
                        <a:t>a tre nuclei concettuali</a:t>
                      </a:r>
                      <a:r>
                        <a:rPr lang="it-IT" sz="1500" dirty="0">
                          <a:effectLst/>
                          <a:latin typeface="Arial" panose="020B0604020202020204" pitchFamily="34" charset="0"/>
                          <a:cs typeface="Arial" panose="020B0604020202020204" pitchFamily="34" charset="0"/>
                        </a:rPr>
                        <a:t> che costituiscono i pilastri della legge, a cui possono essere ricondotte tutte le diverse tematiche dalla stessa individuate:</a:t>
                      </a:r>
                    </a:p>
                    <a:p>
                      <a:pPr algn="just">
                        <a:spcAft>
                          <a:spcPts val="0"/>
                        </a:spcAft>
                      </a:pPr>
                      <a:endParaRPr lang="it-IT" sz="1500" dirty="0">
                        <a:effectLst/>
                        <a:latin typeface="Arial" panose="020B0604020202020204" pitchFamily="34" charset="0"/>
                        <a:cs typeface="Arial" panose="020B0604020202020204" pitchFamily="34" charset="0"/>
                      </a:endParaRPr>
                    </a:p>
                    <a:p>
                      <a:pPr marL="342900" lvl="0" indent="-342900" algn="just">
                        <a:spcAft>
                          <a:spcPts val="0"/>
                        </a:spcAft>
                        <a:buFont typeface="+mj-lt"/>
                        <a:buAutoNum type="arabicPeriod"/>
                      </a:pPr>
                      <a:r>
                        <a:rPr lang="it-IT" sz="1500" u="none" strike="noStrike" dirty="0">
                          <a:effectLst/>
                          <a:latin typeface="Arial" panose="020B0604020202020204" pitchFamily="34" charset="0"/>
                          <a:cs typeface="Arial" panose="020B0604020202020204" pitchFamily="34" charset="0"/>
                        </a:rPr>
                        <a:t>costituzione</a:t>
                      </a:r>
                    </a:p>
                    <a:p>
                      <a:pPr marL="342900" lvl="0" indent="-342900" algn="just">
                        <a:spcAft>
                          <a:spcPts val="0"/>
                        </a:spcAft>
                        <a:buFont typeface="+mj-lt"/>
                        <a:buAutoNum type="arabicPeriod"/>
                      </a:pPr>
                      <a:r>
                        <a:rPr lang="it-IT" sz="1500" u="none" strike="noStrike" dirty="0">
                          <a:effectLst/>
                          <a:latin typeface="Arial" panose="020B0604020202020204" pitchFamily="34" charset="0"/>
                          <a:cs typeface="Arial" panose="020B0604020202020204" pitchFamily="34" charset="0"/>
                        </a:rPr>
                        <a:t>sviluppo sostenibile</a:t>
                      </a:r>
                    </a:p>
                    <a:p>
                      <a:pPr marL="342900" lvl="0" indent="-342900" algn="just">
                        <a:spcAft>
                          <a:spcPts val="0"/>
                        </a:spcAft>
                        <a:buFont typeface="+mj-lt"/>
                        <a:buAutoNum type="arabicPeriod"/>
                      </a:pPr>
                      <a:r>
                        <a:rPr lang="it-IT" sz="1500" u="none" strike="noStrike" dirty="0">
                          <a:effectLst/>
                          <a:latin typeface="Arial" panose="020B0604020202020204" pitchFamily="34" charset="0"/>
                          <a:cs typeface="Arial" panose="020B0604020202020204" pitchFamily="34" charset="0"/>
                        </a:rPr>
                        <a:t>cittadinanza digitale</a:t>
                      </a:r>
                    </a:p>
                    <a:p>
                      <a:pPr algn="just">
                        <a:spcAft>
                          <a:spcPts val="0"/>
                        </a:spcAft>
                      </a:pPr>
                      <a:r>
                        <a:rPr lang="it-IT" sz="1500" dirty="0">
                          <a:effectLst/>
                          <a:latin typeface="Arial" panose="020B0604020202020204" pitchFamily="34" charset="0"/>
                          <a:cs typeface="Arial" panose="020B0604020202020204" pitchFamily="34" charset="0"/>
                        </a:rPr>
                        <a:t>  </a:t>
                      </a:r>
                    </a:p>
                    <a:p>
                      <a:pPr algn="just">
                        <a:spcAft>
                          <a:spcPts val="0"/>
                        </a:spcAft>
                      </a:pPr>
                      <a:r>
                        <a:rPr lang="it-IT" sz="1500" b="1" dirty="0">
                          <a:effectLst/>
                          <a:latin typeface="Arial" panose="020B0604020202020204" pitchFamily="34" charset="0"/>
                          <a:cs typeface="Arial" panose="020B0604020202020204" pitchFamily="34" charset="0"/>
                        </a:rPr>
                        <a:t>La prospettiva trasversale dell’insegnamento di educazione civica</a:t>
                      </a:r>
                    </a:p>
                    <a:p>
                      <a:pPr algn="just">
                        <a:spcAft>
                          <a:spcPts val="0"/>
                        </a:spcAft>
                      </a:pPr>
                      <a:r>
                        <a:rPr lang="it-IT" sz="1500" dirty="0">
                          <a:effectLst/>
                          <a:latin typeface="Arial" panose="020B0604020202020204" pitchFamily="34" charset="0"/>
                          <a:cs typeface="Arial" panose="020B0604020202020204" pitchFamily="34" charset="0"/>
                        </a:rPr>
                        <a:t>La trasversalità dell’insegnamento offre un </a:t>
                      </a:r>
                      <a:r>
                        <a:rPr lang="it-IT" sz="1500" b="1" dirty="0">
                          <a:effectLst/>
                          <a:latin typeface="Arial" panose="020B0604020202020204" pitchFamily="34" charset="0"/>
                          <a:cs typeface="Arial" panose="020B0604020202020204" pitchFamily="34" charset="0"/>
                        </a:rPr>
                        <a:t>paradigma di riferimento diverso da quello delle discipline</a:t>
                      </a:r>
                      <a:r>
                        <a:rPr lang="it-IT" sz="1500" dirty="0">
                          <a:effectLst/>
                          <a:latin typeface="Arial" panose="020B0604020202020204" pitchFamily="34" charset="0"/>
                          <a:cs typeface="Arial" panose="020B0604020202020204" pitchFamily="34" charset="0"/>
                        </a:rPr>
                        <a:t>… per sviluppare processi di interconnessione tra saperi disciplinari ed extradisciplinari. </a:t>
                      </a:r>
                    </a:p>
                  </a:txBody>
                  <a:tcPr marL="59315" marR="59315" marT="0" marB="0"/>
                </a:tc>
                <a:tc>
                  <a:txBody>
                    <a:bodyPr/>
                    <a:lstStyle/>
                    <a:p>
                      <a:pPr algn="ctr">
                        <a:spcAft>
                          <a:spcPts val="0"/>
                        </a:spcAft>
                      </a:pPr>
                      <a:r>
                        <a:rPr lang="it-IT" sz="2700" b="1" dirty="0">
                          <a:solidFill>
                            <a:schemeClr val="bg1"/>
                          </a:solidFill>
                          <a:effectLst/>
                          <a:latin typeface="Arial" panose="020B0604020202020204" pitchFamily="34" charset="0"/>
                          <a:cs typeface="Arial" panose="020B0604020202020204" pitchFamily="34" charset="0"/>
                        </a:rPr>
                        <a:t>Curricolo di Istituto</a:t>
                      </a:r>
                      <a:endParaRPr lang="it-IT" sz="27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15" marR="59315" marT="0" marB="0" anchor="ctr">
                    <a:solidFill>
                      <a:srgbClr val="002060"/>
                    </a:solidFill>
                  </a:tcPr>
                </a:tc>
                <a:extLst>
                  <a:ext uri="{0D108BD9-81ED-4DB2-BD59-A6C34878D82A}">
                    <a16:rowId xmlns:a16="http://schemas.microsoft.com/office/drawing/2014/main" val="694758395"/>
                  </a:ext>
                </a:extLst>
              </a:tr>
            </a:tbl>
          </a:graphicData>
        </a:graphic>
      </p:graphicFrame>
      <p:sp>
        <p:nvSpPr>
          <p:cNvPr id="4" name="Title 3">
            <a:extLst>
              <a:ext uri="{FF2B5EF4-FFF2-40B4-BE49-F238E27FC236}">
                <a16:creationId xmlns:a16="http://schemas.microsoft.com/office/drawing/2014/main" id="{0462A045-9B0A-4795-BBC1-8BD8FA0AC559}"/>
              </a:ext>
            </a:extLst>
          </p:cNvPr>
          <p:cNvSpPr txBox="1">
            <a:spLocks/>
          </p:cNvSpPr>
          <p:nvPr/>
        </p:nvSpPr>
        <p:spPr bwMode="black">
          <a:xfrm>
            <a:off x="335360" y="19665"/>
            <a:ext cx="9241027" cy="57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609406" eaLnBrk="1" fontAlgn="base" hangingPunct="1">
              <a:spcBef>
                <a:spcPct val="0"/>
              </a:spcBef>
              <a:spcAft>
                <a:spcPct val="0"/>
              </a:spcAft>
              <a:defRPr/>
            </a:pPr>
            <a:r>
              <a:rPr lang="it-IT" altLang="it-IT" sz="3000" b="1" dirty="0">
                <a:solidFill>
                  <a:srgbClr val="0A7736"/>
                </a:solidFill>
                <a:ea typeface="HP Simplified"/>
              </a:rPr>
              <a:t>I temi fondamentali: 1. il Curricolo di Istituto</a:t>
            </a:r>
            <a:endParaRPr lang="en-US" altLang="it-IT" sz="3000" b="1" dirty="0">
              <a:solidFill>
                <a:srgbClr val="0A7736"/>
              </a:solidFill>
              <a:ea typeface="HP Simplified"/>
            </a:endParaRPr>
          </a:p>
        </p:txBody>
      </p:sp>
    </p:spTree>
    <p:extLst>
      <p:ext uri="{BB962C8B-B14F-4D97-AF65-F5344CB8AC3E}">
        <p14:creationId xmlns:p14="http://schemas.microsoft.com/office/powerpoint/2010/main" val="244544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56A2C34-B71A-43E0-AE58-18ED37C2ECD5}"/>
              </a:ext>
            </a:extLst>
          </p:cNvPr>
          <p:cNvPicPr>
            <a:picLocks noChangeAspect="1"/>
          </p:cNvPicPr>
          <p:nvPr/>
        </p:nvPicPr>
        <p:blipFill>
          <a:blip r:embed="rId2"/>
          <a:stretch>
            <a:fillRect/>
          </a:stretch>
        </p:blipFill>
        <p:spPr>
          <a:xfrm>
            <a:off x="1676400" y="0"/>
            <a:ext cx="10515600" cy="6858000"/>
          </a:xfrm>
          <a:prstGeom prst="rect">
            <a:avLst/>
          </a:prstGeom>
        </p:spPr>
      </p:pic>
    </p:spTree>
    <p:extLst>
      <p:ext uri="{BB962C8B-B14F-4D97-AF65-F5344CB8AC3E}">
        <p14:creationId xmlns:p14="http://schemas.microsoft.com/office/powerpoint/2010/main" val="2610901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B5E69CA-8554-4828-87AB-FD4F813F48F8}"/>
              </a:ext>
            </a:extLst>
          </p:cNvPr>
          <p:cNvSpPr txBox="1"/>
          <p:nvPr/>
        </p:nvSpPr>
        <p:spPr>
          <a:xfrm>
            <a:off x="1554480" y="0"/>
            <a:ext cx="10637520" cy="6494085"/>
          </a:xfrm>
          <a:prstGeom prst="rect">
            <a:avLst/>
          </a:prstGeom>
          <a:noFill/>
        </p:spPr>
        <p:txBody>
          <a:bodyPr wrap="square">
            <a:spAutoFit/>
          </a:bodyPr>
          <a:lstStyle/>
          <a:p>
            <a:pPr marR="30480" algn="ctr"/>
            <a:r>
              <a:rPr lang="it-IT" sz="3600" b="1" i="1" u="none" strike="noStrike" baseline="0" dirty="0">
                <a:solidFill>
                  <a:schemeClr val="accent2">
                    <a:lumMod val="50000"/>
                  </a:schemeClr>
                </a:solidFill>
                <a:latin typeface="Calibri" panose="020F0502020204030204" pitchFamily="34" charset="0"/>
              </a:rPr>
              <a:t>“La scuola nel nuovo scenario” </a:t>
            </a:r>
          </a:p>
          <a:p>
            <a:pPr marR="30480" algn="ctr"/>
            <a:r>
              <a:rPr lang="it-IT" sz="3600" b="1" i="1" u="none" strike="noStrike" baseline="0" dirty="0">
                <a:solidFill>
                  <a:schemeClr val="accent2">
                    <a:lumMod val="50000"/>
                  </a:schemeClr>
                </a:solidFill>
                <a:latin typeface="Calibri" panose="020F0502020204030204" pitchFamily="34" charset="0"/>
              </a:rPr>
              <a:t>(In 2012 “Cultura, scuola, persona”)</a:t>
            </a:r>
            <a:endParaRPr lang="it-IT" sz="3600" b="0" i="0" u="none" strike="noStrike" baseline="0" dirty="0">
              <a:solidFill>
                <a:schemeClr val="accent2">
                  <a:lumMod val="50000"/>
                </a:schemeClr>
              </a:solidFill>
              <a:latin typeface="Calibri" panose="020F0502020204030204" pitchFamily="34" charset="0"/>
            </a:endParaRPr>
          </a:p>
          <a:p>
            <a:pPr marR="0" algn="just"/>
            <a:endParaRPr lang="it-IT" sz="3200" b="0" i="1" u="none" strike="noStrike" baseline="0" dirty="0">
              <a:solidFill>
                <a:schemeClr val="accent2">
                  <a:lumMod val="75000"/>
                </a:schemeClr>
              </a:solidFill>
              <a:latin typeface="Calibri" panose="020F0502020204030204" pitchFamily="34" charset="0"/>
            </a:endParaRPr>
          </a:p>
          <a:p>
            <a:pPr marR="0" algn="just"/>
            <a:r>
              <a:rPr lang="it-IT" sz="3200" b="0" i="1" u="none" strike="noStrike" baseline="0" dirty="0">
                <a:solidFill>
                  <a:schemeClr val="accent2">
                    <a:lumMod val="75000"/>
                  </a:schemeClr>
                </a:solidFill>
                <a:latin typeface="Calibri" panose="020F0502020204030204" pitchFamily="34" charset="0"/>
              </a:rPr>
              <a:t>“ (...) la scuola non può abdicare al compito di promuovere la capacità degli studenti di </a:t>
            </a:r>
            <a:r>
              <a:rPr lang="it-IT" sz="3200" b="1" i="1" u="sng" strike="noStrike" baseline="0" dirty="0">
                <a:solidFill>
                  <a:schemeClr val="accent2">
                    <a:lumMod val="75000"/>
                  </a:schemeClr>
                </a:solidFill>
                <a:latin typeface="Calibri" panose="020F0502020204030204" pitchFamily="34" charset="0"/>
              </a:rPr>
              <a:t>dare senso alla varietà delle loro esperienze,</a:t>
            </a:r>
            <a:r>
              <a:rPr lang="it-IT" sz="3200" b="1" i="1" u="none" strike="noStrike" baseline="0" dirty="0">
                <a:solidFill>
                  <a:schemeClr val="accent2">
                    <a:lumMod val="75000"/>
                  </a:schemeClr>
                </a:solidFill>
                <a:latin typeface="Calibri" panose="020F0502020204030204" pitchFamily="34" charset="0"/>
              </a:rPr>
              <a:t> al fine di ridurre la frammentazione e il carattere episodico che rischiano di caratterizzare la vita dei bambini e degli adolescenti. (…)    </a:t>
            </a:r>
            <a:r>
              <a:rPr lang="it-IT" sz="3200" b="0" i="1" u="none" strike="noStrike" baseline="0" dirty="0">
                <a:solidFill>
                  <a:schemeClr val="accent2">
                    <a:lumMod val="75000"/>
                  </a:schemeClr>
                </a:solidFill>
                <a:latin typeface="Calibri" panose="020F0502020204030204" pitchFamily="34" charset="0"/>
              </a:rPr>
              <a:t>(...) </a:t>
            </a:r>
          </a:p>
          <a:p>
            <a:pPr marR="0" algn="just"/>
            <a:endParaRPr lang="it-IT" sz="3200" i="1" dirty="0">
              <a:solidFill>
                <a:schemeClr val="accent2">
                  <a:lumMod val="75000"/>
                </a:schemeClr>
              </a:solidFill>
              <a:latin typeface="Calibri" panose="020F0502020204030204" pitchFamily="34" charset="0"/>
            </a:endParaRPr>
          </a:p>
          <a:p>
            <a:pPr marR="0" algn="just"/>
            <a:r>
              <a:rPr lang="it-IT" sz="4000" b="0" i="1" u="none" strike="noStrike" baseline="0" dirty="0">
                <a:solidFill>
                  <a:schemeClr val="accent2">
                    <a:lumMod val="75000"/>
                  </a:schemeClr>
                </a:solidFill>
                <a:latin typeface="Calibri" panose="020F0502020204030204" pitchFamily="34" charset="0"/>
              </a:rPr>
              <a:t>la scuola è perciò investita da una domanda che comprende, insieme, </a:t>
            </a:r>
            <a:r>
              <a:rPr lang="it-IT" sz="4000" b="1" i="1" u="none" strike="noStrike" baseline="0" dirty="0">
                <a:solidFill>
                  <a:schemeClr val="accent2">
                    <a:lumMod val="75000"/>
                  </a:schemeClr>
                </a:solidFill>
                <a:latin typeface="Calibri" panose="020F0502020204030204" pitchFamily="34" charset="0"/>
              </a:rPr>
              <a:t>l’apprendimento</a:t>
            </a:r>
            <a:r>
              <a:rPr lang="it-IT" sz="4000" b="0" i="1" u="none" strike="noStrike" baseline="0" dirty="0">
                <a:solidFill>
                  <a:schemeClr val="accent2">
                    <a:lumMod val="75000"/>
                  </a:schemeClr>
                </a:solidFill>
                <a:latin typeface="Calibri" panose="020F0502020204030204" pitchFamily="34" charset="0"/>
              </a:rPr>
              <a:t> e </a:t>
            </a:r>
            <a:r>
              <a:rPr lang="it-IT" sz="4000" b="0" i="1" u="sng" strike="noStrike" baseline="0" dirty="0">
                <a:solidFill>
                  <a:schemeClr val="accent2">
                    <a:lumMod val="75000"/>
                  </a:schemeClr>
                </a:solidFill>
                <a:latin typeface="Calibri" panose="020F0502020204030204" pitchFamily="34" charset="0"/>
              </a:rPr>
              <a:t>“</a:t>
            </a:r>
            <a:r>
              <a:rPr lang="it-IT" sz="4000" b="1" i="1" u="sng" strike="noStrike" baseline="0" dirty="0">
                <a:solidFill>
                  <a:schemeClr val="accent2">
                    <a:lumMod val="75000"/>
                  </a:schemeClr>
                </a:solidFill>
                <a:latin typeface="Calibri" panose="020F0502020204030204" pitchFamily="34" charset="0"/>
              </a:rPr>
              <a:t>il saper stare al mondo”(…) </a:t>
            </a:r>
            <a:endParaRPr lang="it-IT" sz="4000" b="0" i="0" u="sng" strike="noStrike" baseline="0" dirty="0">
              <a:solidFill>
                <a:schemeClr val="accent2">
                  <a:lumMod val="75000"/>
                </a:schemeClr>
              </a:solidFill>
              <a:latin typeface="Calibri" panose="020F0502020204030204" pitchFamily="34" charset="0"/>
            </a:endParaRPr>
          </a:p>
        </p:txBody>
      </p:sp>
    </p:spTree>
    <p:extLst>
      <p:ext uri="{BB962C8B-B14F-4D97-AF65-F5344CB8AC3E}">
        <p14:creationId xmlns:p14="http://schemas.microsoft.com/office/powerpoint/2010/main" val="676315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7D9DFEF9-870F-4EE4-9F3B-BB9D1BDC10E1}"/>
              </a:ext>
            </a:extLst>
          </p:cNvPr>
          <p:cNvSpPr txBox="1"/>
          <p:nvPr/>
        </p:nvSpPr>
        <p:spPr>
          <a:xfrm>
            <a:off x="1757680" y="233680"/>
            <a:ext cx="10434320" cy="624786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4000" b="0" i="1" u="none" strike="noStrike" kern="1200" cap="none" spc="0" normalizeH="0" baseline="0" noProof="0" dirty="0">
                <a:ln>
                  <a:noFill/>
                </a:ln>
                <a:solidFill>
                  <a:srgbClr val="8AB833">
                    <a:lumMod val="75000"/>
                  </a:srgbClr>
                </a:solidFill>
                <a:effectLst/>
                <a:uLnTx/>
                <a:uFillTx/>
                <a:latin typeface="Calibri" panose="020F0502020204030204" pitchFamily="34" charset="0"/>
                <a:ea typeface="+mn-ea"/>
                <a:cs typeface="+mn-cs"/>
              </a:rPr>
              <a:t>Una molteplicità di culture e di lingue sono entrate nella scuola. L’intercultura è già oggi il modello che permette a tutti i bambini e ragazzi il </a:t>
            </a:r>
            <a:r>
              <a:rPr kumimoji="0" lang="it-IT" sz="4000" b="1" i="1" u="sng" strike="noStrike" kern="1200" cap="none" spc="0" normalizeH="0" baseline="0" noProof="0" dirty="0">
                <a:ln>
                  <a:noFill/>
                </a:ln>
                <a:solidFill>
                  <a:srgbClr val="8AB833">
                    <a:lumMod val="75000"/>
                  </a:srgbClr>
                </a:solidFill>
                <a:effectLst/>
                <a:uLnTx/>
                <a:uFillTx/>
                <a:latin typeface="Calibri" panose="020F0502020204030204" pitchFamily="34" charset="0"/>
                <a:ea typeface="+mn-ea"/>
                <a:cs typeface="+mn-cs"/>
              </a:rPr>
              <a:t>riconoscimento reciproco e dell’identità di ciascuno.  </a:t>
            </a:r>
            <a:r>
              <a:rPr kumimoji="0" lang="it-IT" sz="4000" b="0" i="1" u="none" strike="noStrike" kern="1200" cap="none" spc="0" normalizeH="0" baseline="0" noProof="0" dirty="0">
                <a:ln>
                  <a:noFill/>
                </a:ln>
                <a:solidFill>
                  <a:srgbClr val="8AB833">
                    <a:lumMod val="75000"/>
                  </a:srgbClr>
                </a:solidFill>
                <a:effectLst/>
                <a:uLnTx/>
                <a:uFillTx/>
                <a:latin typeface="Calibri" panose="020F0502020204030204" pitchFamily="34" charset="0"/>
                <a:ea typeface="+mn-ea"/>
                <a:cs typeface="+mn-cs"/>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it-IT" sz="4000" b="0" i="1" u="none" strike="noStrike" kern="1200" cap="none" spc="0" normalizeH="0" baseline="0" noProof="0" dirty="0">
                <a:ln>
                  <a:noFill/>
                </a:ln>
                <a:solidFill>
                  <a:srgbClr val="8AB833">
                    <a:lumMod val="75000"/>
                  </a:srgbClr>
                </a:solidFill>
                <a:effectLst/>
                <a:uLnTx/>
                <a:uFillTx/>
                <a:latin typeface="Calibri" panose="020F0502020204030204" pitchFamily="34" charset="0"/>
                <a:ea typeface="+mn-ea"/>
                <a:cs typeface="+mn-cs"/>
              </a:rPr>
              <a:t>sono presenti, al contempo, vecchie e nuove forme di emarginazione culturale e di analfabetismo. Queste si intrecciano con analfabetismi di ritorno, che rischiano di impedire a molti </a:t>
            </a:r>
            <a:r>
              <a:rPr kumimoji="0" lang="it-IT" sz="4000" b="1" i="1" u="none" strike="noStrike" kern="1200" cap="none" spc="0" normalizeH="0" baseline="0" noProof="0" dirty="0">
                <a:ln>
                  <a:noFill/>
                </a:ln>
                <a:solidFill>
                  <a:srgbClr val="8AB833">
                    <a:lumMod val="75000"/>
                  </a:srgbClr>
                </a:solidFill>
                <a:effectLst/>
                <a:uLnTx/>
                <a:uFillTx/>
                <a:latin typeface="Calibri" panose="020F0502020204030204" pitchFamily="34" charset="0"/>
                <a:ea typeface="+mn-ea"/>
                <a:cs typeface="+mn-cs"/>
              </a:rPr>
              <a:t>l’esercizio di una piena cittadinanza. (...) </a:t>
            </a:r>
            <a:endParaRPr kumimoji="0" lang="it-IT" sz="4000" b="0" i="0" u="none" strike="noStrike" kern="1200" cap="none" spc="0" normalizeH="0" baseline="0" noProof="0" dirty="0">
              <a:ln>
                <a:noFill/>
              </a:ln>
              <a:solidFill>
                <a:srgbClr val="8AB833">
                  <a:lumMod val="75000"/>
                </a:srgb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09795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BC01DFC-F3D0-4826-A9E8-393792C61A41}"/>
              </a:ext>
            </a:extLst>
          </p:cNvPr>
          <p:cNvSpPr txBox="1"/>
          <p:nvPr/>
        </p:nvSpPr>
        <p:spPr>
          <a:xfrm>
            <a:off x="1422400" y="1"/>
            <a:ext cx="10769600" cy="6740307"/>
          </a:xfrm>
          <a:prstGeom prst="rect">
            <a:avLst/>
          </a:prstGeom>
          <a:noFill/>
        </p:spPr>
        <p:txBody>
          <a:bodyPr wrap="square">
            <a:spAutoFit/>
          </a:bodyPr>
          <a:lstStyle/>
          <a:p>
            <a:pPr marR="30480" algn="ctr"/>
            <a:r>
              <a:rPr lang="it-IT" sz="3600" b="1" i="1" u="none" strike="noStrike" baseline="0" dirty="0">
                <a:solidFill>
                  <a:schemeClr val="accent2">
                    <a:lumMod val="50000"/>
                  </a:schemeClr>
                </a:solidFill>
                <a:latin typeface="Calibri" panose="020F0502020204030204" pitchFamily="34" charset="0"/>
              </a:rPr>
              <a:t>“La scuola nel nuovo scenario” </a:t>
            </a:r>
          </a:p>
          <a:p>
            <a:pPr marR="30480" algn="ctr"/>
            <a:r>
              <a:rPr lang="it-IT" sz="3600" b="1" i="1" u="none" strike="noStrike" baseline="0" dirty="0">
                <a:solidFill>
                  <a:schemeClr val="accent2">
                    <a:lumMod val="50000"/>
                  </a:schemeClr>
                </a:solidFill>
                <a:latin typeface="Calibri" panose="020F0502020204030204" pitchFamily="34" charset="0"/>
              </a:rPr>
              <a:t>(In 2012 “Cultura, scuola, persona”)</a:t>
            </a:r>
            <a:endParaRPr lang="it-IT" sz="3600" b="0" i="0" u="none" strike="noStrike" baseline="0" dirty="0">
              <a:solidFill>
                <a:schemeClr val="accent2">
                  <a:lumMod val="50000"/>
                </a:schemeClr>
              </a:solidFill>
              <a:latin typeface="Calibri" panose="020F0502020204030204" pitchFamily="34" charset="0"/>
            </a:endParaRPr>
          </a:p>
          <a:p>
            <a:pPr marR="0" algn="ctr"/>
            <a:r>
              <a:rPr lang="it-IT" sz="2400" i="1" dirty="0">
                <a:solidFill>
                  <a:schemeClr val="accent2">
                    <a:lumMod val="75000"/>
                  </a:schemeClr>
                </a:solidFill>
                <a:latin typeface="Calibri" panose="020F0502020204030204" pitchFamily="34" charset="0"/>
              </a:rPr>
              <a:t>A</a:t>
            </a:r>
            <a:r>
              <a:rPr lang="it-IT" sz="2400" b="0" i="1" u="none" strike="noStrike" baseline="0" dirty="0">
                <a:solidFill>
                  <a:schemeClr val="accent2">
                    <a:lumMod val="75000"/>
                  </a:schemeClr>
                </a:solidFill>
                <a:latin typeface="Calibri" panose="020F0502020204030204" pitchFamily="34" charset="0"/>
              </a:rPr>
              <a:t>lla scuola spettano alcune finalità specifiche: </a:t>
            </a:r>
          </a:p>
          <a:p>
            <a:pPr marR="0" algn="ctr"/>
            <a:endParaRPr lang="it-IT" sz="2400" b="0" i="1" u="none" strike="noStrike" baseline="0" dirty="0">
              <a:solidFill>
                <a:schemeClr val="accent2">
                  <a:lumMod val="75000"/>
                </a:schemeClr>
              </a:solidFill>
              <a:latin typeface="Calibri" panose="020F0502020204030204" pitchFamily="34" charset="0"/>
            </a:endParaRPr>
          </a:p>
          <a:p>
            <a:pPr marR="0" algn="just"/>
            <a:r>
              <a:rPr lang="it-IT" sz="2400" b="0" i="1" u="none" strike="noStrike" baseline="0" dirty="0">
                <a:solidFill>
                  <a:schemeClr val="accent2">
                    <a:lumMod val="75000"/>
                  </a:schemeClr>
                </a:solidFill>
                <a:latin typeface="Calibri" panose="020F0502020204030204" pitchFamily="34" charset="0"/>
              </a:rPr>
              <a:t>offrire agli studenti occasioni di apprendimento dei saperi e dei linguaggi culturali di base; </a:t>
            </a:r>
          </a:p>
          <a:p>
            <a:pPr marR="0" algn="just"/>
            <a:r>
              <a:rPr lang="it-IT" sz="2400" b="0" i="1" u="none" strike="noStrike" baseline="0" dirty="0">
                <a:solidFill>
                  <a:schemeClr val="accent2">
                    <a:lumMod val="75000"/>
                  </a:schemeClr>
                </a:solidFill>
                <a:latin typeface="Calibri" panose="020F0502020204030204" pitchFamily="34" charset="0"/>
              </a:rPr>
              <a:t>far sì che gli studenti acquisiscano gli </a:t>
            </a:r>
            <a:r>
              <a:rPr lang="it-IT" sz="2400" b="1" i="1" u="none" strike="noStrike" baseline="0" dirty="0">
                <a:solidFill>
                  <a:schemeClr val="accent2">
                    <a:lumMod val="75000"/>
                  </a:schemeClr>
                </a:solidFill>
                <a:latin typeface="Calibri" panose="020F0502020204030204" pitchFamily="34" charset="0"/>
              </a:rPr>
              <a:t>strumenti di pensiero necessari per apprendere a selezionare le informazioni; </a:t>
            </a:r>
          </a:p>
          <a:p>
            <a:pPr marR="0" algn="just"/>
            <a:r>
              <a:rPr lang="it-IT" sz="2400" b="1" i="1" u="none" strike="noStrike" baseline="0" dirty="0">
                <a:solidFill>
                  <a:schemeClr val="accent2">
                    <a:lumMod val="75000"/>
                  </a:schemeClr>
                </a:solidFill>
                <a:latin typeface="Calibri" panose="020F0502020204030204" pitchFamily="34" charset="0"/>
              </a:rPr>
              <a:t>promuovere negli studenti la capacità di elaborare metodi e categorie che siano in grado di fare da bussola negli itinerari personali; </a:t>
            </a:r>
          </a:p>
          <a:p>
            <a:pPr marR="0" algn="just"/>
            <a:r>
              <a:rPr lang="it-IT" sz="2400" b="1" i="1" u="none" strike="noStrike" baseline="0" dirty="0">
                <a:solidFill>
                  <a:schemeClr val="accent2">
                    <a:lumMod val="75000"/>
                  </a:schemeClr>
                </a:solidFill>
                <a:latin typeface="Calibri" panose="020F0502020204030204" pitchFamily="34" charset="0"/>
              </a:rPr>
              <a:t>favorire l’autonomia di pensiero degli studenti, orientando la propria didattica alla costruzione di saperi a partire da concreti bisogni formativi.(…) </a:t>
            </a:r>
            <a:endParaRPr lang="it-IT" sz="2400" b="0" i="0" u="none" strike="noStrike" baseline="0" dirty="0">
              <a:solidFill>
                <a:schemeClr val="accent2">
                  <a:lumMod val="75000"/>
                </a:schemeClr>
              </a:solidFill>
              <a:latin typeface="Calibri" panose="020F0502020204030204" pitchFamily="34" charset="0"/>
            </a:endParaRPr>
          </a:p>
          <a:p>
            <a:pPr marR="0" algn="just"/>
            <a:r>
              <a:rPr lang="it-IT" sz="2400" b="0" i="0" u="none" strike="noStrike" baseline="0" dirty="0">
                <a:solidFill>
                  <a:schemeClr val="accent2">
                    <a:lumMod val="75000"/>
                  </a:schemeClr>
                </a:solidFill>
                <a:latin typeface="Arial" panose="020B0604020202020204" pitchFamily="34" charset="0"/>
              </a:rPr>
              <a:t>•</a:t>
            </a:r>
            <a:r>
              <a:rPr lang="it-IT" sz="2400" b="0" i="1" u="none" strike="noStrike" baseline="0" dirty="0">
                <a:solidFill>
                  <a:schemeClr val="accent2">
                    <a:lumMod val="75000"/>
                  </a:schemeClr>
                </a:solidFill>
                <a:latin typeface="Calibri" panose="020F0502020204030204" pitchFamily="34" charset="0"/>
              </a:rPr>
              <a:t>La scuola realizza appieno la propria funzione pubblica impegnandosi, in questa prospettiva, per il successo scolastico di tutti gli studenti, con una </a:t>
            </a:r>
            <a:r>
              <a:rPr lang="it-IT" sz="2400" b="1" i="1" u="none" strike="noStrike" baseline="0" dirty="0">
                <a:solidFill>
                  <a:schemeClr val="accent2">
                    <a:lumMod val="75000"/>
                  </a:schemeClr>
                </a:solidFill>
                <a:latin typeface="Calibri" panose="020F0502020204030204" pitchFamily="34" charset="0"/>
              </a:rPr>
              <a:t>particolare attenzione al sostegno delle varie forme di diversità, di disabilità o di svantaggio. </a:t>
            </a:r>
            <a:endParaRPr lang="it-IT" sz="2400" b="0" i="0" u="none" strike="noStrike" baseline="0" dirty="0">
              <a:solidFill>
                <a:schemeClr val="accent2">
                  <a:lumMod val="75000"/>
                </a:schemeClr>
              </a:solidFill>
              <a:latin typeface="Calibri" panose="020F0502020204030204" pitchFamily="34" charset="0"/>
            </a:endParaRPr>
          </a:p>
          <a:p>
            <a:pPr marR="0" algn="just"/>
            <a:r>
              <a:rPr lang="it-IT" sz="2400" b="0" i="0" u="none" strike="noStrike" baseline="0" dirty="0">
                <a:solidFill>
                  <a:schemeClr val="accent2">
                    <a:lumMod val="75000"/>
                  </a:schemeClr>
                </a:solidFill>
                <a:latin typeface="Arial" panose="020B0604020202020204" pitchFamily="34" charset="0"/>
              </a:rPr>
              <a:t>•</a:t>
            </a:r>
            <a:r>
              <a:rPr lang="it-IT" sz="2400" b="0" i="1" u="none" strike="noStrike" baseline="0" dirty="0">
                <a:solidFill>
                  <a:schemeClr val="accent2">
                    <a:lumMod val="75000"/>
                  </a:schemeClr>
                </a:solidFill>
                <a:latin typeface="Calibri" panose="020F0502020204030204" pitchFamily="34" charset="0"/>
              </a:rPr>
              <a:t>(…) In entrambi i casi con la finalità sancita dalla nostra Costituzione  è di garantire (…) </a:t>
            </a:r>
            <a:r>
              <a:rPr lang="it-IT" sz="2400" b="1" i="1" u="none" strike="noStrike" baseline="0" dirty="0">
                <a:solidFill>
                  <a:schemeClr val="accent2">
                    <a:lumMod val="75000"/>
                  </a:schemeClr>
                </a:solidFill>
                <a:latin typeface="Calibri" panose="020F0502020204030204" pitchFamily="34" charset="0"/>
              </a:rPr>
              <a:t>il pieno sviluppo della persona umana” </a:t>
            </a:r>
            <a:endParaRPr lang="it-IT" sz="2400" b="0" i="0" u="none" strike="noStrike" baseline="0" dirty="0">
              <a:solidFill>
                <a:schemeClr val="accent2">
                  <a:lumMod val="75000"/>
                </a:schemeClr>
              </a:solidFill>
              <a:latin typeface="Calibri" panose="020F0502020204030204" pitchFamily="34" charset="0"/>
            </a:endParaRPr>
          </a:p>
        </p:txBody>
      </p:sp>
    </p:spTree>
    <p:extLst>
      <p:ext uri="{BB962C8B-B14F-4D97-AF65-F5344CB8AC3E}">
        <p14:creationId xmlns:p14="http://schemas.microsoft.com/office/powerpoint/2010/main" val="338592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0D9ACA-F4DC-44FD-A99F-E859E3594B68}"/>
              </a:ext>
            </a:extLst>
          </p:cNvPr>
          <p:cNvSpPr>
            <a:spLocks noGrp="1"/>
          </p:cNvSpPr>
          <p:nvPr>
            <p:ph type="title"/>
          </p:nvPr>
        </p:nvSpPr>
        <p:spPr>
          <a:xfrm>
            <a:off x="1584960" y="0"/>
            <a:ext cx="10607039" cy="1016000"/>
          </a:xfrm>
        </p:spPr>
        <p:txBody>
          <a:bodyPr>
            <a:normAutofit fontScale="90000"/>
          </a:bodyPr>
          <a:lstStyle/>
          <a:p>
            <a:pPr algn="ctr"/>
            <a:r>
              <a:rPr lang="it-IT" sz="3600" b="1" i="0" u="none" strike="noStrike" baseline="0" dirty="0">
                <a:solidFill>
                  <a:schemeClr val="accent1">
                    <a:lumMod val="50000"/>
                  </a:schemeClr>
                </a:solidFill>
                <a:latin typeface="Calibri" panose="020F0502020204030204" pitchFamily="34" charset="0"/>
              </a:rPr>
              <a:t>STATO DELL’ARTE DELLA DIFFUSIONE DELLE INDICAZIONI 2012 nel CONVEGNO MIUR DEL 2018</a:t>
            </a:r>
            <a:br>
              <a:rPr lang="it-IT" sz="3600" b="0" i="0" u="none" strike="noStrike" baseline="0" dirty="0">
                <a:solidFill>
                  <a:srgbClr val="000000"/>
                </a:solidFill>
                <a:latin typeface="Calibri" panose="020F0502020204030204" pitchFamily="34" charset="0"/>
              </a:rPr>
            </a:br>
            <a:endParaRPr lang="it-IT" dirty="0"/>
          </a:p>
        </p:txBody>
      </p:sp>
      <p:sp>
        <p:nvSpPr>
          <p:cNvPr id="6" name="CasellaDiTesto 5">
            <a:extLst>
              <a:ext uri="{FF2B5EF4-FFF2-40B4-BE49-F238E27FC236}">
                <a16:creationId xmlns:a16="http://schemas.microsoft.com/office/drawing/2014/main" id="{646306EB-B677-4ED8-9354-5F66DAE71A76}"/>
              </a:ext>
            </a:extLst>
          </p:cNvPr>
          <p:cNvSpPr txBox="1"/>
          <p:nvPr/>
        </p:nvSpPr>
        <p:spPr>
          <a:xfrm>
            <a:off x="1584960" y="1016000"/>
            <a:ext cx="10607039" cy="5509200"/>
          </a:xfrm>
          <a:prstGeom prst="rect">
            <a:avLst/>
          </a:prstGeom>
          <a:noFill/>
        </p:spPr>
        <p:txBody>
          <a:bodyPr wrap="square">
            <a:spAutoFit/>
          </a:bodyPr>
          <a:lstStyle/>
          <a:p>
            <a:pPr marR="7530" algn="just"/>
            <a:r>
              <a:rPr lang="it-IT" sz="3200" b="0" i="0" u="none" strike="noStrike" baseline="0" dirty="0">
                <a:solidFill>
                  <a:schemeClr val="accent2">
                    <a:lumMod val="75000"/>
                  </a:schemeClr>
                </a:solidFill>
                <a:latin typeface="Calibri" panose="020F0502020204030204" pitchFamily="34" charset="0"/>
              </a:rPr>
              <a:t>Il monitoraggio delle misure di accompagnamento ha restituito immagini di:  vivace ricerca, dibattito, virtuose esperienze di innovazione; esperienze significative e buone prassi;</a:t>
            </a:r>
          </a:p>
          <a:p>
            <a:pPr marR="0" algn="ctr"/>
            <a:r>
              <a:rPr lang="it-IT" sz="3200" dirty="0">
                <a:solidFill>
                  <a:schemeClr val="accent2">
                    <a:lumMod val="75000"/>
                  </a:schemeClr>
                </a:solidFill>
                <a:latin typeface="Calibri" panose="020F0502020204030204" pitchFamily="34" charset="0"/>
              </a:rPr>
              <a:t>m</a:t>
            </a:r>
            <a:r>
              <a:rPr lang="it-IT" sz="3200" b="0" i="0" u="none" strike="noStrike" baseline="0" dirty="0">
                <a:solidFill>
                  <a:schemeClr val="accent2">
                    <a:lumMod val="75000"/>
                  </a:schemeClr>
                </a:solidFill>
                <a:latin typeface="Calibri" panose="020F0502020204030204" pitchFamily="34" charset="0"/>
              </a:rPr>
              <a:t>a anche:</a:t>
            </a:r>
          </a:p>
          <a:p>
            <a:pPr marR="0" algn="just"/>
            <a:r>
              <a:rPr lang="it-IT" sz="3200" b="1" dirty="0">
                <a:solidFill>
                  <a:schemeClr val="accent2">
                    <a:lumMod val="75000"/>
                  </a:schemeClr>
                </a:solidFill>
                <a:latin typeface="Calibri" panose="020F0502020204030204" pitchFamily="34" charset="0"/>
              </a:rPr>
              <a:t>i</a:t>
            </a:r>
            <a:r>
              <a:rPr lang="it-IT" sz="3200" b="1" i="0" u="none" strike="noStrike" baseline="0" dirty="0">
                <a:solidFill>
                  <a:schemeClr val="accent2">
                    <a:lumMod val="75000"/>
                  </a:schemeClr>
                </a:solidFill>
                <a:latin typeface="Calibri" panose="020F0502020204030204" pitchFamily="34" charset="0"/>
              </a:rPr>
              <a:t>l perdurare di situazioni di disorientamento e incertezza;</a:t>
            </a:r>
          </a:p>
          <a:p>
            <a:pPr marR="0" algn="just"/>
            <a:r>
              <a:rPr lang="it-IT" sz="3200" b="0" i="0" u="none" strike="noStrike" baseline="0" dirty="0">
                <a:solidFill>
                  <a:schemeClr val="accent2">
                    <a:lumMod val="75000"/>
                  </a:schemeClr>
                </a:solidFill>
                <a:latin typeface="Calibri" panose="020F0502020204030204" pitchFamily="34" charset="0"/>
              </a:rPr>
              <a:t>resistenze ad abbandonare modelli didattici tradizionali di tipo prevalentemente trasmissivo;</a:t>
            </a:r>
          </a:p>
          <a:p>
            <a:pPr marR="0" algn="just"/>
            <a:r>
              <a:rPr lang="it-IT" sz="3200" b="1" dirty="0">
                <a:solidFill>
                  <a:schemeClr val="accent2">
                    <a:lumMod val="75000"/>
                  </a:schemeClr>
                </a:solidFill>
                <a:latin typeface="Calibri" panose="020F0502020204030204" pitchFamily="34" charset="0"/>
              </a:rPr>
              <a:t>f</a:t>
            </a:r>
            <a:r>
              <a:rPr lang="it-IT" sz="3200" b="1" i="0" u="none" strike="noStrike" baseline="0" dirty="0">
                <a:solidFill>
                  <a:schemeClr val="accent2">
                    <a:lumMod val="75000"/>
                  </a:schemeClr>
                </a:solidFill>
                <a:latin typeface="Calibri" panose="020F0502020204030204" pitchFamily="34" charset="0"/>
              </a:rPr>
              <a:t>atica a traghettare la didattica verso proposte</a:t>
            </a:r>
            <a:r>
              <a:rPr lang="it-IT" sz="3200" b="0" i="0" u="none" strike="noStrike" baseline="0" dirty="0">
                <a:solidFill>
                  <a:schemeClr val="accent2">
                    <a:lumMod val="75000"/>
                  </a:schemeClr>
                </a:solidFill>
                <a:latin typeface="Calibri" panose="020F0502020204030204" pitchFamily="34" charset="0"/>
              </a:rPr>
              <a:t>, organizzazioni, ambienti di apprendimento </a:t>
            </a:r>
            <a:r>
              <a:rPr lang="it-IT" sz="3200" b="1" i="0" u="none" strike="noStrike" baseline="0" dirty="0">
                <a:solidFill>
                  <a:schemeClr val="accent2">
                    <a:lumMod val="75000"/>
                  </a:schemeClr>
                </a:solidFill>
                <a:latin typeface="Calibri" panose="020F0502020204030204" pitchFamily="34" charset="0"/>
              </a:rPr>
              <a:t>che valorizzino l’autonomia e la responsabilità degli allievi e siano capaci di sviluppare conoscenze e abilità significative e competenze durevoli.</a:t>
            </a:r>
          </a:p>
        </p:txBody>
      </p:sp>
    </p:spTree>
    <p:extLst>
      <p:ext uri="{BB962C8B-B14F-4D97-AF65-F5344CB8AC3E}">
        <p14:creationId xmlns:p14="http://schemas.microsoft.com/office/powerpoint/2010/main" val="57916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2563544-BAFB-FFE0-6687-12DE2F4FC072}"/>
              </a:ext>
            </a:extLst>
          </p:cNvPr>
          <p:cNvSpPr txBox="1"/>
          <p:nvPr/>
        </p:nvSpPr>
        <p:spPr>
          <a:xfrm>
            <a:off x="1615440" y="467360"/>
            <a:ext cx="10576560" cy="6093976"/>
          </a:xfrm>
          <a:prstGeom prst="rect">
            <a:avLst/>
          </a:prstGeom>
          <a:noFill/>
        </p:spPr>
        <p:txBody>
          <a:bodyPr wrap="square">
            <a:spAutoFit/>
          </a:bodyPr>
          <a:lstStyle/>
          <a:p>
            <a:pPr algn="just"/>
            <a:r>
              <a:rPr lang="it-IT" sz="5400" dirty="0">
                <a:solidFill>
                  <a:srgbClr val="548235"/>
                </a:solidFill>
                <a:effectLst/>
                <a:latin typeface="Times New Roman" panose="02020603050405020304" pitchFamily="18" charset="0"/>
                <a:ea typeface="Calibri" panose="020F0502020204030204" pitchFamily="34" charset="0"/>
              </a:rPr>
              <a:t>(…) se le energie che da decenni vengono spese per cambiare la Costituzione, peraltro con risultati modesti, talvolta peggiorativi, fossero state, invece, impiegate per attuarla, </a:t>
            </a:r>
          </a:p>
          <a:p>
            <a:pPr algn="just"/>
            <a:r>
              <a:rPr lang="it-IT" sz="6000" b="1" dirty="0">
                <a:solidFill>
                  <a:srgbClr val="548235"/>
                </a:solidFill>
                <a:effectLst/>
                <a:latin typeface="Times New Roman" panose="02020603050405020304" pitchFamily="18" charset="0"/>
                <a:ea typeface="Calibri" panose="020F0502020204030204" pitchFamily="34" charset="0"/>
              </a:rPr>
              <a:t>il nostro sarebbe un </a:t>
            </a:r>
            <a:r>
              <a:rPr lang="it-IT" sz="6000" b="1" dirty="0">
                <a:solidFill>
                  <a:srgbClr val="00B050"/>
                </a:solidFill>
                <a:effectLst/>
                <a:latin typeface="Times New Roman" panose="02020603050405020304" pitchFamily="18" charset="0"/>
                <a:ea typeface="Calibri" panose="020F0502020204030204" pitchFamily="34" charset="0"/>
              </a:rPr>
              <a:t>PAESE PIU’GIUSTO E PIU’ FELICE</a:t>
            </a:r>
            <a:r>
              <a:rPr lang="it-IT" sz="6000" b="1" dirty="0">
                <a:solidFill>
                  <a:srgbClr val="548235"/>
                </a:solidFill>
                <a:effectLst/>
                <a:latin typeface="Times New Roman" panose="02020603050405020304" pitchFamily="18" charset="0"/>
                <a:ea typeface="Calibri" panose="020F0502020204030204" pitchFamily="34" charset="0"/>
              </a:rPr>
              <a:t>. </a:t>
            </a:r>
            <a:endParaRPr lang="it-IT" sz="6000" dirty="0"/>
          </a:p>
        </p:txBody>
      </p:sp>
    </p:spTree>
    <p:extLst>
      <p:ext uri="{BB962C8B-B14F-4D97-AF65-F5344CB8AC3E}">
        <p14:creationId xmlns:p14="http://schemas.microsoft.com/office/powerpoint/2010/main" val="24217319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AEF6910-1000-49D7-AA6A-A78E58AC76C0}"/>
              </a:ext>
            </a:extLst>
          </p:cNvPr>
          <p:cNvSpPr txBox="1"/>
          <p:nvPr/>
        </p:nvSpPr>
        <p:spPr>
          <a:xfrm>
            <a:off x="1615440" y="0"/>
            <a:ext cx="10576560" cy="6617196"/>
          </a:xfrm>
          <a:prstGeom prst="rect">
            <a:avLst/>
          </a:prstGeom>
          <a:noFill/>
        </p:spPr>
        <p:txBody>
          <a:bodyPr wrap="square">
            <a:spAutoFit/>
          </a:bodyPr>
          <a:lstStyle/>
          <a:p>
            <a:pPr marR="0" algn="ctr"/>
            <a:r>
              <a:rPr lang="it-IT" sz="4000" b="1" i="0" u="none" strike="noStrike" baseline="0" dirty="0">
                <a:solidFill>
                  <a:schemeClr val="accent1">
                    <a:lumMod val="50000"/>
                  </a:schemeClr>
                </a:solidFill>
                <a:latin typeface="Calibri" panose="020F0502020204030204" pitchFamily="34" charset="0"/>
              </a:rPr>
              <a:t>I NUOVI SCENARI/1</a:t>
            </a:r>
            <a:endParaRPr lang="it-IT" sz="4000" b="0" i="0" u="none" strike="noStrike" baseline="0" dirty="0">
              <a:solidFill>
                <a:schemeClr val="accent1">
                  <a:lumMod val="50000"/>
                </a:schemeClr>
              </a:solidFill>
              <a:latin typeface="Calibri" panose="020F0502020204030204" pitchFamily="34" charset="0"/>
            </a:endParaRPr>
          </a:p>
          <a:p>
            <a:pPr marR="0" algn="just"/>
            <a:endParaRPr lang="it-IT" sz="3200" b="0" i="0" u="none" strike="noStrike" baseline="0" dirty="0">
              <a:solidFill>
                <a:schemeClr val="accent2">
                  <a:lumMod val="75000"/>
                </a:schemeClr>
              </a:solidFill>
              <a:latin typeface="Calibri" panose="020F0502020204030204" pitchFamily="34" charset="0"/>
            </a:endParaRPr>
          </a:p>
          <a:p>
            <a:pPr marR="0" algn="just"/>
            <a:r>
              <a:rPr lang="it-IT" sz="3200" b="0" i="0" u="none" strike="noStrike" baseline="0" dirty="0">
                <a:solidFill>
                  <a:schemeClr val="accent2">
                    <a:lumMod val="75000"/>
                  </a:schemeClr>
                </a:solidFill>
                <a:latin typeface="Calibri" panose="020F0502020204030204" pitchFamily="34" charset="0"/>
              </a:rPr>
              <a:t>Rapido sviluppo tecnologico consente la disponibilità di una gran mole di informazioni e conoscenze, facilmente accessibili a chiunque</a:t>
            </a:r>
          </a:p>
          <a:p>
            <a:pPr marR="0" algn="just"/>
            <a:r>
              <a:rPr lang="it-IT" sz="3200" b="0" i="0" u="none" strike="noStrike" baseline="0" dirty="0">
                <a:solidFill>
                  <a:schemeClr val="accent2">
                    <a:lumMod val="75000"/>
                  </a:schemeClr>
                </a:solidFill>
                <a:latin typeface="Calibri" panose="020F0502020204030204" pitchFamily="34" charset="0"/>
              </a:rPr>
              <a:t>Nuove marginalità e nuovi rischi, soprattutto in persone già interessate da altre fragilità (poveri, anziani ,persone con scarsi mezzi culturali), che coinvolgono persone con bassa istruzione, giovani che non hanno ancora maturato sufficiente esperienza e, non di rado, persone con elevata istruzione formale, ma prive di adeguati strumenti di accesso consapevole all’informazione e, in definitiva, dell’esercizio del pensiero critico.</a:t>
            </a:r>
          </a:p>
        </p:txBody>
      </p:sp>
    </p:spTree>
    <p:extLst>
      <p:ext uri="{BB962C8B-B14F-4D97-AF65-F5344CB8AC3E}">
        <p14:creationId xmlns:p14="http://schemas.microsoft.com/office/powerpoint/2010/main" val="1107185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5FCBE90-8FCF-48D4-BE0E-A90356B57C46}"/>
              </a:ext>
            </a:extLst>
          </p:cNvPr>
          <p:cNvSpPr txBox="1"/>
          <p:nvPr/>
        </p:nvSpPr>
        <p:spPr>
          <a:xfrm>
            <a:off x="1605280" y="0"/>
            <a:ext cx="10586720" cy="6632585"/>
          </a:xfrm>
          <a:prstGeom prst="rect">
            <a:avLst/>
          </a:prstGeom>
          <a:noFill/>
        </p:spPr>
        <p:txBody>
          <a:bodyPr wrap="square">
            <a:spAutoFit/>
          </a:bodyPr>
          <a:lstStyle/>
          <a:p>
            <a:pPr marR="0" algn="ctr"/>
            <a:r>
              <a:rPr lang="it-IT" sz="4000" b="1" i="0" u="none" strike="noStrike" baseline="0" dirty="0">
                <a:solidFill>
                  <a:schemeClr val="accent3">
                    <a:lumMod val="50000"/>
                  </a:schemeClr>
                </a:solidFill>
                <a:latin typeface="Calibri" panose="020F0502020204030204" pitchFamily="34" charset="0"/>
              </a:rPr>
              <a:t>I NUOVI SCENARI/2</a:t>
            </a:r>
            <a:endParaRPr lang="it-IT" sz="4000" b="0" i="0" u="none" strike="noStrike" baseline="0" dirty="0">
              <a:solidFill>
                <a:schemeClr val="accent3">
                  <a:lumMod val="50000"/>
                </a:schemeClr>
              </a:solidFill>
              <a:latin typeface="Calibri" panose="020F0502020204030204" pitchFamily="34" charset="0"/>
            </a:endParaRPr>
          </a:p>
          <a:p>
            <a:pPr algn="just"/>
            <a:r>
              <a:rPr lang="it-IT" sz="3500" dirty="0">
                <a:solidFill>
                  <a:schemeClr val="accent2">
                    <a:lumMod val="75000"/>
                  </a:schemeClr>
                </a:solidFill>
                <a:latin typeface="Calibri" panose="020F0502020204030204" pitchFamily="34" charset="0"/>
              </a:rPr>
              <a:t>La scuola è chiamata ad i</a:t>
            </a:r>
            <a:r>
              <a:rPr lang="it-IT" sz="3500" b="0" i="0" u="none" strike="noStrike" baseline="0" dirty="0">
                <a:solidFill>
                  <a:schemeClr val="accent2">
                    <a:lumMod val="75000"/>
                  </a:schemeClr>
                </a:solidFill>
                <a:latin typeface="Calibri" panose="020F0502020204030204" pitchFamily="34" charset="0"/>
              </a:rPr>
              <a:t>nterrogarsi sui temi della convivenza civile e democratica, del confronto interculturale e delle politiche di inclusione in un quadro di:  </a:t>
            </a:r>
            <a:r>
              <a:rPr lang="it-IT" sz="3500" dirty="0">
                <a:solidFill>
                  <a:schemeClr val="accent2">
                    <a:lumMod val="75000"/>
                  </a:schemeClr>
                </a:solidFill>
                <a:latin typeface="Calibri" panose="020F0502020204030204" pitchFamily="34" charset="0"/>
              </a:rPr>
              <a:t>v</a:t>
            </a:r>
            <a:r>
              <a:rPr lang="it-IT" sz="3500" b="0" i="0" u="none" strike="noStrike" baseline="0" dirty="0">
                <a:solidFill>
                  <a:schemeClr val="accent2">
                    <a:lumMod val="75000"/>
                  </a:schemeClr>
                </a:solidFill>
                <a:latin typeface="Calibri" panose="020F0502020204030204" pitchFamily="34" charset="0"/>
              </a:rPr>
              <a:t>eloci e drammatici cambiamenti in atto nel mondo, nell’economia, nella cultura, nella politica nazionale e globale, vecchie e nuove emergenze ecologiche planetarie (</a:t>
            </a:r>
            <a:r>
              <a:rPr lang="it-IT" sz="3500" b="1" i="0" u="none" strike="noStrike" baseline="0" dirty="0">
                <a:solidFill>
                  <a:schemeClr val="accent2">
                    <a:lumMod val="75000"/>
                  </a:schemeClr>
                </a:solidFill>
                <a:latin typeface="Calibri" panose="020F0502020204030204" pitchFamily="34" charset="0"/>
              </a:rPr>
              <a:t>povertà, guerre locali, desertificazione, disastri ambientali</a:t>
            </a:r>
            <a:r>
              <a:rPr lang="it-IT" sz="3500" b="0" i="0" u="none" strike="noStrike" baseline="0" dirty="0">
                <a:solidFill>
                  <a:schemeClr val="accent2">
                    <a:lumMod val="75000"/>
                  </a:schemeClr>
                </a:solidFill>
                <a:latin typeface="Calibri" panose="020F0502020204030204" pitchFamily="34" charset="0"/>
              </a:rPr>
              <a:t>…),  di accrescimento delle spinte migratorie verso i Paesi del mondo più ricchi con l’emergere di problemi difensivi, di intolleranza e scontro culturale</a:t>
            </a:r>
          </a:p>
        </p:txBody>
      </p:sp>
    </p:spTree>
    <p:extLst>
      <p:ext uri="{BB962C8B-B14F-4D97-AF65-F5344CB8AC3E}">
        <p14:creationId xmlns:p14="http://schemas.microsoft.com/office/powerpoint/2010/main" val="11703197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9E499EC-47B9-45A7-9A47-37FBFA5A8B42}"/>
              </a:ext>
            </a:extLst>
          </p:cNvPr>
          <p:cNvSpPr txBox="1"/>
          <p:nvPr/>
        </p:nvSpPr>
        <p:spPr>
          <a:xfrm>
            <a:off x="1940560" y="132080"/>
            <a:ext cx="10251440" cy="7294305"/>
          </a:xfrm>
          <a:prstGeom prst="rect">
            <a:avLst/>
          </a:prstGeom>
          <a:noFill/>
        </p:spPr>
        <p:txBody>
          <a:bodyPr wrap="square">
            <a:spAutoFit/>
          </a:bodyPr>
          <a:lstStyle/>
          <a:p>
            <a:pPr marR="0" algn="ctr"/>
            <a:r>
              <a:rPr lang="it-IT" sz="4000" b="1" i="0" u="none" strike="noStrike" baseline="0" dirty="0">
                <a:solidFill>
                  <a:schemeClr val="accent3">
                    <a:lumMod val="50000"/>
                  </a:schemeClr>
                </a:solidFill>
                <a:latin typeface="Calibri" panose="020F0502020204030204" pitchFamily="34" charset="0"/>
              </a:rPr>
              <a:t>DOCUMENTI INTERNAZIONALI/ONU</a:t>
            </a:r>
            <a:endParaRPr lang="it-IT" sz="4000" b="0" i="0" u="none" strike="noStrike" baseline="0" dirty="0">
              <a:solidFill>
                <a:schemeClr val="accent3">
                  <a:lumMod val="50000"/>
                </a:schemeClr>
              </a:solidFill>
              <a:latin typeface="Calibri" panose="020F0502020204030204" pitchFamily="34" charset="0"/>
            </a:endParaRPr>
          </a:p>
          <a:p>
            <a:pPr marR="7210" algn="just"/>
            <a:r>
              <a:rPr lang="it-IT" sz="4000" b="0" i="0" u="none" strike="noStrike" baseline="0" dirty="0">
                <a:solidFill>
                  <a:schemeClr val="accent2">
                    <a:lumMod val="75000"/>
                  </a:schemeClr>
                </a:solidFill>
                <a:latin typeface="Calibri" panose="020F0502020204030204" pitchFamily="34" charset="0"/>
              </a:rPr>
              <a:t>L’Agenda ONU 2030 per lo sviluppo sostenibile è un programma d’azione per le persone, il pianeta e la prosperità sottoscritto nel settembre 2015 dai governi dei 193 Paesi membri dell’ONU. </a:t>
            </a:r>
          </a:p>
          <a:p>
            <a:pPr marR="7210" algn="just"/>
            <a:r>
              <a:rPr lang="it-IT" sz="4000" b="0" i="0" u="none" strike="noStrike" baseline="0" dirty="0">
                <a:solidFill>
                  <a:schemeClr val="accent2">
                    <a:lumMod val="75000"/>
                  </a:schemeClr>
                </a:solidFill>
                <a:latin typeface="Calibri" panose="020F0502020204030204" pitchFamily="34" charset="0"/>
              </a:rPr>
              <a:t>Essa ingloba 17 Obiettivi per lo Sviluppo Sostenibile</a:t>
            </a:r>
            <a:r>
              <a:rPr lang="it-IT" sz="4000" dirty="0">
                <a:solidFill>
                  <a:schemeClr val="accent2">
                    <a:lumMod val="75000"/>
                  </a:schemeClr>
                </a:solidFill>
                <a:latin typeface="Calibri" panose="020F0502020204030204" pitchFamily="34" charset="0"/>
              </a:rPr>
              <a:t>, tra cui il n. 4 riferito all’istruzione.</a:t>
            </a:r>
          </a:p>
          <a:p>
            <a:pPr marR="7210" algn="just"/>
            <a:endParaRPr lang="it-IT" sz="4000" b="0" i="0" u="none" strike="noStrike" baseline="0" dirty="0">
              <a:solidFill>
                <a:schemeClr val="accent2">
                  <a:lumMod val="75000"/>
                </a:schemeClr>
              </a:solidFill>
              <a:latin typeface="Calibri" panose="020F0502020204030204" pitchFamily="34" charset="0"/>
            </a:endParaRPr>
          </a:p>
          <a:p>
            <a:pPr marR="38940" algn="l"/>
            <a:r>
              <a:rPr lang="it-IT" sz="4000" b="0" i="0" u="none" strike="noStrike" baseline="0" dirty="0">
                <a:solidFill>
                  <a:schemeClr val="accent2">
                    <a:lumMod val="75000"/>
                  </a:schemeClr>
                </a:solidFill>
                <a:latin typeface="Calibri" panose="020F0502020204030204" pitchFamily="34" charset="0"/>
              </a:rPr>
              <a:t>Il testo dell’Agenda in italiano è reperibile al sito: </a:t>
            </a:r>
          </a:p>
          <a:p>
            <a:pPr marR="16530" algn="ctr"/>
            <a:r>
              <a:rPr lang="it-IT" sz="2800" b="0" i="0" u="none" strike="noStrike" baseline="0" dirty="0">
                <a:solidFill>
                  <a:schemeClr val="accent2">
                    <a:lumMod val="75000"/>
                  </a:schemeClr>
                </a:solidFill>
                <a:latin typeface="Calibri" panose="020F0502020204030204" pitchFamily="34" charset="0"/>
                <a:hlinkClick r:id="rId2">
                  <a:extLst>
                    <a:ext uri="{A12FA001-AC4F-418D-AE19-62706E023703}">
                      <ahyp:hlinkClr xmlns:ahyp="http://schemas.microsoft.com/office/drawing/2018/hyperlinkcolor" val="tx"/>
                    </a:ext>
                  </a:extLst>
                </a:hlinkClick>
              </a:rPr>
              <a:t>http://www.unric.org/it/images/Agenda_2030_ITA.pdf</a:t>
            </a:r>
            <a:endParaRPr lang="it-IT" sz="2800" b="0" i="0" u="none" strike="noStrike" baseline="0" dirty="0">
              <a:solidFill>
                <a:schemeClr val="accent2">
                  <a:lumMod val="75000"/>
                </a:schemeClr>
              </a:solidFill>
              <a:latin typeface="Calibri" panose="020F0502020204030204" pitchFamily="34" charset="0"/>
            </a:endParaRPr>
          </a:p>
          <a:p>
            <a:pPr marR="16530" algn="ctr"/>
            <a:r>
              <a:rPr lang="it-IT" sz="4000" b="0" i="0" u="none" strike="noStrike" baseline="0" dirty="0">
                <a:solidFill>
                  <a:schemeClr val="accent2">
                    <a:lumMod val="75000"/>
                  </a:schemeClr>
                </a:solidFill>
                <a:latin typeface="Calibri" panose="020F0502020204030204" pitchFamily="34" charset="0"/>
              </a:rPr>
              <a:t> </a:t>
            </a:r>
            <a:endParaRPr lang="it-IT" sz="4000" dirty="0">
              <a:solidFill>
                <a:schemeClr val="accent2">
                  <a:lumMod val="75000"/>
                </a:schemeClr>
              </a:solidFill>
            </a:endParaRPr>
          </a:p>
        </p:txBody>
      </p:sp>
    </p:spTree>
    <p:extLst>
      <p:ext uri="{BB962C8B-B14F-4D97-AF65-F5344CB8AC3E}">
        <p14:creationId xmlns:p14="http://schemas.microsoft.com/office/powerpoint/2010/main" val="27369613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9DD6152-745D-4BE6-872F-225D933E1E6A}"/>
              </a:ext>
            </a:extLst>
          </p:cNvPr>
          <p:cNvSpPr txBox="1"/>
          <p:nvPr/>
        </p:nvSpPr>
        <p:spPr>
          <a:xfrm>
            <a:off x="1615440" y="1"/>
            <a:ext cx="10576560" cy="6370975"/>
          </a:xfrm>
          <a:prstGeom prst="rect">
            <a:avLst/>
          </a:prstGeom>
          <a:noFill/>
        </p:spPr>
        <p:txBody>
          <a:bodyPr wrap="square">
            <a:spAutoFit/>
          </a:bodyPr>
          <a:lstStyle/>
          <a:p>
            <a:pPr algn="just"/>
            <a:r>
              <a:rPr lang="it-IT" sz="3400" b="0" i="0" u="none" strike="noStrike" baseline="0" dirty="0">
                <a:solidFill>
                  <a:schemeClr val="accent1">
                    <a:lumMod val="75000"/>
                  </a:schemeClr>
                </a:solidFill>
                <a:latin typeface="Times New Roman" panose="02020603050405020304" pitchFamily="18" charset="0"/>
              </a:rPr>
              <a:t>Questo documento </a:t>
            </a:r>
            <a:r>
              <a:rPr lang="it-IT" sz="3400" b="1" i="0" u="none" strike="noStrike" baseline="0" dirty="0">
                <a:solidFill>
                  <a:schemeClr val="accent1">
                    <a:lumMod val="75000"/>
                  </a:schemeClr>
                </a:solidFill>
                <a:latin typeface="Times New Roman" panose="02020603050405020304" pitchFamily="18" charset="0"/>
              </a:rPr>
              <a:t>pone al centro il tema della cittadinanza</a:t>
            </a:r>
            <a:r>
              <a:rPr lang="it-IT" sz="3400" b="0" i="0" u="none" strike="noStrike" baseline="0" dirty="0">
                <a:solidFill>
                  <a:schemeClr val="accent1">
                    <a:lumMod val="75000"/>
                  </a:schemeClr>
                </a:solidFill>
                <a:latin typeface="Times New Roman" panose="02020603050405020304" pitchFamily="18" charset="0"/>
              </a:rPr>
              <a:t>, vero sfondo integratore e punto di riferimento di tutte le discipline che concorrono a definire il curricolo. La cittadinanza riguarda tutte le grandi aree del sapere, sia per il contributo offerto dai singoli ambiti disciplinari sia, e ancora di più, per le molteplici connessioni che le discipline hanno tra di loro.  Si tratta di dare una ancor più concreta risposta all’istanza già presente nelle Indicazioni 2012, quando affermano che è </a:t>
            </a:r>
            <a:r>
              <a:rPr lang="it-IT" sz="3400" b="1" i="0" u="sng" strike="noStrike" baseline="0" dirty="0">
                <a:solidFill>
                  <a:schemeClr val="accent1">
                    <a:lumMod val="75000"/>
                  </a:schemeClr>
                </a:solidFill>
                <a:latin typeface="Times New Roman" panose="02020603050405020304" pitchFamily="18" charset="0"/>
              </a:rPr>
              <a:t>“</a:t>
            </a:r>
            <a:r>
              <a:rPr lang="it-IT" sz="3400" b="1" i="1" u="sng" strike="noStrike" baseline="0" dirty="0">
                <a:solidFill>
                  <a:schemeClr val="accent1">
                    <a:lumMod val="75000"/>
                  </a:schemeClr>
                </a:solidFill>
                <a:latin typeface="Times New Roman" panose="02020603050405020304" pitchFamily="18" charset="0"/>
              </a:rPr>
              <a:t>decisiva una nuova alleanza fra scienze, storia, discipline umanistiche, arti e tecnologia, in grado di delineare la prospettiva di un nuovo umanesimo</a:t>
            </a:r>
            <a:r>
              <a:rPr lang="it-IT" sz="3400" b="1" i="0" u="sng" strike="noStrike" baseline="0" dirty="0">
                <a:solidFill>
                  <a:schemeClr val="accent1">
                    <a:lumMod val="75000"/>
                  </a:schemeClr>
                </a:solidFill>
                <a:latin typeface="Times New Roman" panose="02020603050405020304" pitchFamily="18" charset="0"/>
              </a:rPr>
              <a:t>.” </a:t>
            </a:r>
          </a:p>
        </p:txBody>
      </p:sp>
    </p:spTree>
    <p:extLst>
      <p:ext uri="{BB962C8B-B14F-4D97-AF65-F5344CB8AC3E}">
        <p14:creationId xmlns:p14="http://schemas.microsoft.com/office/powerpoint/2010/main" val="33713947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34A89E3-411D-4A71-95D4-D832121925F5}"/>
              </a:ext>
            </a:extLst>
          </p:cNvPr>
          <p:cNvSpPr txBox="1"/>
          <p:nvPr/>
        </p:nvSpPr>
        <p:spPr>
          <a:xfrm>
            <a:off x="1869440" y="1"/>
            <a:ext cx="10322560" cy="6740307"/>
          </a:xfrm>
          <a:prstGeom prst="rect">
            <a:avLst/>
          </a:prstGeom>
          <a:noFill/>
        </p:spPr>
        <p:txBody>
          <a:bodyPr wrap="square">
            <a:spAutoFit/>
          </a:bodyPr>
          <a:lstStyle/>
          <a:p>
            <a:pPr algn="just"/>
            <a:endParaRPr lang="it-IT" sz="3600" b="1" i="0" u="none" strike="noStrike" baseline="0" dirty="0">
              <a:solidFill>
                <a:schemeClr val="accent1">
                  <a:lumMod val="75000"/>
                </a:schemeClr>
              </a:solidFill>
              <a:latin typeface="Times New Roman" panose="02020603050405020304" pitchFamily="18" charset="0"/>
            </a:endParaRPr>
          </a:p>
          <a:p>
            <a:pPr algn="just"/>
            <a:r>
              <a:rPr lang="it-IT" sz="3600" b="1" i="0" u="none" strike="noStrike" baseline="0" dirty="0">
                <a:solidFill>
                  <a:schemeClr val="accent1">
                    <a:lumMod val="75000"/>
                  </a:schemeClr>
                </a:solidFill>
                <a:latin typeface="Times New Roman" panose="02020603050405020304" pitchFamily="18" charset="0"/>
              </a:rPr>
              <a:t>Non si tratta di ‘aggiungere’ nuovi insegnamenti, semmai di ricalibrare quelli esistenti</a:t>
            </a:r>
            <a:r>
              <a:rPr lang="it-IT" sz="3600" dirty="0">
                <a:solidFill>
                  <a:schemeClr val="accent1">
                    <a:lumMod val="75000"/>
                  </a:schemeClr>
                </a:solidFill>
                <a:latin typeface="Times New Roman" panose="02020603050405020304" pitchFamily="18" charset="0"/>
              </a:rPr>
              <a:t>, attraverso </a:t>
            </a:r>
            <a:r>
              <a:rPr lang="it-IT" sz="3600" b="0" i="0" u="none" strike="noStrike" baseline="0" dirty="0">
                <a:solidFill>
                  <a:schemeClr val="accent1">
                    <a:lumMod val="75000"/>
                  </a:schemeClr>
                </a:solidFill>
                <a:latin typeface="Times New Roman" panose="02020603050405020304" pitchFamily="18" charset="0"/>
              </a:rPr>
              <a:t>una rilettura mirata ed approfondita delle Indicazioni 2012, nella prospettiva dello </a:t>
            </a:r>
            <a:r>
              <a:rPr lang="it-IT" sz="3600" b="1" i="0" u="none" strike="noStrike" baseline="0" dirty="0">
                <a:solidFill>
                  <a:schemeClr val="accent1">
                    <a:lumMod val="75000"/>
                  </a:schemeClr>
                </a:solidFill>
                <a:latin typeface="Times New Roman" panose="02020603050405020304" pitchFamily="18" charset="0"/>
              </a:rPr>
              <a:t>sviluppo di competenze per la cittadinanza attiva e la sostenibilità. </a:t>
            </a:r>
          </a:p>
          <a:p>
            <a:pPr algn="just"/>
            <a:endParaRPr lang="it-IT" sz="3600" b="1" dirty="0">
              <a:solidFill>
                <a:schemeClr val="accent1">
                  <a:lumMod val="75000"/>
                </a:schemeClr>
              </a:solidFill>
              <a:latin typeface="Times New Roman" panose="02020603050405020304" pitchFamily="18" charset="0"/>
            </a:endParaRPr>
          </a:p>
          <a:p>
            <a:pPr algn="just"/>
            <a:r>
              <a:rPr lang="it-IT" sz="3600" b="1" dirty="0">
                <a:solidFill>
                  <a:schemeClr val="accent1">
                    <a:lumMod val="75000"/>
                  </a:schemeClr>
                </a:solidFill>
                <a:latin typeface="Times New Roman" panose="02020603050405020304" pitchFamily="18" charset="0"/>
              </a:rPr>
              <a:t>Per le competenze chiave europee </a:t>
            </a:r>
            <a:r>
              <a:rPr lang="it-IT" sz="3600" dirty="0">
                <a:solidFill>
                  <a:schemeClr val="accent1">
                    <a:lumMod val="75000"/>
                  </a:schemeClr>
                </a:solidFill>
                <a:latin typeface="Times New Roman" panose="02020603050405020304" pitchFamily="18" charset="0"/>
              </a:rPr>
              <a:t>il punto di riferimento è la </a:t>
            </a:r>
            <a:r>
              <a:rPr lang="it-IT" sz="3600" b="1" dirty="0">
                <a:solidFill>
                  <a:schemeClr val="accent1">
                    <a:lumMod val="75000"/>
                  </a:schemeClr>
                </a:solidFill>
                <a:latin typeface="Times New Roman" panose="02020603050405020304" pitchFamily="18" charset="0"/>
              </a:rPr>
              <a:t>«Raccomandazione del Consiglio del 22 maggio 2018 relativa alle competenze chiave per l’apprendimento permanente» </a:t>
            </a:r>
            <a:r>
              <a:rPr lang="it-IT" sz="3600" dirty="0">
                <a:solidFill>
                  <a:schemeClr val="accent1">
                    <a:lumMod val="75000"/>
                  </a:schemeClr>
                </a:solidFill>
                <a:latin typeface="Times New Roman" panose="02020603050405020304" pitchFamily="18" charset="0"/>
              </a:rPr>
              <a:t>(2018/C 189/01) e l’allegato Quadro di riferimento. </a:t>
            </a:r>
            <a:endParaRPr lang="it-IT" sz="3600" dirty="0">
              <a:solidFill>
                <a:schemeClr val="accent1">
                  <a:lumMod val="75000"/>
                </a:schemeClr>
              </a:solidFill>
            </a:endParaRPr>
          </a:p>
        </p:txBody>
      </p:sp>
    </p:spTree>
    <p:extLst>
      <p:ext uri="{BB962C8B-B14F-4D97-AF65-F5344CB8AC3E}">
        <p14:creationId xmlns:p14="http://schemas.microsoft.com/office/powerpoint/2010/main" val="1936089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F1C8E9E-EF3B-454C-A64C-BB9D59FA3C2F}"/>
              </a:ext>
            </a:extLst>
          </p:cNvPr>
          <p:cNvSpPr txBox="1"/>
          <p:nvPr/>
        </p:nvSpPr>
        <p:spPr>
          <a:xfrm>
            <a:off x="1696720" y="0"/>
            <a:ext cx="10495280" cy="6740307"/>
          </a:xfrm>
          <a:prstGeom prst="rect">
            <a:avLst/>
          </a:prstGeom>
          <a:noFill/>
        </p:spPr>
        <p:txBody>
          <a:bodyPr wrap="square">
            <a:spAutoFit/>
          </a:bodyPr>
          <a:lstStyle/>
          <a:p>
            <a:r>
              <a:rPr lang="it-IT" sz="4000" dirty="0">
                <a:solidFill>
                  <a:schemeClr val="accent2">
                    <a:lumMod val="50000"/>
                  </a:schemeClr>
                </a:solidFill>
              </a:rPr>
              <a:t>Ma quali sono queste competenze?</a:t>
            </a:r>
          </a:p>
          <a:p>
            <a:endParaRPr lang="it-IT" sz="4000" dirty="0">
              <a:solidFill>
                <a:schemeClr val="accent2">
                  <a:lumMod val="50000"/>
                </a:schemeClr>
              </a:solidFill>
            </a:endParaRPr>
          </a:p>
          <a:p>
            <a:pPr marL="457200" indent="-457200" algn="just">
              <a:buFont typeface="Arial" panose="020B0604020202020204" pitchFamily="34" charset="0"/>
              <a:buChar char="•"/>
            </a:pPr>
            <a:r>
              <a:rPr lang="it-IT" sz="3200" dirty="0">
                <a:solidFill>
                  <a:schemeClr val="accent2">
                    <a:lumMod val="75000"/>
                  </a:schemeClr>
                </a:solidFill>
              </a:rPr>
              <a:t>competenza alfabetica funzionale; </a:t>
            </a:r>
          </a:p>
          <a:p>
            <a:pPr marL="457200" indent="-457200" algn="just">
              <a:buFont typeface="Arial" panose="020B0604020202020204" pitchFamily="34" charset="0"/>
              <a:buChar char="•"/>
            </a:pPr>
            <a:r>
              <a:rPr lang="it-IT" sz="3200" dirty="0">
                <a:solidFill>
                  <a:schemeClr val="accent2">
                    <a:lumMod val="75000"/>
                  </a:schemeClr>
                </a:solidFill>
              </a:rPr>
              <a:t>competenza multilinguistica; </a:t>
            </a:r>
          </a:p>
          <a:p>
            <a:pPr marL="457200" indent="-457200" algn="just">
              <a:buFont typeface="Arial" panose="020B0604020202020204" pitchFamily="34" charset="0"/>
              <a:buChar char="•"/>
            </a:pPr>
            <a:r>
              <a:rPr lang="it-IT" sz="3200" dirty="0">
                <a:solidFill>
                  <a:schemeClr val="accent2">
                    <a:lumMod val="75000"/>
                  </a:schemeClr>
                </a:solidFill>
              </a:rPr>
              <a:t>competenza matematica e competenza in scienze, tecnologie e ingegneria (cd. STEM); </a:t>
            </a:r>
          </a:p>
          <a:p>
            <a:pPr marL="457200" indent="-457200" algn="just">
              <a:buFont typeface="Arial" panose="020B0604020202020204" pitchFamily="34" charset="0"/>
              <a:buChar char="•"/>
            </a:pPr>
            <a:r>
              <a:rPr lang="it-IT" sz="3200" dirty="0">
                <a:solidFill>
                  <a:schemeClr val="accent2">
                    <a:lumMod val="75000"/>
                  </a:schemeClr>
                </a:solidFill>
              </a:rPr>
              <a:t>competenza digitale; </a:t>
            </a:r>
          </a:p>
          <a:p>
            <a:pPr marL="457200" indent="-457200" algn="just">
              <a:buFont typeface="Arial" panose="020B0604020202020204" pitchFamily="34" charset="0"/>
              <a:buChar char="•"/>
            </a:pPr>
            <a:r>
              <a:rPr lang="it-IT" sz="3200" dirty="0">
                <a:solidFill>
                  <a:schemeClr val="accent2">
                    <a:lumMod val="75000"/>
                  </a:schemeClr>
                </a:solidFill>
              </a:rPr>
              <a:t>competenza personale, sociale e capacità di imparare a imparare; </a:t>
            </a:r>
          </a:p>
          <a:p>
            <a:pPr marL="457200" indent="-457200" algn="just">
              <a:buFont typeface="Arial" panose="020B0604020202020204" pitchFamily="34" charset="0"/>
              <a:buChar char="•"/>
            </a:pPr>
            <a:r>
              <a:rPr lang="it-IT" sz="3200" dirty="0">
                <a:solidFill>
                  <a:schemeClr val="accent2">
                    <a:lumMod val="75000"/>
                  </a:schemeClr>
                </a:solidFill>
              </a:rPr>
              <a:t>competenza in materia di cittadinanza; </a:t>
            </a:r>
          </a:p>
          <a:p>
            <a:pPr marL="457200" indent="-457200" algn="just">
              <a:buFont typeface="Arial" panose="020B0604020202020204" pitchFamily="34" charset="0"/>
              <a:buChar char="•"/>
            </a:pPr>
            <a:r>
              <a:rPr lang="it-IT" sz="3200" dirty="0">
                <a:solidFill>
                  <a:schemeClr val="accent2">
                    <a:lumMod val="75000"/>
                  </a:schemeClr>
                </a:solidFill>
              </a:rPr>
              <a:t>competenza imprenditoriale; </a:t>
            </a:r>
          </a:p>
          <a:p>
            <a:pPr marL="457200" indent="-457200" algn="just">
              <a:buFont typeface="Arial" panose="020B0604020202020204" pitchFamily="34" charset="0"/>
              <a:buChar char="•"/>
            </a:pPr>
            <a:r>
              <a:rPr lang="it-IT" sz="3200" dirty="0">
                <a:solidFill>
                  <a:schemeClr val="accent2">
                    <a:lumMod val="75000"/>
                  </a:schemeClr>
                </a:solidFill>
              </a:rPr>
              <a:t>competenza in materia di consapevolezza ed espressione culturali.</a:t>
            </a:r>
          </a:p>
        </p:txBody>
      </p:sp>
    </p:spTree>
    <p:extLst>
      <p:ext uri="{BB962C8B-B14F-4D97-AF65-F5344CB8AC3E}">
        <p14:creationId xmlns:p14="http://schemas.microsoft.com/office/powerpoint/2010/main" val="2233045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8F6489-6144-4C2C-9779-C09BE3CD091D}"/>
              </a:ext>
            </a:extLst>
          </p:cNvPr>
          <p:cNvSpPr/>
          <p:nvPr/>
        </p:nvSpPr>
        <p:spPr>
          <a:xfrm>
            <a:off x="2265680" y="2067694"/>
            <a:ext cx="9926320" cy="3235826"/>
          </a:xfrm>
          <a:prstGeom prst="rect">
            <a:avLst/>
          </a:prstGeom>
          <a:noFill/>
          <a:ln w="762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35">
              <a:defRPr/>
            </a:pPr>
            <a:endParaRPr lang="it-IT" sz="1813">
              <a:solidFill>
                <a:prstClr val="white"/>
              </a:solidFill>
              <a:latin typeface="HP Simplified"/>
            </a:endParaRPr>
          </a:p>
        </p:txBody>
      </p:sp>
      <p:sp>
        <p:nvSpPr>
          <p:cNvPr id="4" name="CasellaDiTesto 3">
            <a:extLst>
              <a:ext uri="{FF2B5EF4-FFF2-40B4-BE49-F238E27FC236}">
                <a16:creationId xmlns:a16="http://schemas.microsoft.com/office/drawing/2014/main" id="{BFC53D2E-3FCF-4307-BFC0-88EBC2E9BEC3}"/>
              </a:ext>
            </a:extLst>
          </p:cNvPr>
          <p:cNvSpPr txBox="1"/>
          <p:nvPr/>
        </p:nvSpPr>
        <p:spPr>
          <a:xfrm>
            <a:off x="2377440" y="2067694"/>
            <a:ext cx="9591040" cy="3334887"/>
          </a:xfrm>
          <a:prstGeom prst="rect">
            <a:avLst/>
          </a:prstGeom>
          <a:noFill/>
        </p:spPr>
        <p:txBody>
          <a:bodyPr wrap="square">
            <a:spAutoFit/>
          </a:bodyPr>
          <a:lstStyle/>
          <a:p>
            <a:pPr algn="ctr" defTabSz="457066">
              <a:lnSpc>
                <a:spcPct val="150000"/>
              </a:lnSpc>
              <a:spcAft>
                <a:spcPts val="400"/>
              </a:spcAft>
            </a:pPr>
            <a:r>
              <a:rPr lang="it-IT" sz="4800" b="1" dirty="0">
                <a:solidFill>
                  <a:schemeClr val="accent1">
                    <a:lumMod val="75000"/>
                  </a:schemeClr>
                </a:solidFill>
                <a:latin typeface="Times New Roman" panose="02020603050405020304" pitchFamily="18" charset="0"/>
                <a:cs typeface="Times New Roman" panose="02020603050405020304" pitchFamily="18" charset="0"/>
              </a:rPr>
              <a:t>L’educazione civica </a:t>
            </a:r>
          </a:p>
          <a:p>
            <a:pPr algn="ctr" defTabSz="457066">
              <a:lnSpc>
                <a:spcPct val="150000"/>
              </a:lnSpc>
              <a:spcAft>
                <a:spcPts val="400"/>
              </a:spcAft>
            </a:pPr>
            <a:r>
              <a:rPr lang="it-IT" sz="4800" b="1" dirty="0">
                <a:solidFill>
                  <a:schemeClr val="accent1">
                    <a:lumMod val="75000"/>
                  </a:schemeClr>
                </a:solidFill>
                <a:latin typeface="Times New Roman" panose="02020603050405020304" pitchFamily="18" charset="0"/>
                <a:cs typeface="Times New Roman" panose="02020603050405020304" pitchFamily="18" charset="0"/>
              </a:rPr>
              <a:t>nel </a:t>
            </a:r>
            <a:r>
              <a:rPr lang="it-IT" sz="4400" b="1" dirty="0">
                <a:solidFill>
                  <a:schemeClr val="accent1">
                    <a:lumMod val="75000"/>
                  </a:schemeClr>
                </a:solidFill>
                <a:latin typeface="Times New Roman" panose="02020603050405020304" pitchFamily="18" charset="0"/>
                <a:cs typeface="Times New Roman" panose="02020603050405020304" pitchFamily="18" charset="0"/>
              </a:rPr>
              <a:t>Piano Triennale dell’Offerta Formativa </a:t>
            </a:r>
            <a:r>
              <a:rPr lang="it-IT" sz="4800" b="1" dirty="0">
                <a:solidFill>
                  <a:schemeClr val="accent1">
                    <a:lumMod val="75000"/>
                  </a:schemeClr>
                </a:solidFill>
                <a:latin typeface="Times New Roman" panose="02020603050405020304" pitchFamily="18" charset="0"/>
                <a:cs typeface="Times New Roman" panose="02020603050405020304" pitchFamily="18" charset="0"/>
              </a:rPr>
              <a:t>(PTOF)</a:t>
            </a:r>
          </a:p>
        </p:txBody>
      </p:sp>
    </p:spTree>
    <p:extLst>
      <p:ext uri="{BB962C8B-B14F-4D97-AF65-F5344CB8AC3E}">
        <p14:creationId xmlns:p14="http://schemas.microsoft.com/office/powerpoint/2010/main" val="495545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D9F2C20-0AC8-45CB-810C-9683033EFCB0}"/>
              </a:ext>
            </a:extLst>
          </p:cNvPr>
          <p:cNvPicPr>
            <a:picLocks noChangeAspect="1"/>
          </p:cNvPicPr>
          <p:nvPr/>
        </p:nvPicPr>
        <p:blipFill>
          <a:blip r:embed="rId2"/>
          <a:stretch>
            <a:fillRect/>
          </a:stretch>
        </p:blipFill>
        <p:spPr>
          <a:xfrm>
            <a:off x="0" y="0"/>
            <a:ext cx="12192000" cy="7030720"/>
          </a:xfrm>
          <a:prstGeom prst="rect">
            <a:avLst/>
          </a:prstGeom>
        </p:spPr>
      </p:pic>
    </p:spTree>
    <p:extLst>
      <p:ext uri="{BB962C8B-B14F-4D97-AF65-F5344CB8AC3E}">
        <p14:creationId xmlns:p14="http://schemas.microsoft.com/office/powerpoint/2010/main" val="1716554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3">
            <a:extLst>
              <a:ext uri="{FF2B5EF4-FFF2-40B4-BE49-F238E27FC236}">
                <a16:creationId xmlns:a16="http://schemas.microsoft.com/office/drawing/2014/main" id="{A424BA14-9B70-4CBA-9F10-6966D15FEE76}"/>
              </a:ext>
            </a:extLst>
          </p:cNvPr>
          <p:cNvGraphicFramePr>
            <a:graphicFrameLocks noGrp="1"/>
          </p:cNvGraphicFramePr>
          <p:nvPr>
            <p:extLst>
              <p:ext uri="{D42A27DB-BD31-4B8C-83A1-F6EECF244321}">
                <p14:modId xmlns:p14="http://schemas.microsoft.com/office/powerpoint/2010/main" val="1367239451"/>
              </p:ext>
            </p:extLst>
          </p:nvPr>
        </p:nvGraphicFramePr>
        <p:xfrm>
          <a:off x="152400" y="1076740"/>
          <a:ext cx="12039599" cy="5781260"/>
        </p:xfrm>
        <a:graphic>
          <a:graphicData uri="http://schemas.openxmlformats.org/drawingml/2006/table">
            <a:tbl>
              <a:tblPr firstRow="1" bandRow="1">
                <a:tableStyleId>{93296810-A885-4BE3-A3E7-6D5BEEA58F35}</a:tableStyleId>
              </a:tblPr>
              <a:tblGrid>
                <a:gridCol w="2448732">
                  <a:extLst>
                    <a:ext uri="{9D8B030D-6E8A-4147-A177-3AD203B41FA5}">
                      <a16:colId xmlns:a16="http://schemas.microsoft.com/office/drawing/2014/main" val="3509425118"/>
                    </a:ext>
                  </a:extLst>
                </a:gridCol>
                <a:gridCol w="3162946">
                  <a:extLst>
                    <a:ext uri="{9D8B030D-6E8A-4147-A177-3AD203B41FA5}">
                      <a16:colId xmlns:a16="http://schemas.microsoft.com/office/drawing/2014/main" val="2417414428"/>
                    </a:ext>
                  </a:extLst>
                </a:gridCol>
                <a:gridCol w="6427921">
                  <a:extLst>
                    <a:ext uri="{9D8B030D-6E8A-4147-A177-3AD203B41FA5}">
                      <a16:colId xmlns:a16="http://schemas.microsoft.com/office/drawing/2014/main" val="987298262"/>
                    </a:ext>
                  </a:extLst>
                </a:gridCol>
              </a:tblGrid>
              <a:tr h="1244932">
                <a:tc>
                  <a:txBody>
                    <a:bodyPr/>
                    <a:lstStyle/>
                    <a:p>
                      <a:pPr algn="ctr">
                        <a:spcAft>
                          <a:spcPts val="0"/>
                        </a:spcAft>
                      </a:pPr>
                      <a:r>
                        <a:rPr lang="it-IT" sz="2400" b="1" dirty="0">
                          <a:effectLst/>
                          <a:latin typeface="Arial" panose="020B0604020202020204" pitchFamily="34" charset="0"/>
                          <a:cs typeface="Arial" panose="020B0604020202020204" pitchFamily="34" charset="0"/>
                        </a:rPr>
                        <a:t>Sezioni</a:t>
                      </a:r>
                      <a:endParaRPr lang="it-IT" sz="24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algn="ctr">
                        <a:spcAft>
                          <a:spcPts val="0"/>
                        </a:spcAft>
                      </a:pPr>
                      <a:r>
                        <a:rPr lang="it-IT" sz="2400" b="1" dirty="0">
                          <a:solidFill>
                            <a:srgbClr val="FFFFFF"/>
                          </a:solidFill>
                          <a:effectLst/>
                          <a:latin typeface="Arial" panose="020B0604020202020204" pitchFamily="34" charset="0"/>
                          <a:cs typeface="Arial" panose="020B0604020202020204" pitchFamily="34" charset="0"/>
                        </a:rPr>
                        <a:t>Sottosezioni</a:t>
                      </a:r>
                      <a:endParaRPr lang="it-IT" sz="24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algn="ctr">
                        <a:spcAft>
                          <a:spcPts val="0"/>
                        </a:spcAft>
                      </a:pPr>
                      <a:r>
                        <a:rPr lang="it-IT" sz="2400" b="1" dirty="0">
                          <a:solidFill>
                            <a:srgbClr val="002060"/>
                          </a:solidFill>
                          <a:effectLst/>
                          <a:latin typeface="Arial" panose="020B0604020202020204" pitchFamily="34" charset="0"/>
                          <a:cs typeface="Arial" panose="020B0604020202020204" pitchFamily="34" charset="0"/>
                        </a:rPr>
                        <a:t>Implicazioni dell’introduzione dell’insegnamento di  Educazione civica</a:t>
                      </a:r>
                      <a:endParaRPr lang="it-IT" sz="24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T="0" marB="0" anchor="ctr">
                    <a:solidFill>
                      <a:schemeClr val="bg1">
                        <a:lumMod val="85000"/>
                      </a:schemeClr>
                    </a:solidFill>
                  </a:tcPr>
                </a:tc>
                <a:extLst>
                  <a:ext uri="{0D108BD9-81ED-4DB2-BD59-A6C34878D82A}">
                    <a16:rowId xmlns:a16="http://schemas.microsoft.com/office/drawing/2014/main" val="3006797982"/>
                  </a:ext>
                </a:extLst>
              </a:tr>
              <a:tr h="2046464">
                <a:tc rowSpan="3">
                  <a:txBody>
                    <a:bodyPr/>
                    <a:lstStyle/>
                    <a:p>
                      <a:pPr algn="ctr">
                        <a:spcAft>
                          <a:spcPts val="0"/>
                        </a:spcAft>
                      </a:pPr>
                      <a:r>
                        <a:rPr lang="it-IT" sz="2100" b="1" dirty="0">
                          <a:solidFill>
                            <a:srgbClr val="000000"/>
                          </a:solidFill>
                          <a:effectLst/>
                          <a:latin typeface="Arial" panose="020B0604020202020204" pitchFamily="34" charset="0"/>
                          <a:cs typeface="Arial" panose="020B0604020202020204" pitchFamily="34" charset="0"/>
                        </a:rPr>
                        <a:t>LA SCUOLA E IL SUO CONTESTO</a:t>
                      </a:r>
                      <a:endParaRPr lang="it-IT" sz="21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algn="ctr">
                        <a:spcAft>
                          <a:spcPts val="0"/>
                        </a:spcAft>
                      </a:pPr>
                      <a:r>
                        <a:rPr lang="it-IT" sz="2100" dirty="0">
                          <a:solidFill>
                            <a:srgbClr val="000000"/>
                          </a:solidFill>
                          <a:effectLst/>
                          <a:latin typeface="Arial" panose="020B0604020202020204" pitchFamily="34" charset="0"/>
                          <a:cs typeface="Arial" panose="020B0604020202020204" pitchFamily="34" charset="0"/>
                        </a:rPr>
                        <a:t>Analisi del contesto e dei bisogni del territorio</a:t>
                      </a:r>
                      <a:endParaRPr lang="it-IT" sz="21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algn="just">
                        <a:spcAft>
                          <a:spcPts val="0"/>
                        </a:spcAft>
                      </a:pPr>
                      <a:endParaRPr lang="it-IT" sz="2100" i="1" dirty="0">
                        <a:solidFill>
                          <a:srgbClr val="002060"/>
                        </a:solidFill>
                        <a:effectLst/>
                        <a:latin typeface="Arial" panose="020B0604020202020204" pitchFamily="34" charset="0"/>
                        <a:cs typeface="Arial" panose="020B0604020202020204" pitchFamily="34" charset="0"/>
                      </a:endParaRPr>
                    </a:p>
                    <a:p>
                      <a:pPr algn="just">
                        <a:spcAft>
                          <a:spcPts val="0"/>
                        </a:spcAft>
                      </a:pPr>
                      <a:r>
                        <a:rPr lang="it-IT" sz="2100" i="1" dirty="0">
                          <a:solidFill>
                            <a:srgbClr val="002060"/>
                          </a:solidFill>
                          <a:effectLst/>
                          <a:latin typeface="Arial" panose="020B0604020202020204" pitchFamily="34" charset="0"/>
                          <a:cs typeface="Arial" panose="020B0604020202020204" pitchFamily="34" charset="0"/>
                        </a:rPr>
                        <a:t>L'insegnamento trasversale dell'educazione civica è integrato con esperienze extra-scolastiche </a:t>
                      </a:r>
                    </a:p>
                  </a:txBody>
                  <a:tcPr marT="0" marB="0">
                    <a:solidFill>
                      <a:schemeClr val="bg1">
                        <a:lumMod val="85000"/>
                      </a:schemeClr>
                    </a:solidFill>
                  </a:tcPr>
                </a:tc>
                <a:extLst>
                  <a:ext uri="{0D108BD9-81ED-4DB2-BD59-A6C34878D82A}">
                    <a16:rowId xmlns:a16="http://schemas.microsoft.com/office/drawing/2014/main" val="2523903399"/>
                  </a:ext>
                </a:extLst>
              </a:tr>
              <a:tr h="1244932">
                <a:tc vMerge="1">
                  <a:txBody>
                    <a:bodyPr/>
                    <a:lstStyle/>
                    <a:p>
                      <a:endParaRPr lang="it-IT"/>
                    </a:p>
                  </a:txBody>
                  <a:tcPr/>
                </a:tc>
                <a:tc>
                  <a:txBody>
                    <a:bodyPr/>
                    <a:lstStyle/>
                    <a:p>
                      <a:pPr algn="ctr">
                        <a:spcAft>
                          <a:spcPts val="0"/>
                        </a:spcAft>
                      </a:pPr>
                      <a:r>
                        <a:rPr lang="it-IT" sz="2100" dirty="0">
                          <a:solidFill>
                            <a:srgbClr val="000000"/>
                          </a:solidFill>
                          <a:effectLst/>
                          <a:latin typeface="Arial" panose="020B0604020202020204" pitchFamily="34" charset="0"/>
                          <a:cs typeface="Arial" panose="020B0604020202020204" pitchFamily="34" charset="0"/>
                        </a:rPr>
                        <a:t>Ricognizione attrezzature e infrastrutture materiali</a:t>
                      </a:r>
                      <a:endParaRPr lang="it-IT" sz="21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algn="just">
                        <a:spcAft>
                          <a:spcPts val="0"/>
                        </a:spcAft>
                      </a:pPr>
                      <a:r>
                        <a:rPr lang="it-IT" sz="2100" i="1" dirty="0">
                          <a:solidFill>
                            <a:srgbClr val="002060"/>
                          </a:solidFill>
                          <a:effectLst/>
                          <a:latin typeface="Arial" panose="020B0604020202020204" pitchFamily="34" charset="0"/>
                          <a:cs typeface="Arial" panose="020B0604020202020204" pitchFamily="34" charset="0"/>
                        </a:rPr>
                        <a:t> </a:t>
                      </a:r>
                      <a:endParaRPr lang="it-IT" sz="2100" i="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T="0" marB="0">
                    <a:solidFill>
                      <a:schemeClr val="bg1">
                        <a:lumMod val="85000"/>
                      </a:schemeClr>
                    </a:solidFill>
                  </a:tcPr>
                </a:tc>
                <a:extLst>
                  <a:ext uri="{0D108BD9-81ED-4DB2-BD59-A6C34878D82A}">
                    <a16:rowId xmlns:a16="http://schemas.microsoft.com/office/drawing/2014/main" val="1718777438"/>
                  </a:ext>
                </a:extLst>
              </a:tr>
              <a:tr h="1244932">
                <a:tc vMerge="1">
                  <a:txBody>
                    <a:bodyPr/>
                    <a:lstStyle/>
                    <a:p>
                      <a:endParaRPr lang="it-IT"/>
                    </a:p>
                  </a:txBody>
                  <a:tcPr/>
                </a:tc>
                <a:tc>
                  <a:txBody>
                    <a:bodyPr/>
                    <a:lstStyle/>
                    <a:p>
                      <a:pPr algn="ctr">
                        <a:spcAft>
                          <a:spcPts val="0"/>
                        </a:spcAft>
                      </a:pPr>
                      <a:r>
                        <a:rPr lang="it-IT" sz="2100" dirty="0">
                          <a:solidFill>
                            <a:srgbClr val="000000"/>
                          </a:solidFill>
                          <a:effectLst/>
                          <a:latin typeface="Arial" panose="020B0604020202020204" pitchFamily="34" charset="0"/>
                          <a:cs typeface="Arial" panose="020B0604020202020204" pitchFamily="34" charset="0"/>
                        </a:rPr>
                        <a:t>Risorse professionali</a:t>
                      </a:r>
                      <a:endParaRPr lang="it-IT" sz="21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algn="just">
                        <a:spcAft>
                          <a:spcPts val="0"/>
                        </a:spcAft>
                      </a:pPr>
                      <a:endParaRPr lang="it-IT" sz="2100" i="1" dirty="0">
                        <a:solidFill>
                          <a:srgbClr val="002060"/>
                        </a:solidFill>
                        <a:effectLst/>
                        <a:latin typeface="Arial" panose="020B0604020202020204" pitchFamily="34" charset="0"/>
                        <a:cs typeface="Arial" panose="020B0604020202020204" pitchFamily="34" charset="0"/>
                      </a:endParaRPr>
                    </a:p>
                    <a:p>
                      <a:pPr algn="just">
                        <a:spcAft>
                          <a:spcPts val="0"/>
                        </a:spcAft>
                      </a:pPr>
                      <a:r>
                        <a:rPr lang="it-IT" sz="2100" i="1" dirty="0">
                          <a:solidFill>
                            <a:srgbClr val="002060"/>
                          </a:solidFill>
                          <a:effectLst/>
                          <a:latin typeface="Arial" panose="020B0604020202020204" pitchFamily="34" charset="0"/>
                          <a:cs typeface="Arial" panose="020B0604020202020204" pitchFamily="34" charset="0"/>
                        </a:rPr>
                        <a:t>Ricognizione risorse professionali</a:t>
                      </a:r>
                    </a:p>
                    <a:p>
                      <a:pPr algn="just">
                        <a:spcAft>
                          <a:spcPts val="0"/>
                        </a:spcAft>
                      </a:pPr>
                      <a:r>
                        <a:rPr lang="it-IT" sz="2100" i="1" dirty="0">
                          <a:solidFill>
                            <a:srgbClr val="002060"/>
                          </a:solidFill>
                          <a:effectLst/>
                          <a:latin typeface="Arial" panose="020B0604020202020204" pitchFamily="34" charset="0"/>
                          <a:cs typeface="Arial" panose="020B0604020202020204" pitchFamily="34" charset="0"/>
                        </a:rPr>
                        <a:t> </a:t>
                      </a:r>
                      <a:endParaRPr lang="it-IT" sz="2100" i="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T="0" marB="0">
                    <a:solidFill>
                      <a:schemeClr val="bg1">
                        <a:lumMod val="85000"/>
                      </a:schemeClr>
                    </a:solidFill>
                  </a:tcPr>
                </a:tc>
                <a:extLst>
                  <a:ext uri="{0D108BD9-81ED-4DB2-BD59-A6C34878D82A}">
                    <a16:rowId xmlns:a16="http://schemas.microsoft.com/office/drawing/2014/main" val="3339521686"/>
                  </a:ext>
                </a:extLst>
              </a:tr>
            </a:tbl>
          </a:graphicData>
        </a:graphic>
      </p:graphicFrame>
      <p:sp>
        <p:nvSpPr>
          <p:cNvPr id="4" name="Title 3">
            <a:extLst>
              <a:ext uri="{FF2B5EF4-FFF2-40B4-BE49-F238E27FC236}">
                <a16:creationId xmlns:a16="http://schemas.microsoft.com/office/drawing/2014/main" id="{3A1FE29B-F8E3-430D-8977-AFB192AC4B68}"/>
              </a:ext>
            </a:extLst>
          </p:cNvPr>
          <p:cNvSpPr txBox="1">
            <a:spLocks/>
          </p:cNvSpPr>
          <p:nvPr/>
        </p:nvSpPr>
        <p:spPr bwMode="black">
          <a:xfrm>
            <a:off x="1971606" y="86399"/>
            <a:ext cx="8156841" cy="38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1218816" eaLnBrk="1" hangingPunct="1"/>
            <a:r>
              <a:rPr lang="" altLang="it-IT" sz="2933" b="1" dirty="0">
                <a:solidFill>
                  <a:srgbClr val="0A7736"/>
                </a:solidFill>
                <a:ea typeface="HP Simplified"/>
              </a:rPr>
              <a:t>La struttura del PTOF</a:t>
            </a:r>
            <a:endParaRPr lang="it-IT" altLang="it-IT" sz="2933" b="1" dirty="0">
              <a:solidFill>
                <a:srgbClr val="0A7736"/>
              </a:solidFill>
              <a:ea typeface="HP Simplified"/>
            </a:endParaRPr>
          </a:p>
        </p:txBody>
      </p:sp>
      <p:pic>
        <p:nvPicPr>
          <p:cNvPr id="5" name="Picture 20">
            <a:extLst>
              <a:ext uri="{FF2B5EF4-FFF2-40B4-BE49-F238E27FC236}">
                <a16:creationId xmlns:a16="http://schemas.microsoft.com/office/drawing/2014/main" id="{79782C2F-C692-4B20-B4B4-5FF92F6961A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7435" y="2276872"/>
            <a:ext cx="1152128" cy="1056117"/>
          </a:xfrm>
          <a:prstGeom prst="rect">
            <a:avLst/>
          </a:prstGeom>
        </p:spPr>
      </p:pic>
    </p:spTree>
    <p:extLst>
      <p:ext uri="{BB962C8B-B14F-4D97-AF65-F5344CB8AC3E}">
        <p14:creationId xmlns:p14="http://schemas.microsoft.com/office/powerpoint/2010/main" val="12851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E93F5C8-4977-45F1-8AA1-7CC0E38093B6}"/>
              </a:ext>
            </a:extLst>
          </p:cNvPr>
          <p:cNvPicPr>
            <a:picLocks noChangeAspect="1"/>
          </p:cNvPicPr>
          <p:nvPr/>
        </p:nvPicPr>
        <p:blipFill>
          <a:blip r:embed="rId2"/>
          <a:stretch>
            <a:fillRect/>
          </a:stretch>
        </p:blipFill>
        <p:spPr>
          <a:xfrm>
            <a:off x="0" y="0"/>
            <a:ext cx="12192000" cy="5262880"/>
          </a:xfrm>
          <a:prstGeom prst="rect">
            <a:avLst/>
          </a:prstGeom>
        </p:spPr>
      </p:pic>
      <p:sp>
        <p:nvSpPr>
          <p:cNvPr id="2" name="CasellaDiTesto 1">
            <a:extLst>
              <a:ext uri="{FF2B5EF4-FFF2-40B4-BE49-F238E27FC236}">
                <a16:creationId xmlns:a16="http://schemas.microsoft.com/office/drawing/2014/main" id="{9496F1C8-2038-FD80-F3D7-2B878CA43804}"/>
              </a:ext>
            </a:extLst>
          </p:cNvPr>
          <p:cNvSpPr txBox="1"/>
          <p:nvPr/>
        </p:nvSpPr>
        <p:spPr>
          <a:xfrm rot="10800000" flipV="1">
            <a:off x="0" y="4940608"/>
            <a:ext cx="12192000" cy="1569660"/>
          </a:xfrm>
          <a:prstGeom prst="rect">
            <a:avLst/>
          </a:prstGeom>
          <a:noFill/>
        </p:spPr>
        <p:txBody>
          <a:bodyPr wrap="square" rtlCol="0">
            <a:spAutoFit/>
          </a:bodyPr>
          <a:lstStyle/>
          <a:p>
            <a:endParaRPr lang="it-IT" sz="3200" dirty="0"/>
          </a:p>
          <a:p>
            <a:pPr algn="ctr"/>
            <a:r>
              <a:rPr lang="it-IT" sz="3200" dirty="0"/>
              <a:t>L’annuale classifica del Sole 24Ore ha posto Bologna al </a:t>
            </a:r>
          </a:p>
          <a:p>
            <a:pPr algn="ctr"/>
            <a:r>
              <a:rPr lang="it-IT" sz="3200" dirty="0"/>
              <a:t>6° posto su 107 province per qualità della vita, per il 2021</a:t>
            </a:r>
          </a:p>
        </p:txBody>
      </p:sp>
    </p:spTree>
    <p:extLst>
      <p:ext uri="{BB962C8B-B14F-4D97-AF65-F5344CB8AC3E}">
        <p14:creationId xmlns:p14="http://schemas.microsoft.com/office/powerpoint/2010/main" val="963617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A1A5E5C-E507-5857-1DA3-EB56B6B6D55A}"/>
              </a:ext>
            </a:extLst>
          </p:cNvPr>
          <p:cNvSpPr txBox="1"/>
          <p:nvPr/>
        </p:nvSpPr>
        <p:spPr>
          <a:xfrm>
            <a:off x="1869440" y="883920"/>
            <a:ext cx="10322560" cy="5078313"/>
          </a:xfrm>
          <a:prstGeom prst="rect">
            <a:avLst/>
          </a:prstGeom>
          <a:noFill/>
        </p:spPr>
        <p:txBody>
          <a:bodyPr wrap="square">
            <a:spAutoFit/>
          </a:bodyPr>
          <a:lstStyle/>
          <a:p>
            <a:pPr algn="just"/>
            <a:r>
              <a:rPr lang="it-IT" sz="5400" b="1" dirty="0">
                <a:solidFill>
                  <a:srgbClr val="548235"/>
                </a:solidFill>
                <a:effectLst/>
                <a:latin typeface="Times New Roman" panose="02020603050405020304" pitchFamily="18" charset="0"/>
                <a:ea typeface="Calibri" panose="020F0502020204030204" pitchFamily="34" charset="0"/>
              </a:rPr>
              <a:t>Il pensiero corre inevitabilmente all’art. 3, nel quale i PADRI e le MADRI COSTITUENTI non si accontentarono di bandire quelle discriminazioni (…) che erano state l’essenza dell’</a:t>
            </a:r>
            <a:r>
              <a:rPr lang="it-IT" sz="5400" b="1" i="1" dirty="0">
                <a:solidFill>
                  <a:srgbClr val="548235"/>
                </a:solidFill>
                <a:effectLst/>
                <a:latin typeface="Times New Roman" panose="02020603050405020304" pitchFamily="18" charset="0"/>
                <a:ea typeface="Calibri" panose="020F0502020204030204" pitchFamily="34" charset="0"/>
              </a:rPr>
              <a:t>ancien </a:t>
            </a:r>
            <a:r>
              <a:rPr lang="it-IT" sz="5400" b="1" i="1" dirty="0" err="1">
                <a:solidFill>
                  <a:srgbClr val="548235"/>
                </a:solidFill>
                <a:effectLst/>
                <a:latin typeface="Times New Roman" panose="02020603050405020304" pitchFamily="18" charset="0"/>
                <a:ea typeface="Calibri" panose="020F0502020204030204" pitchFamily="34" charset="0"/>
              </a:rPr>
              <a:t>régime</a:t>
            </a:r>
            <a:r>
              <a:rPr lang="it-IT" sz="5400" b="1" i="1" dirty="0">
                <a:solidFill>
                  <a:srgbClr val="548235"/>
                </a:solidFill>
                <a:effectLst/>
                <a:latin typeface="Times New Roman" panose="02020603050405020304" pitchFamily="18" charset="0"/>
                <a:ea typeface="Calibri" panose="020F0502020204030204" pitchFamily="34" charset="0"/>
              </a:rPr>
              <a:t>, </a:t>
            </a:r>
            <a:endParaRPr lang="it-IT" sz="5400" dirty="0"/>
          </a:p>
        </p:txBody>
      </p:sp>
    </p:spTree>
    <p:extLst>
      <p:ext uri="{BB962C8B-B14F-4D97-AF65-F5344CB8AC3E}">
        <p14:creationId xmlns:p14="http://schemas.microsoft.com/office/powerpoint/2010/main" val="14356036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a16="http://schemas.microsoft.com/office/drawing/2014/main" id="{21FF9F12-7501-4FCC-8DF0-D203FFDD3B13}"/>
              </a:ext>
            </a:extLst>
          </p:cNvPr>
          <p:cNvGraphicFramePr>
            <a:graphicFrameLocks noGrp="1"/>
          </p:cNvGraphicFramePr>
          <p:nvPr>
            <p:extLst>
              <p:ext uri="{D42A27DB-BD31-4B8C-83A1-F6EECF244321}">
                <p14:modId xmlns:p14="http://schemas.microsoft.com/office/powerpoint/2010/main" val="3260167189"/>
              </p:ext>
            </p:extLst>
          </p:nvPr>
        </p:nvGraphicFramePr>
        <p:xfrm>
          <a:off x="0" y="836712"/>
          <a:ext cx="12192000" cy="6019227"/>
        </p:xfrm>
        <a:graphic>
          <a:graphicData uri="http://schemas.openxmlformats.org/drawingml/2006/table">
            <a:tbl>
              <a:tblPr firstRow="1" firstCol="1" bandRow="1">
                <a:tableStyleId>{0505E3EF-67EA-436B-97B2-0124C06EBD24}</a:tableStyleId>
              </a:tblPr>
              <a:tblGrid>
                <a:gridCol w="5384800">
                  <a:extLst>
                    <a:ext uri="{9D8B030D-6E8A-4147-A177-3AD203B41FA5}">
                      <a16:colId xmlns:a16="http://schemas.microsoft.com/office/drawing/2014/main" val="3939597005"/>
                    </a:ext>
                  </a:extLst>
                </a:gridCol>
                <a:gridCol w="2133600">
                  <a:extLst>
                    <a:ext uri="{9D8B030D-6E8A-4147-A177-3AD203B41FA5}">
                      <a16:colId xmlns:a16="http://schemas.microsoft.com/office/drawing/2014/main" val="2714099069"/>
                    </a:ext>
                  </a:extLst>
                </a:gridCol>
                <a:gridCol w="2032000">
                  <a:extLst>
                    <a:ext uri="{9D8B030D-6E8A-4147-A177-3AD203B41FA5}">
                      <a16:colId xmlns:a16="http://schemas.microsoft.com/office/drawing/2014/main" val="3141051030"/>
                    </a:ext>
                  </a:extLst>
                </a:gridCol>
                <a:gridCol w="2641600">
                  <a:extLst>
                    <a:ext uri="{9D8B030D-6E8A-4147-A177-3AD203B41FA5}">
                      <a16:colId xmlns:a16="http://schemas.microsoft.com/office/drawing/2014/main" val="2043698462"/>
                    </a:ext>
                  </a:extLst>
                </a:gridCol>
              </a:tblGrid>
              <a:tr h="833286">
                <a:tc>
                  <a:txBody>
                    <a:bodyPr/>
                    <a:lstStyle/>
                    <a:p>
                      <a:pPr algn="ctr">
                        <a:spcAft>
                          <a:spcPts val="0"/>
                        </a:spcAft>
                      </a:pPr>
                      <a:r>
                        <a:rPr lang="it-IT" sz="2400" dirty="0">
                          <a:effectLst/>
                          <a:latin typeface="Arial" panose="020B0604020202020204" pitchFamily="34" charset="0"/>
                          <a:cs typeface="Arial" panose="020B0604020202020204" pitchFamily="34" charset="0"/>
                        </a:rPr>
                        <a:t>Legge 92/2019</a:t>
                      </a:r>
                      <a:endParaRPr lang="it-IT" sz="2400" dirty="0">
                        <a:effectLst/>
                        <a:latin typeface="Arial" panose="020B0604020202020204" pitchFamily="34" charset="0"/>
                        <a:ea typeface="Calibri" panose="020F0502020204030204" pitchFamily="34" charset="0"/>
                        <a:cs typeface="Arial" panose="020B0604020202020204" pitchFamily="34" charset="0"/>
                      </a:endParaRPr>
                    </a:p>
                  </a:txBody>
                  <a:tcPr marL="59315" marR="59315" marT="0" marB="0"/>
                </a:tc>
                <a:tc>
                  <a:txBody>
                    <a:bodyPr/>
                    <a:lstStyle/>
                    <a:p>
                      <a:pPr algn="ctr">
                        <a:spcAft>
                          <a:spcPts val="0"/>
                        </a:spcAft>
                      </a:pPr>
                      <a:r>
                        <a:rPr lang="it-IT" sz="2400">
                          <a:effectLst/>
                          <a:latin typeface="Arial" panose="020B0604020202020204" pitchFamily="34" charset="0"/>
                          <a:cs typeface="Arial" panose="020B0604020202020204" pitchFamily="34" charset="0"/>
                        </a:rPr>
                        <a:t>DM 35/2020</a:t>
                      </a:r>
                      <a:endParaRPr lang="it-IT" sz="2400">
                        <a:effectLst/>
                        <a:latin typeface="Arial" panose="020B0604020202020204" pitchFamily="34" charset="0"/>
                        <a:ea typeface="Calibri" panose="020F0502020204030204" pitchFamily="34" charset="0"/>
                        <a:cs typeface="Arial" panose="020B0604020202020204" pitchFamily="34" charset="0"/>
                      </a:endParaRPr>
                    </a:p>
                  </a:txBody>
                  <a:tcPr marL="59315" marR="59315" marT="0" marB="0"/>
                </a:tc>
                <a:tc>
                  <a:txBody>
                    <a:bodyPr/>
                    <a:lstStyle/>
                    <a:p>
                      <a:pPr algn="ctr">
                        <a:spcAft>
                          <a:spcPts val="0"/>
                        </a:spcAft>
                      </a:pPr>
                      <a:r>
                        <a:rPr lang="it-IT" sz="2400" dirty="0">
                          <a:effectLst/>
                          <a:latin typeface="Arial" panose="020B0604020202020204" pitchFamily="34" charset="0"/>
                          <a:cs typeface="Arial" panose="020B0604020202020204" pitchFamily="34" charset="0"/>
                        </a:rPr>
                        <a:t>Linee guida</a:t>
                      </a:r>
                    </a:p>
                    <a:p>
                      <a:pPr algn="ctr">
                        <a:spcAft>
                          <a:spcPts val="0"/>
                        </a:spcAft>
                      </a:pPr>
                      <a:endParaRPr lang="it-IT" sz="2400" dirty="0">
                        <a:effectLst/>
                        <a:latin typeface="Arial" panose="020B0604020202020204" pitchFamily="34" charset="0"/>
                        <a:ea typeface="Calibri" panose="020F0502020204030204" pitchFamily="34" charset="0"/>
                        <a:cs typeface="Arial" panose="020B0604020202020204" pitchFamily="34" charset="0"/>
                      </a:endParaRPr>
                    </a:p>
                  </a:txBody>
                  <a:tcPr marL="59315" marR="59315" marT="0" marB="0"/>
                </a:tc>
                <a:tc>
                  <a:txBody>
                    <a:bodyPr/>
                    <a:lstStyle/>
                    <a:p>
                      <a:pPr algn="ctr">
                        <a:spcAft>
                          <a:spcPts val="0"/>
                        </a:spcAft>
                      </a:pPr>
                      <a:r>
                        <a:rPr lang="it-IT" sz="2400" dirty="0">
                          <a:solidFill>
                            <a:schemeClr val="bg1"/>
                          </a:solidFill>
                          <a:effectLst/>
                          <a:latin typeface="Arial" panose="020B0604020202020204" pitchFamily="34" charset="0"/>
                          <a:cs typeface="Arial" panose="020B0604020202020204" pitchFamily="34" charset="0"/>
                        </a:rPr>
                        <a:t>PTOF</a:t>
                      </a:r>
                      <a:endParaRPr lang="it-IT"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9315" marR="59315" marT="0" marB="0">
                    <a:solidFill>
                      <a:schemeClr val="accent3">
                        <a:lumMod val="75000"/>
                      </a:schemeClr>
                    </a:solidFill>
                  </a:tcPr>
                </a:tc>
                <a:extLst>
                  <a:ext uri="{0D108BD9-81ED-4DB2-BD59-A6C34878D82A}">
                    <a16:rowId xmlns:a16="http://schemas.microsoft.com/office/drawing/2014/main" val="1023409897"/>
                  </a:ext>
                </a:extLst>
              </a:tr>
              <a:tr h="5185941">
                <a:tc>
                  <a:txBody>
                    <a:bodyPr/>
                    <a:lstStyle/>
                    <a:p>
                      <a:pPr algn="l">
                        <a:spcAft>
                          <a:spcPts val="0"/>
                        </a:spcAft>
                      </a:pPr>
                      <a:endParaRPr lang="it-IT" sz="1600" b="1" dirty="0">
                        <a:effectLst/>
                        <a:latin typeface="Arial" panose="020B0604020202020204" pitchFamily="34" charset="0"/>
                        <a:cs typeface="Arial" panose="020B0604020202020204" pitchFamily="34" charset="0"/>
                      </a:endParaRPr>
                    </a:p>
                    <a:p>
                      <a:pPr algn="l">
                        <a:spcAft>
                          <a:spcPts val="0"/>
                        </a:spcAft>
                      </a:pPr>
                      <a:r>
                        <a:rPr lang="it-IT" sz="1600" b="1" dirty="0">
                          <a:effectLst/>
                          <a:latin typeface="Arial" panose="020B0604020202020204" pitchFamily="34" charset="0"/>
                          <a:cs typeface="Arial" panose="020B0604020202020204" pitchFamily="34" charset="0"/>
                        </a:rPr>
                        <a:t>Art. 7 </a:t>
                      </a:r>
                      <a:endParaRPr lang="it-IT" sz="1600" dirty="0">
                        <a:effectLst/>
                        <a:latin typeface="Arial" panose="020B0604020202020204" pitchFamily="34" charset="0"/>
                        <a:cs typeface="Arial" panose="020B0604020202020204" pitchFamily="34" charset="0"/>
                      </a:endParaRPr>
                    </a:p>
                    <a:p>
                      <a:pPr algn="l">
                        <a:spcAft>
                          <a:spcPts val="0"/>
                        </a:spcAft>
                      </a:pPr>
                      <a:r>
                        <a:rPr lang="it-IT" sz="1600" dirty="0">
                          <a:effectLst/>
                          <a:latin typeface="Arial" panose="020B0604020202020204" pitchFamily="34" charset="0"/>
                          <a:cs typeface="Arial" panose="020B0604020202020204" pitchFamily="34" charset="0"/>
                        </a:rPr>
                        <a:t> </a:t>
                      </a:r>
                    </a:p>
                    <a:p>
                      <a:pPr algn="l">
                        <a:spcAft>
                          <a:spcPts val="0"/>
                        </a:spcAft>
                      </a:pPr>
                      <a:r>
                        <a:rPr lang="it-IT" sz="1600" b="0" dirty="0">
                          <a:effectLst/>
                          <a:latin typeface="Arial" panose="020B0604020202020204" pitchFamily="34" charset="0"/>
                          <a:cs typeface="Arial" panose="020B0604020202020204" pitchFamily="34" charset="0"/>
                        </a:rPr>
                        <a:t>La scuola rafforza la collaborazione con le famiglie, anche integrando il </a:t>
                      </a:r>
                      <a:r>
                        <a:rPr lang="it-IT" sz="1600" b="1" dirty="0">
                          <a:effectLst/>
                          <a:latin typeface="Arial" panose="020B0604020202020204" pitchFamily="34" charset="0"/>
                          <a:cs typeface="Arial" panose="020B0604020202020204" pitchFamily="34" charset="0"/>
                        </a:rPr>
                        <a:t>Patto educativo di  corresponsabilità</a:t>
                      </a:r>
                      <a:r>
                        <a:rPr lang="it-IT" sz="1600" b="0" dirty="0">
                          <a:effectLst/>
                          <a:latin typeface="Arial" panose="020B0604020202020204" pitchFamily="34" charset="0"/>
                          <a:cs typeface="Arial" panose="020B0604020202020204" pitchFamily="34" charset="0"/>
                        </a:rPr>
                        <a:t> … estendendolo alla scuola primaria. </a:t>
                      </a:r>
                    </a:p>
                    <a:p>
                      <a:pPr algn="l">
                        <a:spcAft>
                          <a:spcPts val="0"/>
                        </a:spcAft>
                      </a:pPr>
                      <a:endParaRPr lang="it-IT" sz="1600" dirty="0">
                        <a:effectLst/>
                        <a:latin typeface="Arial" panose="020B0604020202020204" pitchFamily="34" charset="0"/>
                        <a:cs typeface="Arial" panose="020B0604020202020204" pitchFamily="34" charset="0"/>
                      </a:endParaRPr>
                    </a:p>
                    <a:p>
                      <a:pPr algn="l">
                        <a:spcAft>
                          <a:spcPts val="0"/>
                        </a:spcAft>
                      </a:pPr>
                      <a:r>
                        <a:rPr lang="it-IT" sz="1600" b="1" dirty="0">
                          <a:effectLst/>
                          <a:latin typeface="Arial" panose="020B0604020202020204" pitchFamily="34" charset="0"/>
                          <a:cs typeface="Arial" panose="020B0604020202020204" pitchFamily="34" charset="0"/>
                        </a:rPr>
                        <a:t>Art. 8 </a:t>
                      </a:r>
                      <a:endParaRPr lang="it-IT" sz="1600" dirty="0">
                        <a:effectLst/>
                        <a:latin typeface="Arial" panose="020B0604020202020204" pitchFamily="34" charset="0"/>
                        <a:cs typeface="Arial" panose="020B0604020202020204" pitchFamily="34" charset="0"/>
                      </a:endParaRPr>
                    </a:p>
                    <a:p>
                      <a:pPr algn="l">
                        <a:spcAft>
                          <a:spcPts val="0"/>
                        </a:spcAft>
                      </a:pPr>
                      <a:r>
                        <a:rPr lang="it-IT" sz="1600" b="1" dirty="0">
                          <a:effectLst/>
                          <a:latin typeface="Arial" panose="020B0604020202020204" pitchFamily="34" charset="0"/>
                          <a:cs typeface="Arial" panose="020B0604020202020204" pitchFamily="34" charset="0"/>
                        </a:rPr>
                        <a:t> </a:t>
                      </a:r>
                      <a:endParaRPr lang="it-IT" sz="1600" dirty="0">
                        <a:effectLst/>
                        <a:latin typeface="Arial" panose="020B0604020202020204" pitchFamily="34" charset="0"/>
                        <a:cs typeface="Arial" panose="020B0604020202020204" pitchFamily="34" charset="0"/>
                      </a:endParaRPr>
                    </a:p>
                    <a:p>
                      <a:pPr algn="l">
                        <a:spcAft>
                          <a:spcPts val="0"/>
                        </a:spcAft>
                      </a:pPr>
                      <a:r>
                        <a:rPr lang="it-IT" sz="1600" b="0" dirty="0">
                          <a:effectLst/>
                          <a:latin typeface="Arial" panose="020B0604020202020204" pitchFamily="34" charset="0"/>
                          <a:cs typeface="Arial" panose="020B0604020202020204" pitchFamily="34" charset="0"/>
                        </a:rPr>
                        <a:t>L'insegnamento trasversale dell'educazione civica è integrato con </a:t>
                      </a:r>
                      <a:r>
                        <a:rPr lang="it-IT" sz="1600" b="1" dirty="0">
                          <a:effectLst/>
                          <a:latin typeface="Arial" panose="020B0604020202020204" pitchFamily="34" charset="0"/>
                          <a:cs typeface="Arial" panose="020B0604020202020204" pitchFamily="34" charset="0"/>
                        </a:rPr>
                        <a:t>esperienze extra-scolastiche, </a:t>
                      </a:r>
                      <a:r>
                        <a:rPr lang="it-IT" sz="1600" b="0" dirty="0">
                          <a:effectLst/>
                          <a:latin typeface="Arial" panose="020B0604020202020204" pitchFamily="34" charset="0"/>
                          <a:cs typeface="Arial" panose="020B0604020202020204" pitchFamily="34" charset="0"/>
                        </a:rPr>
                        <a:t>a partire dalla costituzione di reti anche di durata pluriennale con altri soggetti istituzionali, </a:t>
                      </a:r>
                      <a:r>
                        <a:rPr lang="it-IT" sz="1600" b="1" dirty="0">
                          <a:effectLst/>
                          <a:latin typeface="Arial" panose="020B0604020202020204" pitchFamily="34" charset="0"/>
                          <a:cs typeface="Arial" panose="020B0604020202020204" pitchFamily="34" charset="0"/>
                        </a:rPr>
                        <a:t>con il mondo del volontariato e del Terzo settore, </a:t>
                      </a:r>
                      <a:r>
                        <a:rPr lang="it-IT" sz="1600" b="0" dirty="0">
                          <a:effectLst/>
                          <a:latin typeface="Arial" panose="020B0604020202020204" pitchFamily="34" charset="0"/>
                          <a:cs typeface="Arial" panose="020B0604020202020204" pitchFamily="34" charset="0"/>
                        </a:rPr>
                        <a:t>con particolare riguardo a quelli impegnati nella promozione della cittadinanza attiva. </a:t>
                      </a:r>
                    </a:p>
                    <a:p>
                      <a:pPr algn="l">
                        <a:spcAft>
                          <a:spcPts val="0"/>
                        </a:spcAft>
                      </a:pPr>
                      <a:endParaRPr lang="it-IT" sz="1600" dirty="0">
                        <a:effectLst/>
                        <a:latin typeface="Arial" panose="020B0604020202020204" pitchFamily="34" charset="0"/>
                        <a:cs typeface="Arial" panose="020B0604020202020204" pitchFamily="34" charset="0"/>
                      </a:endParaRPr>
                    </a:p>
                  </a:txBody>
                  <a:tcPr marT="0" marB="0"/>
                </a:tc>
                <a:tc>
                  <a:txBody>
                    <a:bodyPr/>
                    <a:lstStyle/>
                    <a:p>
                      <a:pPr algn="just">
                        <a:spcAft>
                          <a:spcPts val="0"/>
                        </a:spcAft>
                      </a:pPr>
                      <a:r>
                        <a:rPr lang="it-IT" sz="1600" dirty="0">
                          <a:effectLst/>
                          <a:latin typeface="Arial" panose="020B0604020202020204" pitchFamily="34" charset="0"/>
                          <a:cs typeface="Arial" panose="020B0604020202020204" pitchFamily="34" charset="0"/>
                        </a:rPr>
                        <a:t> </a:t>
                      </a:r>
                      <a:endParaRPr lang="it-IT" sz="1600" dirty="0">
                        <a:effectLst/>
                        <a:latin typeface="Arial" panose="020B0604020202020204" pitchFamily="34" charset="0"/>
                        <a:ea typeface="Calibri" panose="020F0502020204030204" pitchFamily="34" charset="0"/>
                        <a:cs typeface="Arial" panose="020B0604020202020204" pitchFamily="34" charset="0"/>
                      </a:endParaRPr>
                    </a:p>
                  </a:txBody>
                  <a:tcPr marT="0" marB="0"/>
                </a:tc>
                <a:tc>
                  <a:txBody>
                    <a:bodyPr/>
                    <a:lstStyle/>
                    <a:p>
                      <a:pPr algn="just">
                        <a:spcAft>
                          <a:spcPts val="0"/>
                        </a:spcAft>
                      </a:pPr>
                      <a:endParaRPr lang="it-IT" sz="1600" b="1" dirty="0">
                        <a:effectLst/>
                        <a:latin typeface="Arial" panose="020B0604020202020204" pitchFamily="34" charset="0"/>
                        <a:cs typeface="Arial" panose="020B0604020202020204" pitchFamily="34" charset="0"/>
                      </a:endParaRPr>
                    </a:p>
                    <a:p>
                      <a:pPr algn="just">
                        <a:spcAft>
                          <a:spcPts val="0"/>
                        </a:spcAft>
                      </a:pPr>
                      <a:r>
                        <a:rPr lang="it-IT" sz="1600" dirty="0">
                          <a:effectLst/>
                          <a:latin typeface="Arial" panose="020B0604020202020204" pitchFamily="34" charset="0"/>
                          <a:cs typeface="Arial" panose="020B0604020202020204" pitchFamily="34" charset="0"/>
                        </a:rPr>
                        <a:t> </a:t>
                      </a:r>
                      <a:endParaRPr lang="it-IT" sz="1600" dirty="0">
                        <a:effectLst/>
                        <a:latin typeface="Arial" panose="020B0604020202020204" pitchFamily="34" charset="0"/>
                        <a:ea typeface="Calibri" panose="020F0502020204030204" pitchFamily="34" charset="0"/>
                        <a:cs typeface="Arial" panose="020B0604020202020204" pitchFamily="34" charset="0"/>
                      </a:endParaRPr>
                    </a:p>
                  </a:txBody>
                  <a:tcPr marT="0" marB="0"/>
                </a:tc>
                <a:tc>
                  <a:txBody>
                    <a:bodyPr/>
                    <a:lstStyle/>
                    <a:p>
                      <a:pPr algn="just">
                        <a:spcAft>
                          <a:spcPts val="0"/>
                        </a:spcAft>
                      </a:pPr>
                      <a:endParaRPr lang="it-IT" sz="2700" dirty="0">
                        <a:solidFill>
                          <a:schemeClr val="bg1"/>
                        </a:solidFill>
                        <a:effectLst/>
                        <a:latin typeface="Arial" panose="020B0604020202020204" pitchFamily="34" charset="0"/>
                        <a:cs typeface="Arial" panose="020B0604020202020204" pitchFamily="34" charset="0"/>
                      </a:endParaRPr>
                    </a:p>
                    <a:p>
                      <a:pPr algn="just">
                        <a:spcAft>
                          <a:spcPts val="0"/>
                        </a:spcAft>
                      </a:pPr>
                      <a:endParaRPr lang="it-IT" sz="2700" dirty="0">
                        <a:solidFill>
                          <a:schemeClr val="bg1"/>
                        </a:solidFill>
                        <a:effectLst/>
                        <a:latin typeface="Arial" panose="020B0604020202020204" pitchFamily="34" charset="0"/>
                        <a:cs typeface="Arial" panose="020B0604020202020204" pitchFamily="34" charset="0"/>
                      </a:endParaRPr>
                    </a:p>
                    <a:p>
                      <a:pPr algn="ctr">
                        <a:spcAft>
                          <a:spcPts val="0"/>
                        </a:spcAft>
                      </a:pPr>
                      <a:endParaRPr lang="it-IT" sz="2700" b="1" dirty="0">
                        <a:solidFill>
                          <a:schemeClr val="bg1"/>
                        </a:solidFill>
                        <a:effectLst/>
                        <a:latin typeface="Arial" panose="020B0604020202020204" pitchFamily="34" charset="0"/>
                        <a:cs typeface="Arial" panose="020B0604020202020204" pitchFamily="34" charset="0"/>
                      </a:endParaRPr>
                    </a:p>
                    <a:p>
                      <a:pPr algn="ctr">
                        <a:spcAft>
                          <a:spcPts val="0"/>
                        </a:spcAft>
                      </a:pPr>
                      <a:r>
                        <a:rPr lang="it-IT" sz="2700" b="1" dirty="0">
                          <a:solidFill>
                            <a:schemeClr val="bg1"/>
                          </a:solidFill>
                          <a:effectLst/>
                          <a:latin typeface="Arial" panose="020B0604020202020204" pitchFamily="34" charset="0"/>
                          <a:cs typeface="Arial" panose="020B0604020202020204" pitchFamily="34" charset="0"/>
                        </a:rPr>
                        <a:t>La scuola </a:t>
                      </a:r>
                    </a:p>
                    <a:p>
                      <a:pPr algn="ctr">
                        <a:spcAft>
                          <a:spcPts val="0"/>
                        </a:spcAft>
                      </a:pPr>
                      <a:r>
                        <a:rPr lang="it-IT" sz="2700" b="1" dirty="0">
                          <a:solidFill>
                            <a:schemeClr val="bg1"/>
                          </a:solidFill>
                          <a:effectLst/>
                          <a:latin typeface="Arial" panose="020B0604020202020204" pitchFamily="34" charset="0"/>
                          <a:cs typeface="Arial" panose="020B0604020202020204" pitchFamily="34" charset="0"/>
                        </a:rPr>
                        <a:t>e </a:t>
                      </a:r>
                    </a:p>
                    <a:p>
                      <a:pPr algn="ctr">
                        <a:spcAft>
                          <a:spcPts val="0"/>
                        </a:spcAft>
                      </a:pPr>
                      <a:r>
                        <a:rPr lang="it-IT" sz="2700" b="1" dirty="0">
                          <a:solidFill>
                            <a:schemeClr val="bg1"/>
                          </a:solidFill>
                          <a:effectLst/>
                          <a:latin typeface="Arial" panose="020B0604020202020204" pitchFamily="34" charset="0"/>
                          <a:cs typeface="Arial" panose="020B0604020202020204" pitchFamily="34" charset="0"/>
                        </a:rPr>
                        <a:t>il suo contesto</a:t>
                      </a:r>
                    </a:p>
                  </a:txBody>
                  <a:tcPr marL="59315" marR="59315" marT="0" marB="0">
                    <a:solidFill>
                      <a:schemeClr val="accent3">
                        <a:lumMod val="75000"/>
                      </a:schemeClr>
                    </a:solidFill>
                  </a:tcPr>
                </a:tc>
                <a:extLst>
                  <a:ext uri="{0D108BD9-81ED-4DB2-BD59-A6C34878D82A}">
                    <a16:rowId xmlns:a16="http://schemas.microsoft.com/office/drawing/2014/main" val="694758395"/>
                  </a:ext>
                </a:extLst>
              </a:tr>
            </a:tbl>
          </a:graphicData>
        </a:graphic>
      </p:graphicFrame>
      <p:sp>
        <p:nvSpPr>
          <p:cNvPr id="5" name="Title 3">
            <a:extLst>
              <a:ext uri="{FF2B5EF4-FFF2-40B4-BE49-F238E27FC236}">
                <a16:creationId xmlns:a16="http://schemas.microsoft.com/office/drawing/2014/main" id="{76EC55EF-34EA-496E-AA00-9C3FDBE6431E}"/>
              </a:ext>
            </a:extLst>
          </p:cNvPr>
          <p:cNvSpPr txBox="1">
            <a:spLocks/>
          </p:cNvSpPr>
          <p:nvPr/>
        </p:nvSpPr>
        <p:spPr bwMode="black">
          <a:xfrm>
            <a:off x="527381" y="2061"/>
            <a:ext cx="9241027" cy="57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609406" eaLnBrk="1" fontAlgn="base" hangingPunct="1">
              <a:spcBef>
                <a:spcPct val="0"/>
              </a:spcBef>
              <a:spcAft>
                <a:spcPct val="0"/>
              </a:spcAft>
              <a:defRPr/>
            </a:pPr>
            <a:r>
              <a:rPr lang="it-IT" altLang="it-IT" sz="3000" b="1" dirty="0">
                <a:solidFill>
                  <a:srgbClr val="0A7736"/>
                </a:solidFill>
                <a:ea typeface="HP Simplified"/>
              </a:rPr>
              <a:t>I temi fondamentali: 5. la famiglia e il territorio</a:t>
            </a:r>
            <a:endParaRPr lang="en-US" altLang="it-IT" sz="3000" b="1" dirty="0">
              <a:solidFill>
                <a:srgbClr val="0A7736"/>
              </a:solidFill>
              <a:ea typeface="HP Simplified"/>
            </a:endParaRPr>
          </a:p>
        </p:txBody>
      </p:sp>
    </p:spTree>
    <p:extLst>
      <p:ext uri="{BB962C8B-B14F-4D97-AF65-F5344CB8AC3E}">
        <p14:creationId xmlns:p14="http://schemas.microsoft.com/office/powerpoint/2010/main" val="213430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3">
            <a:extLst>
              <a:ext uri="{FF2B5EF4-FFF2-40B4-BE49-F238E27FC236}">
                <a16:creationId xmlns:a16="http://schemas.microsoft.com/office/drawing/2014/main" id="{A424BA14-9B70-4CBA-9F10-6966D15FEE76}"/>
              </a:ext>
            </a:extLst>
          </p:cNvPr>
          <p:cNvGraphicFramePr>
            <a:graphicFrameLocks noGrp="1"/>
          </p:cNvGraphicFramePr>
          <p:nvPr>
            <p:extLst>
              <p:ext uri="{D42A27DB-BD31-4B8C-83A1-F6EECF244321}">
                <p14:modId xmlns:p14="http://schemas.microsoft.com/office/powerpoint/2010/main" val="1700980318"/>
              </p:ext>
            </p:extLst>
          </p:nvPr>
        </p:nvGraphicFramePr>
        <p:xfrm>
          <a:off x="0" y="644691"/>
          <a:ext cx="12192000" cy="6213309"/>
        </p:xfrm>
        <a:graphic>
          <a:graphicData uri="http://schemas.openxmlformats.org/drawingml/2006/table">
            <a:tbl>
              <a:tblPr firstRow="1" bandRow="1">
                <a:tableStyleId>{00A15C55-8517-42AA-B614-E9B94910E393}</a:tableStyleId>
              </a:tblPr>
              <a:tblGrid>
                <a:gridCol w="2261419">
                  <a:extLst>
                    <a:ext uri="{9D8B030D-6E8A-4147-A177-3AD203B41FA5}">
                      <a16:colId xmlns:a16="http://schemas.microsoft.com/office/drawing/2014/main" val="3509425118"/>
                    </a:ext>
                  </a:extLst>
                </a:gridCol>
                <a:gridCol w="2851355">
                  <a:extLst>
                    <a:ext uri="{9D8B030D-6E8A-4147-A177-3AD203B41FA5}">
                      <a16:colId xmlns:a16="http://schemas.microsoft.com/office/drawing/2014/main" val="2417414428"/>
                    </a:ext>
                  </a:extLst>
                </a:gridCol>
                <a:gridCol w="7079226">
                  <a:extLst>
                    <a:ext uri="{9D8B030D-6E8A-4147-A177-3AD203B41FA5}">
                      <a16:colId xmlns:a16="http://schemas.microsoft.com/office/drawing/2014/main" val="987298262"/>
                    </a:ext>
                  </a:extLst>
                </a:gridCol>
              </a:tblGrid>
              <a:tr h="796335">
                <a:tc>
                  <a:txBody>
                    <a:bodyPr/>
                    <a:lstStyle/>
                    <a:p>
                      <a:pPr algn="ctr">
                        <a:spcAft>
                          <a:spcPts val="0"/>
                        </a:spcAft>
                      </a:pPr>
                      <a:r>
                        <a:rPr lang="it-IT" sz="2400" b="1" dirty="0">
                          <a:effectLst/>
                          <a:latin typeface="Arial" panose="020B0604020202020204" pitchFamily="34" charset="0"/>
                          <a:cs typeface="Arial" panose="020B0604020202020204" pitchFamily="34" charset="0"/>
                        </a:rPr>
                        <a:t>Sezioni</a:t>
                      </a:r>
                      <a:endParaRPr lang="it-IT" sz="24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solidFill>
                      <a:srgbClr val="7A5D00"/>
                    </a:solidFill>
                  </a:tcPr>
                </a:tc>
                <a:tc>
                  <a:txBody>
                    <a:bodyPr/>
                    <a:lstStyle/>
                    <a:p>
                      <a:pPr algn="ctr">
                        <a:spcAft>
                          <a:spcPts val="0"/>
                        </a:spcAft>
                      </a:pPr>
                      <a:r>
                        <a:rPr lang="it-IT" sz="2400" b="1" dirty="0">
                          <a:solidFill>
                            <a:srgbClr val="FFFFFF"/>
                          </a:solidFill>
                          <a:effectLst/>
                          <a:latin typeface="Arial" panose="020B0604020202020204" pitchFamily="34" charset="0"/>
                          <a:cs typeface="Arial" panose="020B0604020202020204" pitchFamily="34" charset="0"/>
                        </a:rPr>
                        <a:t>Sottosezioni</a:t>
                      </a:r>
                      <a:endParaRPr lang="it-IT" sz="24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solidFill>
                      <a:srgbClr val="7A5D00"/>
                    </a:solidFill>
                  </a:tcPr>
                </a:tc>
                <a:tc>
                  <a:txBody>
                    <a:bodyPr/>
                    <a:lstStyle/>
                    <a:p>
                      <a:pPr algn="ctr">
                        <a:spcAft>
                          <a:spcPts val="0"/>
                        </a:spcAft>
                      </a:pPr>
                      <a:r>
                        <a:rPr lang="it-IT" sz="2400" b="1" dirty="0">
                          <a:solidFill>
                            <a:srgbClr val="002060"/>
                          </a:solidFill>
                          <a:effectLst/>
                          <a:latin typeface="Arial" panose="020B0604020202020204" pitchFamily="34" charset="0"/>
                          <a:cs typeface="Arial" panose="020B0604020202020204" pitchFamily="34" charset="0"/>
                        </a:rPr>
                        <a:t>Implicazioni dell’introduzione dell’insegnamento di  Educazione civica</a:t>
                      </a:r>
                    </a:p>
                  </a:txBody>
                  <a:tcPr marT="0" marB="0">
                    <a:solidFill>
                      <a:schemeClr val="bg1">
                        <a:lumMod val="85000"/>
                      </a:schemeClr>
                    </a:solidFill>
                  </a:tcPr>
                </a:tc>
                <a:extLst>
                  <a:ext uri="{0D108BD9-81ED-4DB2-BD59-A6C34878D82A}">
                    <a16:rowId xmlns:a16="http://schemas.microsoft.com/office/drawing/2014/main" val="3006797982"/>
                  </a:ext>
                </a:extLst>
              </a:tr>
              <a:tr h="1254300">
                <a:tc rowSpan="4">
                  <a:txBody>
                    <a:bodyPr/>
                    <a:lstStyle/>
                    <a:p>
                      <a:pPr algn="ctr">
                        <a:spcAft>
                          <a:spcPts val="0"/>
                        </a:spcAft>
                      </a:pPr>
                      <a:endParaRPr lang="it-IT" sz="2100" b="1" dirty="0">
                        <a:solidFill>
                          <a:srgbClr val="000000"/>
                        </a:solidFill>
                        <a:effectLst/>
                        <a:latin typeface="Arial" panose="020B0604020202020204" pitchFamily="34" charset="0"/>
                        <a:cs typeface="Arial" panose="020B0604020202020204" pitchFamily="34" charset="0"/>
                      </a:endParaRPr>
                    </a:p>
                    <a:p>
                      <a:pPr algn="ctr">
                        <a:spcAft>
                          <a:spcPts val="0"/>
                        </a:spcAft>
                      </a:pPr>
                      <a:r>
                        <a:rPr lang="it-IT" sz="2100" b="1" dirty="0">
                          <a:solidFill>
                            <a:srgbClr val="000000"/>
                          </a:solidFill>
                          <a:effectLst/>
                          <a:latin typeface="Arial" panose="020B0604020202020204" pitchFamily="34" charset="0"/>
                          <a:cs typeface="Arial" panose="020B0604020202020204" pitchFamily="34" charset="0"/>
                        </a:rPr>
                        <a:t>L’OFFERTA FORMATIVA</a:t>
                      </a:r>
                      <a:endParaRPr lang="it-IT" sz="21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solidFill>
                      <a:srgbClr val="FFFFCC"/>
                    </a:solidFill>
                  </a:tcPr>
                </a:tc>
                <a:tc>
                  <a:txBody>
                    <a:bodyPr/>
                    <a:lstStyle/>
                    <a:p>
                      <a:pPr algn="ctr">
                        <a:spcAft>
                          <a:spcPts val="0"/>
                        </a:spcAft>
                      </a:pPr>
                      <a:r>
                        <a:rPr lang="it-IT" sz="2100" dirty="0">
                          <a:solidFill>
                            <a:srgbClr val="000000"/>
                          </a:solidFill>
                          <a:effectLst/>
                          <a:latin typeface="Arial" panose="020B0604020202020204" pitchFamily="34" charset="0"/>
                          <a:cs typeface="Arial" panose="020B0604020202020204" pitchFamily="34" charset="0"/>
                        </a:rPr>
                        <a:t>Insegnamenti e quadri orario</a:t>
                      </a:r>
                      <a:endParaRPr lang="it-IT" sz="21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solidFill>
                      <a:srgbClr val="FFFFCC"/>
                    </a:solidFill>
                  </a:tcPr>
                </a:tc>
                <a:tc>
                  <a:txBody>
                    <a:bodyPr/>
                    <a:lstStyle/>
                    <a:p>
                      <a:pPr algn="just">
                        <a:spcAft>
                          <a:spcPts val="0"/>
                        </a:spcAft>
                      </a:pPr>
                      <a:r>
                        <a:rPr lang="it-IT" sz="1700" b="0" dirty="0">
                          <a:solidFill>
                            <a:srgbClr val="002060"/>
                          </a:solidFill>
                          <a:effectLst/>
                          <a:latin typeface="Arial" panose="020B0604020202020204" pitchFamily="34" charset="0"/>
                          <a:cs typeface="Arial" panose="020B0604020202020204" pitchFamily="34" charset="0"/>
                        </a:rPr>
                        <a:t>Per </a:t>
                      </a:r>
                      <a:r>
                        <a:rPr lang="it-IT" sz="1700" b="1" dirty="0">
                          <a:solidFill>
                            <a:srgbClr val="002060"/>
                          </a:solidFill>
                          <a:effectLst/>
                          <a:latin typeface="Arial" panose="020B0604020202020204" pitchFamily="34" charset="0"/>
                          <a:cs typeface="Arial" panose="020B0604020202020204" pitchFamily="34" charset="0"/>
                        </a:rPr>
                        <a:t>ciascun anno </a:t>
                      </a:r>
                      <a:r>
                        <a:rPr lang="it-IT" sz="1700" b="0" dirty="0">
                          <a:solidFill>
                            <a:srgbClr val="002060"/>
                          </a:solidFill>
                          <a:effectLst/>
                          <a:latin typeface="Arial" panose="020B0604020202020204" pitchFamily="34" charset="0"/>
                          <a:cs typeface="Arial" panose="020B0604020202020204" pitchFamily="34" charset="0"/>
                        </a:rPr>
                        <a:t>di corso va indicato l'orario dedicato all’insegnamento, che non può essere inferiore a 33 ore annue, da svolgersi nell'ambito del monte orario obbligatorio previsto dagli ordinamenti vigenti</a:t>
                      </a:r>
                    </a:p>
                  </a:txBody>
                  <a:tcPr marT="0" marB="0">
                    <a:solidFill>
                      <a:schemeClr val="bg1">
                        <a:lumMod val="85000"/>
                      </a:schemeClr>
                    </a:solidFill>
                  </a:tcPr>
                </a:tc>
                <a:extLst>
                  <a:ext uri="{0D108BD9-81ED-4DB2-BD59-A6C34878D82A}">
                    <a16:rowId xmlns:a16="http://schemas.microsoft.com/office/drawing/2014/main" val="827477285"/>
                  </a:ext>
                </a:extLst>
              </a:tr>
              <a:tr h="1725392">
                <a:tc vMerge="1">
                  <a:txBody>
                    <a:bodyPr/>
                    <a:lstStyle/>
                    <a:p>
                      <a:endParaRPr lang="it-IT"/>
                    </a:p>
                  </a:txBody>
                  <a:tcPr/>
                </a:tc>
                <a:tc>
                  <a:txBody>
                    <a:bodyPr/>
                    <a:lstStyle/>
                    <a:p>
                      <a:pPr algn="ctr">
                        <a:spcAft>
                          <a:spcPts val="0"/>
                        </a:spcAft>
                      </a:pPr>
                      <a:r>
                        <a:rPr lang="it-IT" sz="2100" dirty="0">
                          <a:solidFill>
                            <a:srgbClr val="000000"/>
                          </a:solidFill>
                          <a:effectLst/>
                          <a:latin typeface="Arial" panose="020B0604020202020204" pitchFamily="34" charset="0"/>
                          <a:cs typeface="Arial" panose="020B0604020202020204" pitchFamily="34" charset="0"/>
                        </a:rPr>
                        <a:t>Curricolo d’Istituto</a:t>
                      </a:r>
                      <a:endParaRPr lang="it-IT" sz="21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solidFill>
                      <a:srgbClr val="FFFFCC"/>
                    </a:solidFill>
                  </a:tcPr>
                </a:tc>
                <a:tc>
                  <a:txBody>
                    <a:bodyPr/>
                    <a:lstStyle/>
                    <a:p>
                      <a:pPr algn="just">
                        <a:spcAft>
                          <a:spcPts val="0"/>
                        </a:spcAft>
                      </a:pPr>
                      <a:r>
                        <a:rPr lang="it-IT" sz="1700" b="0" dirty="0">
                          <a:solidFill>
                            <a:srgbClr val="002060"/>
                          </a:solidFill>
                          <a:effectLst/>
                          <a:latin typeface="Arial" panose="020B0604020202020204" pitchFamily="34" charset="0"/>
                          <a:cs typeface="Arial" panose="020B0604020202020204" pitchFamily="34" charset="0"/>
                        </a:rPr>
                        <a:t>Definizione del Curricolo dell’insegnamento trasversale di Educazione civica, indicando: </a:t>
                      </a:r>
                    </a:p>
                    <a:p>
                      <a:pPr algn="just">
                        <a:spcAft>
                          <a:spcPts val="0"/>
                        </a:spcAft>
                      </a:pPr>
                      <a:endParaRPr lang="it-IT" sz="1700" b="0" dirty="0">
                        <a:solidFill>
                          <a:srgbClr val="002060"/>
                        </a:solidFill>
                        <a:effectLst/>
                        <a:latin typeface="Arial" panose="020B0604020202020204" pitchFamily="34" charset="0"/>
                        <a:cs typeface="Arial" panose="020B0604020202020204" pitchFamily="34" charset="0"/>
                      </a:endParaRPr>
                    </a:p>
                    <a:p>
                      <a:pPr algn="l">
                        <a:spcAft>
                          <a:spcPts val="0"/>
                        </a:spcAft>
                      </a:pPr>
                      <a:r>
                        <a:rPr lang="it-IT" sz="1700" b="0" dirty="0">
                          <a:solidFill>
                            <a:srgbClr val="002060"/>
                          </a:solidFill>
                          <a:effectLst/>
                          <a:latin typeface="Arial" panose="020B0604020202020204" pitchFamily="34" charset="0"/>
                          <a:cs typeface="Arial" panose="020B0604020202020204" pitchFamily="34" charset="0"/>
                        </a:rPr>
                        <a:t>-</a:t>
                      </a:r>
                      <a:r>
                        <a:rPr lang="it-IT" sz="1700" b="1" dirty="0">
                          <a:solidFill>
                            <a:srgbClr val="002060"/>
                          </a:solidFill>
                          <a:effectLst/>
                          <a:latin typeface="Arial" panose="020B0604020202020204" pitchFamily="34" charset="0"/>
                          <a:cs typeface="Arial" panose="020B0604020202020204" pitchFamily="34" charset="0"/>
                        </a:rPr>
                        <a:t>traguardi di competenza, </a:t>
                      </a:r>
                    </a:p>
                    <a:p>
                      <a:pPr algn="l">
                        <a:spcAft>
                          <a:spcPts val="0"/>
                        </a:spcAft>
                      </a:pPr>
                      <a:r>
                        <a:rPr lang="it-IT" sz="1700" b="1" dirty="0">
                          <a:solidFill>
                            <a:srgbClr val="002060"/>
                          </a:solidFill>
                          <a:effectLst/>
                          <a:latin typeface="Arial" panose="020B0604020202020204" pitchFamily="34" charset="0"/>
                          <a:cs typeface="Arial" panose="020B0604020202020204" pitchFamily="34" charset="0"/>
                        </a:rPr>
                        <a:t>-i risultati di apprendimento</a:t>
                      </a:r>
                    </a:p>
                    <a:p>
                      <a:pPr marL="0" indent="0" algn="l">
                        <a:spcAft>
                          <a:spcPts val="0"/>
                        </a:spcAft>
                        <a:buFontTx/>
                        <a:buNone/>
                      </a:pPr>
                      <a:r>
                        <a:rPr lang="it-IT" sz="1700" b="1" dirty="0">
                          <a:solidFill>
                            <a:srgbClr val="002060"/>
                          </a:solidFill>
                          <a:effectLst/>
                          <a:latin typeface="Arial" panose="020B0604020202020204" pitchFamily="34" charset="0"/>
                          <a:cs typeface="Arial" panose="020B0604020202020204" pitchFamily="34" charset="0"/>
                        </a:rPr>
                        <a:t>-gli obiettivi specifici di apprendimento </a:t>
                      </a:r>
                      <a:endParaRPr lang="it-IT" sz="1700" b="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T="0" marB="0">
                    <a:solidFill>
                      <a:schemeClr val="bg1">
                        <a:lumMod val="85000"/>
                      </a:schemeClr>
                    </a:solidFill>
                  </a:tcPr>
                </a:tc>
                <a:extLst>
                  <a:ext uri="{0D108BD9-81ED-4DB2-BD59-A6C34878D82A}">
                    <a16:rowId xmlns:a16="http://schemas.microsoft.com/office/drawing/2014/main" val="1232818944"/>
                  </a:ext>
                </a:extLst>
              </a:tr>
              <a:tr h="1523301">
                <a:tc vMerge="1">
                  <a:txBody>
                    <a:bodyPr/>
                    <a:lstStyle/>
                    <a:p>
                      <a:endParaRPr lang="it-IT"/>
                    </a:p>
                  </a:txBody>
                  <a:tcPr/>
                </a:tc>
                <a:tc>
                  <a:txBody>
                    <a:bodyPr/>
                    <a:lstStyle/>
                    <a:p>
                      <a:pPr algn="ctr">
                        <a:spcAft>
                          <a:spcPts val="0"/>
                        </a:spcAft>
                      </a:pPr>
                      <a:r>
                        <a:rPr lang="it-IT" sz="2100" dirty="0">
                          <a:solidFill>
                            <a:srgbClr val="000000"/>
                          </a:solidFill>
                          <a:effectLst/>
                          <a:latin typeface="Arial" panose="020B0604020202020204" pitchFamily="34" charset="0"/>
                          <a:cs typeface="Arial" panose="020B0604020202020204" pitchFamily="34" charset="0"/>
                        </a:rPr>
                        <a:t>Iniziative di ampliamento curricolare</a:t>
                      </a:r>
                      <a:endParaRPr lang="it-IT" sz="21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solidFill>
                      <a:srgbClr val="FFFFCC"/>
                    </a:solidFill>
                  </a:tcPr>
                </a:tc>
                <a:tc>
                  <a:txBody>
                    <a:bodyPr/>
                    <a:lstStyle/>
                    <a:p>
                      <a:pPr algn="just">
                        <a:spcAft>
                          <a:spcPts val="0"/>
                        </a:spcAft>
                      </a:pPr>
                      <a:r>
                        <a:rPr lang="it-IT" sz="1700" b="0" dirty="0">
                          <a:solidFill>
                            <a:srgbClr val="002060"/>
                          </a:solidFill>
                          <a:effectLst/>
                          <a:latin typeface="Arial" panose="020B0604020202020204" pitchFamily="34" charset="0"/>
                          <a:cs typeface="Arial" panose="020B0604020202020204" pitchFamily="34" charset="0"/>
                        </a:rPr>
                        <a:t>L'insegnamento trasversale dell'educazione civica è integrato con </a:t>
                      </a:r>
                      <a:r>
                        <a:rPr lang="it-IT" sz="1700" b="1" dirty="0">
                          <a:solidFill>
                            <a:srgbClr val="002060"/>
                          </a:solidFill>
                          <a:effectLst/>
                          <a:latin typeface="Arial" panose="020B0604020202020204" pitchFamily="34" charset="0"/>
                          <a:cs typeface="Arial" panose="020B0604020202020204" pitchFamily="34" charset="0"/>
                        </a:rPr>
                        <a:t>esperienze extra-scolastiche</a:t>
                      </a:r>
                    </a:p>
                    <a:p>
                      <a:pPr algn="just">
                        <a:spcAft>
                          <a:spcPts val="0"/>
                        </a:spcAft>
                      </a:pPr>
                      <a:r>
                        <a:rPr lang="it-IT" sz="1700" b="0" dirty="0">
                          <a:solidFill>
                            <a:srgbClr val="002060"/>
                          </a:solidFill>
                          <a:effectLst/>
                          <a:latin typeface="Arial" panose="020B0604020202020204" pitchFamily="34" charset="0"/>
                          <a:cs typeface="Arial" panose="020B0604020202020204" pitchFamily="34" charset="0"/>
                        </a:rPr>
                        <a:t> </a:t>
                      </a:r>
                    </a:p>
                    <a:p>
                      <a:pPr algn="just">
                        <a:spcAft>
                          <a:spcPts val="0"/>
                        </a:spcAft>
                      </a:pPr>
                      <a:r>
                        <a:rPr lang="it-IT" sz="1700" b="0" dirty="0">
                          <a:solidFill>
                            <a:srgbClr val="002060"/>
                          </a:solidFill>
                          <a:effectLst/>
                          <a:latin typeface="Arial" panose="020B0604020202020204" pitchFamily="34" charset="0"/>
                          <a:cs typeface="Arial" panose="020B0604020202020204" pitchFamily="34" charset="0"/>
                        </a:rPr>
                        <a:t>Processi di interconnessione tra saperi disciplinari ed extradisciplinari. </a:t>
                      </a:r>
                    </a:p>
                  </a:txBody>
                  <a:tcPr marT="0" marB="0">
                    <a:solidFill>
                      <a:schemeClr val="bg1">
                        <a:lumMod val="85000"/>
                      </a:schemeClr>
                    </a:solidFill>
                  </a:tcPr>
                </a:tc>
                <a:extLst>
                  <a:ext uri="{0D108BD9-81ED-4DB2-BD59-A6C34878D82A}">
                    <a16:rowId xmlns:a16="http://schemas.microsoft.com/office/drawing/2014/main" val="858546065"/>
                  </a:ext>
                </a:extLst>
              </a:tr>
              <a:tr h="913981">
                <a:tc vMerge="1">
                  <a:txBody>
                    <a:bodyPr/>
                    <a:lstStyle/>
                    <a:p>
                      <a:endParaRPr lang="it-IT"/>
                    </a:p>
                  </a:txBody>
                  <a:tcPr/>
                </a:tc>
                <a:tc>
                  <a:txBody>
                    <a:bodyPr/>
                    <a:lstStyle/>
                    <a:p>
                      <a:pPr algn="ctr">
                        <a:spcAft>
                          <a:spcPts val="0"/>
                        </a:spcAft>
                      </a:pPr>
                      <a:r>
                        <a:rPr lang="it-IT" sz="2100" dirty="0">
                          <a:solidFill>
                            <a:srgbClr val="000000"/>
                          </a:solidFill>
                          <a:effectLst/>
                          <a:latin typeface="Arial" panose="020B0604020202020204" pitchFamily="34" charset="0"/>
                          <a:cs typeface="Arial" panose="020B0604020202020204" pitchFamily="34" charset="0"/>
                        </a:rPr>
                        <a:t>Valutazione degli apprendimenti</a:t>
                      </a:r>
                      <a:r>
                        <a:rPr lang="it-IT" sz="2100" dirty="0">
                          <a:effectLst/>
                          <a:latin typeface="Arial" panose="020B0604020202020204" pitchFamily="34" charset="0"/>
                          <a:cs typeface="Arial" panose="020B0604020202020204" pitchFamily="34" charset="0"/>
                        </a:rPr>
                        <a:t> </a:t>
                      </a:r>
                      <a:endParaRPr lang="it-IT" sz="21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solidFill>
                      <a:srgbClr val="FFFFCC"/>
                    </a:solidFill>
                  </a:tcPr>
                </a:tc>
                <a:tc>
                  <a:txBody>
                    <a:bodyPr/>
                    <a:lstStyle/>
                    <a:p>
                      <a:pPr algn="l">
                        <a:spcAft>
                          <a:spcPts val="0"/>
                        </a:spcAft>
                      </a:pPr>
                      <a:r>
                        <a:rPr lang="it-IT" sz="1700" b="0" dirty="0">
                          <a:solidFill>
                            <a:srgbClr val="002060"/>
                          </a:solidFill>
                          <a:effectLst/>
                          <a:latin typeface="Arial" panose="020B0604020202020204" pitchFamily="34" charset="0"/>
                          <a:cs typeface="Arial" panose="020B0604020202020204" pitchFamily="34" charset="0"/>
                        </a:rPr>
                        <a:t>Criteri di valutazione per l’insegnamento di educazione civica; impatto sulla valutazione del comportamento</a:t>
                      </a:r>
                      <a:endParaRPr lang="it-IT" sz="1700" b="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T="0" marB="0" anchor="ctr">
                    <a:solidFill>
                      <a:schemeClr val="bg1">
                        <a:lumMod val="85000"/>
                      </a:schemeClr>
                    </a:solidFill>
                  </a:tcPr>
                </a:tc>
                <a:extLst>
                  <a:ext uri="{0D108BD9-81ED-4DB2-BD59-A6C34878D82A}">
                    <a16:rowId xmlns:a16="http://schemas.microsoft.com/office/drawing/2014/main" val="876499876"/>
                  </a:ext>
                </a:extLst>
              </a:tr>
            </a:tbl>
          </a:graphicData>
        </a:graphic>
      </p:graphicFrame>
      <p:sp>
        <p:nvSpPr>
          <p:cNvPr id="4" name="Title 3">
            <a:extLst>
              <a:ext uri="{FF2B5EF4-FFF2-40B4-BE49-F238E27FC236}">
                <a16:creationId xmlns:a16="http://schemas.microsoft.com/office/drawing/2014/main" id="{27954429-AA7B-47BF-BAC6-F22D5ACCA440}"/>
              </a:ext>
            </a:extLst>
          </p:cNvPr>
          <p:cNvSpPr txBox="1">
            <a:spLocks/>
          </p:cNvSpPr>
          <p:nvPr/>
        </p:nvSpPr>
        <p:spPr bwMode="black">
          <a:xfrm>
            <a:off x="1971606" y="86399"/>
            <a:ext cx="8156841" cy="38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1218816" eaLnBrk="1" hangingPunct="1"/>
            <a:r>
              <a:rPr lang="" altLang="it-IT" sz="2933" b="1" dirty="0">
                <a:solidFill>
                  <a:srgbClr val="0A7736"/>
                </a:solidFill>
                <a:ea typeface="HP Simplified"/>
              </a:rPr>
              <a:t>La struttura del PTOF</a:t>
            </a:r>
            <a:endParaRPr lang="it-IT" altLang="it-IT" sz="2933" b="1" dirty="0">
              <a:solidFill>
                <a:srgbClr val="0A7736"/>
              </a:solidFill>
              <a:ea typeface="HP Simplified"/>
            </a:endParaRPr>
          </a:p>
        </p:txBody>
      </p:sp>
      <p:pic>
        <p:nvPicPr>
          <p:cNvPr id="5" name="Picture 25">
            <a:extLst>
              <a:ext uri="{FF2B5EF4-FFF2-40B4-BE49-F238E27FC236}">
                <a16:creationId xmlns:a16="http://schemas.microsoft.com/office/drawing/2014/main" id="{7841A844-8566-4D2F-ADE0-0D505757C85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9403" y="1988840"/>
            <a:ext cx="1152128" cy="1152128"/>
          </a:xfrm>
          <a:prstGeom prst="rect">
            <a:avLst/>
          </a:prstGeom>
        </p:spPr>
      </p:pic>
    </p:spTree>
    <p:extLst>
      <p:ext uri="{BB962C8B-B14F-4D97-AF65-F5344CB8AC3E}">
        <p14:creationId xmlns:p14="http://schemas.microsoft.com/office/powerpoint/2010/main" val="28883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3">
            <a:extLst>
              <a:ext uri="{FF2B5EF4-FFF2-40B4-BE49-F238E27FC236}">
                <a16:creationId xmlns:a16="http://schemas.microsoft.com/office/drawing/2014/main" id="{A424BA14-9B70-4CBA-9F10-6966D15FEE76}"/>
              </a:ext>
            </a:extLst>
          </p:cNvPr>
          <p:cNvGraphicFramePr>
            <a:graphicFrameLocks noGrp="1"/>
          </p:cNvGraphicFramePr>
          <p:nvPr>
            <p:extLst>
              <p:ext uri="{D42A27DB-BD31-4B8C-83A1-F6EECF244321}">
                <p14:modId xmlns:p14="http://schemas.microsoft.com/office/powerpoint/2010/main" val="3667558689"/>
              </p:ext>
            </p:extLst>
          </p:nvPr>
        </p:nvGraphicFramePr>
        <p:xfrm>
          <a:off x="0" y="644690"/>
          <a:ext cx="12192000" cy="6213308"/>
        </p:xfrm>
        <a:graphic>
          <a:graphicData uri="http://schemas.openxmlformats.org/drawingml/2006/table">
            <a:tbl>
              <a:tblPr firstRow="1" bandRow="1">
                <a:tableStyleId>{21E4AEA4-8DFA-4A89-87EB-49C32662AFE0}</a:tableStyleId>
              </a:tblPr>
              <a:tblGrid>
                <a:gridCol w="2458065">
                  <a:extLst>
                    <a:ext uri="{9D8B030D-6E8A-4147-A177-3AD203B41FA5}">
                      <a16:colId xmlns:a16="http://schemas.microsoft.com/office/drawing/2014/main" val="3509425118"/>
                    </a:ext>
                  </a:extLst>
                </a:gridCol>
                <a:gridCol w="2851354">
                  <a:extLst>
                    <a:ext uri="{9D8B030D-6E8A-4147-A177-3AD203B41FA5}">
                      <a16:colId xmlns:a16="http://schemas.microsoft.com/office/drawing/2014/main" val="2417414428"/>
                    </a:ext>
                  </a:extLst>
                </a:gridCol>
                <a:gridCol w="6882581">
                  <a:extLst>
                    <a:ext uri="{9D8B030D-6E8A-4147-A177-3AD203B41FA5}">
                      <a16:colId xmlns:a16="http://schemas.microsoft.com/office/drawing/2014/main" val="987298262"/>
                    </a:ext>
                  </a:extLst>
                </a:gridCol>
              </a:tblGrid>
              <a:tr h="778380">
                <a:tc>
                  <a:txBody>
                    <a:bodyPr/>
                    <a:lstStyle/>
                    <a:p>
                      <a:pPr algn="ctr">
                        <a:spcAft>
                          <a:spcPts val="0"/>
                        </a:spcAft>
                      </a:pPr>
                      <a:r>
                        <a:rPr lang="it-IT" sz="2400" b="1" dirty="0">
                          <a:effectLst/>
                          <a:latin typeface="Arial" panose="020B0604020202020204" pitchFamily="34" charset="0"/>
                          <a:cs typeface="Arial" panose="020B0604020202020204" pitchFamily="34" charset="0"/>
                        </a:rPr>
                        <a:t>Sezioni</a:t>
                      </a:r>
                      <a:endParaRPr lang="it-IT" sz="24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solidFill>
                      <a:schemeClr val="accent2">
                        <a:lumMod val="50000"/>
                      </a:schemeClr>
                    </a:solidFill>
                  </a:tcPr>
                </a:tc>
                <a:tc>
                  <a:txBody>
                    <a:bodyPr/>
                    <a:lstStyle/>
                    <a:p>
                      <a:pPr algn="ctr">
                        <a:spcAft>
                          <a:spcPts val="0"/>
                        </a:spcAft>
                      </a:pPr>
                      <a:r>
                        <a:rPr lang="it-IT" sz="2400" b="1" dirty="0">
                          <a:solidFill>
                            <a:srgbClr val="FFFFFF"/>
                          </a:solidFill>
                          <a:effectLst/>
                          <a:latin typeface="Arial" panose="020B0604020202020204" pitchFamily="34" charset="0"/>
                          <a:cs typeface="Arial" panose="020B0604020202020204" pitchFamily="34" charset="0"/>
                        </a:rPr>
                        <a:t>Sottosezioni</a:t>
                      </a:r>
                      <a:endParaRPr lang="it-IT" sz="24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solidFill>
                      <a:schemeClr val="accent2">
                        <a:lumMod val="50000"/>
                      </a:schemeClr>
                    </a:solidFill>
                  </a:tcPr>
                </a:tc>
                <a:tc>
                  <a:txBody>
                    <a:bodyPr/>
                    <a:lstStyle/>
                    <a:p>
                      <a:pPr algn="ctr">
                        <a:spcAft>
                          <a:spcPts val="0"/>
                        </a:spcAft>
                      </a:pPr>
                      <a:r>
                        <a:rPr lang="it-IT" sz="2400" b="1" dirty="0">
                          <a:solidFill>
                            <a:srgbClr val="002060"/>
                          </a:solidFill>
                          <a:effectLst/>
                          <a:latin typeface="Arial" panose="020B0604020202020204" pitchFamily="34" charset="0"/>
                          <a:cs typeface="Arial" panose="020B0604020202020204" pitchFamily="34" charset="0"/>
                        </a:rPr>
                        <a:t>Implicazioni dell’introduzione dell’insegnamento di  Educazione civica</a:t>
                      </a:r>
                    </a:p>
                  </a:txBody>
                  <a:tcPr marT="0" marB="0">
                    <a:solidFill>
                      <a:schemeClr val="bg1">
                        <a:lumMod val="85000"/>
                      </a:schemeClr>
                    </a:solidFill>
                  </a:tcPr>
                </a:tc>
                <a:extLst>
                  <a:ext uri="{0D108BD9-81ED-4DB2-BD59-A6C34878D82A}">
                    <a16:rowId xmlns:a16="http://schemas.microsoft.com/office/drawing/2014/main" val="3006797982"/>
                  </a:ext>
                </a:extLst>
              </a:tr>
              <a:tr h="793154">
                <a:tc rowSpan="4">
                  <a:txBody>
                    <a:bodyPr/>
                    <a:lstStyle/>
                    <a:p>
                      <a:pPr algn="ctr">
                        <a:spcAft>
                          <a:spcPts val="0"/>
                        </a:spcAft>
                      </a:pPr>
                      <a:endParaRPr lang="it-IT" sz="2100" b="1" dirty="0">
                        <a:solidFill>
                          <a:srgbClr val="000000"/>
                        </a:solidFill>
                        <a:effectLst/>
                        <a:latin typeface="Arial" panose="020B0604020202020204" pitchFamily="34" charset="0"/>
                        <a:cs typeface="Arial" panose="020B0604020202020204" pitchFamily="34" charset="0"/>
                      </a:endParaRPr>
                    </a:p>
                    <a:p>
                      <a:pPr algn="ctr">
                        <a:spcAft>
                          <a:spcPts val="0"/>
                        </a:spcAft>
                      </a:pPr>
                      <a:r>
                        <a:rPr lang="it-IT" sz="2100" b="1" dirty="0">
                          <a:solidFill>
                            <a:srgbClr val="000000"/>
                          </a:solidFill>
                          <a:effectLst/>
                          <a:latin typeface="Arial" panose="020B0604020202020204" pitchFamily="34" charset="0"/>
                          <a:cs typeface="Arial" panose="020B0604020202020204" pitchFamily="34" charset="0"/>
                        </a:rPr>
                        <a:t>LE SCELTE</a:t>
                      </a:r>
                    </a:p>
                    <a:p>
                      <a:pPr algn="ctr">
                        <a:spcAft>
                          <a:spcPts val="0"/>
                        </a:spcAft>
                      </a:pPr>
                      <a:r>
                        <a:rPr lang="it-IT" sz="2100" b="1" dirty="0">
                          <a:solidFill>
                            <a:srgbClr val="000000"/>
                          </a:solidFill>
                          <a:effectLst/>
                          <a:latin typeface="Arial" panose="020B0604020202020204" pitchFamily="34" charset="0"/>
                          <a:cs typeface="Arial" panose="020B0604020202020204" pitchFamily="34" charset="0"/>
                        </a:rPr>
                        <a:t>STRATEGICHE</a:t>
                      </a:r>
                      <a:endParaRPr lang="it-IT" sz="21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algn="ctr">
                        <a:spcAft>
                          <a:spcPts val="0"/>
                        </a:spcAft>
                      </a:pPr>
                      <a:r>
                        <a:rPr lang="it-IT" sz="2100" dirty="0">
                          <a:solidFill>
                            <a:srgbClr val="000000"/>
                          </a:solidFill>
                          <a:effectLst/>
                          <a:latin typeface="Arial" panose="020B0604020202020204" pitchFamily="34" charset="0"/>
                          <a:cs typeface="Arial" panose="020B0604020202020204" pitchFamily="34" charset="0"/>
                        </a:rPr>
                        <a:t>Priorità desunte dal RAV</a:t>
                      </a:r>
                      <a:endParaRPr lang="it-IT" sz="21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algn="just">
                        <a:spcAft>
                          <a:spcPts val="0"/>
                        </a:spcAft>
                      </a:pPr>
                      <a:r>
                        <a:rPr lang="it-IT" sz="1600" b="1" dirty="0">
                          <a:solidFill>
                            <a:srgbClr val="002060"/>
                          </a:solidFill>
                          <a:effectLst/>
                          <a:latin typeface="Arial" panose="020B0604020202020204" pitchFamily="34" charset="0"/>
                          <a:cs typeface="Arial" panose="020B0604020202020204" pitchFamily="34" charset="0"/>
                        </a:rPr>
                        <a:t>Competenze chiave</a:t>
                      </a:r>
                      <a:r>
                        <a:rPr lang="it-IT" sz="1600" dirty="0">
                          <a:solidFill>
                            <a:srgbClr val="002060"/>
                          </a:solidFill>
                          <a:effectLst/>
                          <a:latin typeface="Arial" panose="020B0604020202020204" pitchFamily="34" charset="0"/>
                          <a:cs typeface="Arial" panose="020B0604020202020204" pitchFamily="34" charset="0"/>
                        </a:rPr>
                        <a:t> per l’apprendimento permanente (UE)</a:t>
                      </a:r>
                    </a:p>
                  </a:txBody>
                  <a:tcPr marT="0" marB="0" anchor="ctr">
                    <a:solidFill>
                      <a:schemeClr val="bg1">
                        <a:lumMod val="85000"/>
                      </a:schemeClr>
                    </a:solidFill>
                  </a:tcPr>
                </a:tc>
                <a:extLst>
                  <a:ext uri="{0D108BD9-81ED-4DB2-BD59-A6C34878D82A}">
                    <a16:rowId xmlns:a16="http://schemas.microsoft.com/office/drawing/2014/main" val="1132882850"/>
                  </a:ext>
                </a:extLst>
              </a:tr>
              <a:tr h="2566093">
                <a:tc vMerge="1">
                  <a:txBody>
                    <a:bodyPr/>
                    <a:lstStyle/>
                    <a:p>
                      <a:endParaRPr lang="it-IT"/>
                    </a:p>
                  </a:txBody>
                  <a:tcPr/>
                </a:tc>
                <a:tc>
                  <a:txBody>
                    <a:bodyPr/>
                    <a:lstStyle/>
                    <a:p>
                      <a:pPr algn="ctr">
                        <a:spcAft>
                          <a:spcPts val="0"/>
                        </a:spcAft>
                      </a:pPr>
                      <a:r>
                        <a:rPr lang="it-IT" sz="2100" dirty="0">
                          <a:solidFill>
                            <a:srgbClr val="000000"/>
                          </a:solidFill>
                          <a:effectLst/>
                          <a:latin typeface="Arial" panose="020B0604020202020204" pitchFamily="34" charset="0"/>
                          <a:cs typeface="Arial" panose="020B0604020202020204" pitchFamily="34" charset="0"/>
                        </a:rPr>
                        <a:t>Obiettivi formativi prioritari</a:t>
                      </a:r>
                      <a:endParaRPr lang="it-IT" sz="21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marL="0" marR="358140" indent="0" algn="just">
                        <a:spcAft>
                          <a:spcPts val="0"/>
                        </a:spcAft>
                        <a:buFont typeface="Arial" panose="020B0604020202020204" pitchFamily="34" charset="0"/>
                        <a:buNone/>
                      </a:pPr>
                      <a:r>
                        <a:rPr lang="it-IT" sz="1600" dirty="0">
                          <a:solidFill>
                            <a:srgbClr val="002060"/>
                          </a:solidFill>
                          <a:effectLst/>
                          <a:latin typeface="Arial" panose="020B0604020202020204" pitchFamily="34" charset="0"/>
                          <a:cs typeface="Arial" panose="020B0604020202020204" pitchFamily="34" charset="0"/>
                        </a:rPr>
                        <a:t>Eventuale integrazione degli obiettivi formativi:</a:t>
                      </a:r>
                    </a:p>
                    <a:p>
                      <a:pPr marL="0" marR="358140" indent="0" algn="just">
                        <a:spcAft>
                          <a:spcPts val="0"/>
                        </a:spcAft>
                        <a:buFont typeface="Arial" panose="020B0604020202020204" pitchFamily="34" charset="0"/>
                        <a:buNone/>
                      </a:pPr>
                      <a:endParaRPr lang="it-IT" sz="1600" dirty="0">
                        <a:solidFill>
                          <a:srgbClr val="002060"/>
                        </a:solidFill>
                        <a:effectLst/>
                        <a:latin typeface="Arial" panose="020B0604020202020204" pitchFamily="34" charset="0"/>
                        <a:cs typeface="Arial" panose="020B0604020202020204" pitchFamily="34" charset="0"/>
                      </a:endParaRPr>
                    </a:p>
                    <a:p>
                      <a:pPr marL="171450" marR="358140" indent="-171450" algn="just">
                        <a:spcAft>
                          <a:spcPts val="0"/>
                        </a:spcAft>
                        <a:buFont typeface="Arial" panose="020B0604020202020204" pitchFamily="34" charset="0"/>
                        <a:buChar char="•"/>
                      </a:pPr>
                      <a:r>
                        <a:rPr lang="it-IT" sz="1600" dirty="0">
                          <a:solidFill>
                            <a:srgbClr val="002060"/>
                          </a:solidFill>
                          <a:effectLst/>
                          <a:latin typeface="Arial" panose="020B0604020202020204" pitchFamily="34" charset="0"/>
                          <a:cs typeface="Arial" panose="020B0604020202020204" pitchFamily="34" charset="0"/>
                        </a:rPr>
                        <a:t>sviluppo delle competenze di cittadinanza attiva e democratica;</a:t>
                      </a:r>
                    </a:p>
                    <a:p>
                      <a:pPr marL="171450" marR="358140" indent="-171450" algn="just">
                        <a:spcAft>
                          <a:spcPts val="0"/>
                        </a:spcAft>
                        <a:buFont typeface="Arial" panose="020B0604020202020204" pitchFamily="34" charset="0"/>
                        <a:buChar char="•"/>
                      </a:pPr>
                      <a:r>
                        <a:rPr lang="it-IT" sz="1600" dirty="0">
                          <a:solidFill>
                            <a:srgbClr val="002060"/>
                          </a:solidFill>
                          <a:effectLst/>
                          <a:latin typeface="Arial" panose="020B0604020202020204" pitchFamily="34" charset="0"/>
                          <a:cs typeface="Arial" panose="020B0604020202020204" pitchFamily="34" charset="0"/>
                        </a:rPr>
                        <a:t>sviluppo di comportamenti responsabili in relazione alla legalità ed eco sostenibilità; </a:t>
                      </a:r>
                    </a:p>
                    <a:p>
                      <a:pPr marL="171450" marR="358140" indent="-171450" algn="just">
                        <a:spcAft>
                          <a:spcPts val="0"/>
                        </a:spcAft>
                        <a:buFont typeface="Arial" panose="020B0604020202020204" pitchFamily="34" charset="0"/>
                        <a:buChar char="•"/>
                      </a:pPr>
                      <a:r>
                        <a:rPr lang="it-IT" sz="1600" dirty="0">
                          <a:solidFill>
                            <a:srgbClr val="002060"/>
                          </a:solidFill>
                          <a:effectLst/>
                          <a:latin typeface="Arial" panose="020B0604020202020204" pitchFamily="34" charset="0"/>
                          <a:cs typeface="Arial" panose="020B0604020202020204" pitchFamily="34" charset="0"/>
                        </a:rPr>
                        <a:t>sviluppo delle competenze digitali; </a:t>
                      </a:r>
                    </a:p>
                    <a:p>
                      <a:pPr marL="171450" marR="358140" indent="-171450" algn="just">
                        <a:spcAft>
                          <a:spcPts val="0"/>
                        </a:spcAft>
                        <a:buFont typeface="Arial" panose="020B0604020202020204" pitchFamily="34" charset="0"/>
                        <a:buChar char="•"/>
                      </a:pPr>
                      <a:r>
                        <a:rPr lang="it-IT" sz="1600" dirty="0">
                          <a:solidFill>
                            <a:srgbClr val="002060"/>
                          </a:solidFill>
                          <a:effectLst/>
                          <a:latin typeface="Arial" panose="020B0604020202020204" pitchFamily="34" charset="0"/>
                          <a:cs typeface="Arial" panose="020B0604020202020204" pitchFamily="34" charset="0"/>
                        </a:rPr>
                        <a:t>valorizzazione della scuola come comunità attiva ed aperta</a:t>
                      </a:r>
                    </a:p>
                    <a:p>
                      <a:pPr marL="171450" marR="358140" indent="-171450" algn="just">
                        <a:spcAft>
                          <a:spcPts val="0"/>
                        </a:spcAft>
                        <a:buFont typeface="Arial" panose="020B0604020202020204" pitchFamily="34" charset="0"/>
                        <a:buChar char="•"/>
                      </a:pPr>
                      <a:r>
                        <a:rPr lang="it-IT" sz="1600" dirty="0">
                          <a:solidFill>
                            <a:srgbClr val="002060"/>
                          </a:solidFill>
                          <a:effectLst/>
                          <a:latin typeface="Arial" panose="020B0604020202020204" pitchFamily="34" charset="0"/>
                          <a:cs typeface="Arial" panose="020B0604020202020204" pitchFamily="34" charset="0"/>
                        </a:rPr>
                        <a:t>…</a:t>
                      </a:r>
                    </a:p>
                  </a:txBody>
                  <a:tcPr marT="0" marB="0">
                    <a:solidFill>
                      <a:schemeClr val="bg1">
                        <a:lumMod val="85000"/>
                      </a:schemeClr>
                    </a:solidFill>
                  </a:tcPr>
                </a:tc>
                <a:extLst>
                  <a:ext uri="{0D108BD9-81ED-4DB2-BD59-A6C34878D82A}">
                    <a16:rowId xmlns:a16="http://schemas.microsoft.com/office/drawing/2014/main" val="457733499"/>
                  </a:ext>
                </a:extLst>
              </a:tr>
              <a:tr h="778380">
                <a:tc vMerge="1">
                  <a:txBody>
                    <a:bodyPr/>
                    <a:lstStyle/>
                    <a:p>
                      <a:endParaRPr lang="it-IT"/>
                    </a:p>
                  </a:txBody>
                  <a:tcPr/>
                </a:tc>
                <a:tc>
                  <a:txBody>
                    <a:bodyPr/>
                    <a:lstStyle/>
                    <a:p>
                      <a:pPr algn="ctr">
                        <a:spcAft>
                          <a:spcPts val="0"/>
                        </a:spcAft>
                      </a:pPr>
                      <a:r>
                        <a:rPr lang="it-IT" sz="2100" dirty="0">
                          <a:solidFill>
                            <a:srgbClr val="000000"/>
                          </a:solidFill>
                          <a:effectLst/>
                          <a:latin typeface="Arial" panose="020B0604020202020204" pitchFamily="34" charset="0"/>
                          <a:cs typeface="Arial" panose="020B0604020202020204" pitchFamily="34" charset="0"/>
                        </a:rPr>
                        <a:t>Piano di miglioramento</a:t>
                      </a:r>
                      <a:endParaRPr lang="it-IT" sz="21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algn="just">
                        <a:spcAft>
                          <a:spcPts val="0"/>
                        </a:spcAft>
                      </a:pPr>
                      <a:r>
                        <a:rPr lang="it-IT" sz="1600" dirty="0">
                          <a:solidFill>
                            <a:srgbClr val="002060"/>
                          </a:solidFill>
                          <a:effectLst/>
                          <a:latin typeface="Arial" panose="020B0604020202020204" pitchFamily="34" charset="0"/>
                          <a:cs typeface="Arial" panose="020B0604020202020204" pitchFamily="34" charset="0"/>
                        </a:rPr>
                        <a:t>Aggiornamento del PdM con individuazione specifiche azioni per la promozione dell’educazione civica </a:t>
                      </a:r>
                    </a:p>
                    <a:p>
                      <a:pPr algn="just">
                        <a:spcAft>
                          <a:spcPts val="0"/>
                        </a:spcAft>
                      </a:pPr>
                      <a:endParaRPr lang="it-IT"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marT="0" marB="0">
                    <a:solidFill>
                      <a:schemeClr val="bg1">
                        <a:lumMod val="85000"/>
                      </a:schemeClr>
                    </a:solidFill>
                  </a:tcPr>
                </a:tc>
                <a:extLst>
                  <a:ext uri="{0D108BD9-81ED-4DB2-BD59-A6C34878D82A}">
                    <a16:rowId xmlns:a16="http://schemas.microsoft.com/office/drawing/2014/main" val="4214269117"/>
                  </a:ext>
                </a:extLst>
              </a:tr>
              <a:tr h="1297301">
                <a:tc vMerge="1">
                  <a:txBody>
                    <a:bodyPr/>
                    <a:lstStyle/>
                    <a:p>
                      <a:endParaRPr lang="it-IT"/>
                    </a:p>
                  </a:txBody>
                  <a:tcPr/>
                </a:tc>
                <a:tc>
                  <a:txBody>
                    <a:bodyPr/>
                    <a:lstStyle/>
                    <a:p>
                      <a:pPr algn="ctr">
                        <a:spcAft>
                          <a:spcPts val="0"/>
                        </a:spcAft>
                      </a:pPr>
                      <a:r>
                        <a:rPr lang="it-IT" sz="2100" dirty="0">
                          <a:solidFill>
                            <a:srgbClr val="000000"/>
                          </a:solidFill>
                          <a:effectLst/>
                          <a:latin typeface="Arial" panose="020B0604020202020204" pitchFamily="34" charset="0"/>
                          <a:cs typeface="Arial" panose="020B0604020202020204" pitchFamily="34" charset="0"/>
                        </a:rPr>
                        <a:t>Principali elementi di innovazione</a:t>
                      </a:r>
                      <a:endParaRPr lang="it-IT" sz="21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marL="0" marR="0" lvl="0" indent="0" algn="just" defTabSz="342797" rtl="0" eaLnBrk="1" fontAlgn="auto" latinLnBrk="0" hangingPunct="1">
                        <a:lnSpc>
                          <a:spcPct val="100000"/>
                        </a:lnSpc>
                        <a:spcBef>
                          <a:spcPts val="0"/>
                        </a:spcBef>
                        <a:spcAft>
                          <a:spcPts val="0"/>
                        </a:spcAft>
                        <a:buClrTx/>
                        <a:buSzTx/>
                        <a:buFontTx/>
                        <a:buNone/>
                        <a:tabLst/>
                        <a:defRPr/>
                      </a:pPr>
                      <a:endParaRPr lang="it-IT" sz="1600" dirty="0">
                        <a:solidFill>
                          <a:srgbClr val="002060"/>
                        </a:solidFill>
                        <a:effectLst/>
                        <a:latin typeface="Arial" panose="020B0604020202020204" pitchFamily="34" charset="0"/>
                        <a:cs typeface="Arial" panose="020B0604020202020204" pitchFamily="34" charset="0"/>
                      </a:endParaRPr>
                    </a:p>
                    <a:p>
                      <a:pPr marL="0" marR="0" lvl="0" indent="0" algn="just" defTabSz="342797" rtl="0" eaLnBrk="1" fontAlgn="auto" latinLnBrk="0" hangingPunct="1">
                        <a:lnSpc>
                          <a:spcPct val="100000"/>
                        </a:lnSpc>
                        <a:spcBef>
                          <a:spcPts val="0"/>
                        </a:spcBef>
                        <a:spcAft>
                          <a:spcPts val="0"/>
                        </a:spcAft>
                        <a:buClrTx/>
                        <a:buSzTx/>
                        <a:buFontTx/>
                        <a:buNone/>
                        <a:tabLst/>
                        <a:defRPr/>
                      </a:pPr>
                      <a:r>
                        <a:rPr lang="it-IT" sz="1600" dirty="0">
                          <a:solidFill>
                            <a:srgbClr val="002060"/>
                          </a:solidFill>
                          <a:effectLst/>
                          <a:latin typeface="Arial" panose="020B0604020202020204" pitchFamily="34" charset="0"/>
                          <a:cs typeface="Arial" panose="020B0604020202020204" pitchFamily="34" charset="0"/>
                        </a:rPr>
                        <a:t>Candidatura per iscrizione </a:t>
                      </a:r>
                      <a:r>
                        <a:rPr lang="it-IT" sz="1600" b="1" dirty="0">
                          <a:solidFill>
                            <a:srgbClr val="002060"/>
                          </a:solidFill>
                          <a:effectLst/>
                          <a:latin typeface="Arial" panose="020B0604020202020204" pitchFamily="34" charset="0"/>
                          <a:cs typeface="Arial" panose="020B0604020202020204" pitchFamily="34" charset="0"/>
                        </a:rPr>
                        <a:t>albo</a:t>
                      </a:r>
                      <a:r>
                        <a:rPr lang="it-IT" sz="1600" dirty="0">
                          <a:solidFill>
                            <a:srgbClr val="002060"/>
                          </a:solidFill>
                          <a:effectLst/>
                          <a:latin typeface="Arial" panose="020B0604020202020204" pitchFamily="34" charset="0"/>
                          <a:cs typeface="Arial" panose="020B0604020202020204" pitchFamily="34" charset="0"/>
                        </a:rPr>
                        <a:t> </a:t>
                      </a:r>
                      <a:r>
                        <a:rPr lang="it-IT" sz="1600" b="1" dirty="0">
                          <a:solidFill>
                            <a:srgbClr val="002060"/>
                          </a:solidFill>
                          <a:effectLst/>
                          <a:latin typeface="Arial" panose="020B0604020202020204" pitchFamily="34" charset="0"/>
                          <a:cs typeface="Arial" panose="020B0604020202020204" pitchFamily="34" charset="0"/>
                        </a:rPr>
                        <a:t>buone pratiche e </a:t>
                      </a:r>
                      <a:r>
                        <a:rPr lang="it-IT" sz="1600" b="0" dirty="0">
                          <a:solidFill>
                            <a:srgbClr val="002060"/>
                          </a:solidFill>
                          <a:effectLst/>
                          <a:latin typeface="Arial" panose="020B0604020202020204" pitchFamily="34" charset="0"/>
                          <a:cs typeface="Arial" panose="020B0604020202020204" pitchFamily="34" charset="0"/>
                        </a:rPr>
                        <a:t>v</a:t>
                      </a:r>
                      <a:r>
                        <a:rPr lang="it-IT" sz="1600" dirty="0">
                          <a:solidFill>
                            <a:srgbClr val="002060"/>
                          </a:solidFill>
                          <a:effectLst/>
                          <a:latin typeface="Arial" panose="020B0604020202020204" pitchFamily="34" charset="0"/>
                          <a:cs typeface="Arial" panose="020B0604020202020204" pitchFamily="34" charset="0"/>
                        </a:rPr>
                        <a:t>alorizzazione </a:t>
                      </a:r>
                      <a:r>
                        <a:rPr lang="it-IT" sz="1600" b="1" dirty="0">
                          <a:solidFill>
                            <a:srgbClr val="002060"/>
                          </a:solidFill>
                          <a:effectLst/>
                          <a:latin typeface="Arial" panose="020B0604020202020204" pitchFamily="34" charset="0"/>
                          <a:cs typeface="Arial" panose="020B0604020202020204" pitchFamily="34" charset="0"/>
                        </a:rPr>
                        <a:t>migliori esperienze </a:t>
                      </a:r>
                      <a:r>
                        <a:rPr lang="it-IT" sz="1600" b="0" dirty="0">
                          <a:solidFill>
                            <a:srgbClr val="002060"/>
                          </a:solidFill>
                          <a:effectLst/>
                          <a:latin typeface="Arial" panose="020B0604020202020204" pitchFamily="34" charset="0"/>
                          <a:cs typeface="Arial" panose="020B0604020202020204" pitchFamily="34" charset="0"/>
                        </a:rPr>
                        <a:t>(Scheda specifica, per la segnalazione del progetto di innovazione con richiami alle parti del PTOF)</a:t>
                      </a:r>
                    </a:p>
                    <a:p>
                      <a:pPr marL="0" marR="0" lvl="0" indent="0" algn="just" defTabSz="342797" rtl="0" eaLnBrk="1" fontAlgn="auto" latinLnBrk="0" hangingPunct="1">
                        <a:lnSpc>
                          <a:spcPct val="100000"/>
                        </a:lnSpc>
                        <a:spcBef>
                          <a:spcPts val="0"/>
                        </a:spcBef>
                        <a:spcAft>
                          <a:spcPts val="0"/>
                        </a:spcAft>
                        <a:buClrTx/>
                        <a:buSzTx/>
                        <a:buFontTx/>
                        <a:buNone/>
                        <a:tabLst/>
                        <a:defRPr/>
                      </a:pPr>
                      <a:endParaRPr lang="it-IT" sz="1600" b="0" dirty="0">
                        <a:solidFill>
                          <a:srgbClr val="002060"/>
                        </a:solidFill>
                        <a:effectLst/>
                        <a:latin typeface="Arial" panose="020B0604020202020204" pitchFamily="34" charset="0"/>
                        <a:cs typeface="Arial" panose="020B0604020202020204" pitchFamily="34" charset="0"/>
                      </a:endParaRPr>
                    </a:p>
                  </a:txBody>
                  <a:tcPr marT="0" marB="0" anchor="ctr">
                    <a:solidFill>
                      <a:schemeClr val="bg1">
                        <a:lumMod val="85000"/>
                      </a:schemeClr>
                    </a:solidFill>
                  </a:tcPr>
                </a:tc>
                <a:extLst>
                  <a:ext uri="{0D108BD9-81ED-4DB2-BD59-A6C34878D82A}">
                    <a16:rowId xmlns:a16="http://schemas.microsoft.com/office/drawing/2014/main" val="3362764595"/>
                  </a:ext>
                </a:extLst>
              </a:tr>
            </a:tbl>
          </a:graphicData>
        </a:graphic>
      </p:graphicFrame>
      <p:sp>
        <p:nvSpPr>
          <p:cNvPr id="4" name="Title 3">
            <a:extLst>
              <a:ext uri="{FF2B5EF4-FFF2-40B4-BE49-F238E27FC236}">
                <a16:creationId xmlns:a16="http://schemas.microsoft.com/office/drawing/2014/main" id="{AE7A0D68-3FE9-406C-B16C-79790DF66C58}"/>
              </a:ext>
            </a:extLst>
          </p:cNvPr>
          <p:cNvSpPr txBox="1">
            <a:spLocks/>
          </p:cNvSpPr>
          <p:nvPr/>
        </p:nvSpPr>
        <p:spPr bwMode="black">
          <a:xfrm>
            <a:off x="1971606" y="86399"/>
            <a:ext cx="8156841" cy="38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1218816" eaLnBrk="1" hangingPunct="1"/>
            <a:r>
              <a:rPr lang="" altLang="it-IT" sz="2933" b="1" dirty="0">
                <a:solidFill>
                  <a:srgbClr val="0A7736"/>
                </a:solidFill>
                <a:ea typeface="HP Simplified"/>
              </a:rPr>
              <a:t>La struttura del PTOF</a:t>
            </a:r>
            <a:endParaRPr lang="it-IT" altLang="it-IT" sz="2933" b="1" dirty="0">
              <a:solidFill>
                <a:srgbClr val="0A7736"/>
              </a:solidFill>
              <a:ea typeface="HP Simplified"/>
            </a:endParaRPr>
          </a:p>
        </p:txBody>
      </p:sp>
      <p:pic>
        <p:nvPicPr>
          <p:cNvPr id="5" name="Picture 22">
            <a:extLst>
              <a:ext uri="{FF2B5EF4-FFF2-40B4-BE49-F238E27FC236}">
                <a16:creationId xmlns:a16="http://schemas.microsoft.com/office/drawing/2014/main" id="{8A748DF2-C4E8-4986-9EEF-1BA4E427B9F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4005" y="1892829"/>
            <a:ext cx="1187600" cy="1187600"/>
          </a:xfrm>
          <a:prstGeom prst="rect">
            <a:avLst/>
          </a:prstGeom>
        </p:spPr>
      </p:pic>
    </p:spTree>
    <p:extLst>
      <p:ext uri="{BB962C8B-B14F-4D97-AF65-F5344CB8AC3E}">
        <p14:creationId xmlns:p14="http://schemas.microsoft.com/office/powerpoint/2010/main" val="228671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3">
            <a:extLst>
              <a:ext uri="{FF2B5EF4-FFF2-40B4-BE49-F238E27FC236}">
                <a16:creationId xmlns:a16="http://schemas.microsoft.com/office/drawing/2014/main" id="{A424BA14-9B70-4CBA-9F10-6966D15FEE76}"/>
              </a:ext>
            </a:extLst>
          </p:cNvPr>
          <p:cNvGraphicFramePr>
            <a:graphicFrameLocks noGrp="1"/>
          </p:cNvGraphicFramePr>
          <p:nvPr>
            <p:extLst>
              <p:ext uri="{D42A27DB-BD31-4B8C-83A1-F6EECF244321}">
                <p14:modId xmlns:p14="http://schemas.microsoft.com/office/powerpoint/2010/main" val="859002018"/>
              </p:ext>
            </p:extLst>
          </p:nvPr>
        </p:nvGraphicFramePr>
        <p:xfrm>
          <a:off x="0" y="751840"/>
          <a:ext cx="12191999" cy="6106160"/>
        </p:xfrm>
        <a:graphic>
          <a:graphicData uri="http://schemas.openxmlformats.org/drawingml/2006/table">
            <a:tbl>
              <a:tblPr firstRow="1" bandRow="1">
                <a:tableStyleId>{F5AB1C69-6EDB-4FF4-983F-18BD219EF322}</a:tableStyleId>
              </a:tblPr>
              <a:tblGrid>
                <a:gridCol w="3071446">
                  <a:extLst>
                    <a:ext uri="{9D8B030D-6E8A-4147-A177-3AD203B41FA5}">
                      <a16:colId xmlns:a16="http://schemas.microsoft.com/office/drawing/2014/main" val="3509425118"/>
                    </a:ext>
                  </a:extLst>
                </a:gridCol>
                <a:gridCol w="2766252">
                  <a:extLst>
                    <a:ext uri="{9D8B030D-6E8A-4147-A177-3AD203B41FA5}">
                      <a16:colId xmlns:a16="http://schemas.microsoft.com/office/drawing/2014/main" val="2417414428"/>
                    </a:ext>
                  </a:extLst>
                </a:gridCol>
                <a:gridCol w="6354301">
                  <a:extLst>
                    <a:ext uri="{9D8B030D-6E8A-4147-A177-3AD203B41FA5}">
                      <a16:colId xmlns:a16="http://schemas.microsoft.com/office/drawing/2014/main" val="987298262"/>
                    </a:ext>
                  </a:extLst>
                </a:gridCol>
              </a:tblGrid>
              <a:tr h="1415231">
                <a:tc>
                  <a:txBody>
                    <a:bodyPr/>
                    <a:lstStyle/>
                    <a:p>
                      <a:pPr algn="ctr">
                        <a:spcAft>
                          <a:spcPts val="0"/>
                        </a:spcAft>
                      </a:pPr>
                      <a:r>
                        <a:rPr lang="it-IT" sz="2400" b="1" dirty="0">
                          <a:effectLst/>
                          <a:latin typeface="Arial" panose="020B0604020202020204" pitchFamily="34" charset="0"/>
                          <a:cs typeface="Arial" panose="020B0604020202020204" pitchFamily="34" charset="0"/>
                        </a:rPr>
                        <a:t>Sezioni</a:t>
                      </a:r>
                      <a:endParaRPr lang="it-IT" sz="24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solidFill>
                      <a:schemeClr val="accent3">
                        <a:lumMod val="75000"/>
                      </a:schemeClr>
                    </a:solidFill>
                  </a:tcPr>
                </a:tc>
                <a:tc>
                  <a:txBody>
                    <a:bodyPr/>
                    <a:lstStyle/>
                    <a:p>
                      <a:pPr algn="ctr">
                        <a:spcAft>
                          <a:spcPts val="0"/>
                        </a:spcAft>
                      </a:pPr>
                      <a:r>
                        <a:rPr lang="it-IT" sz="2400" b="1" dirty="0">
                          <a:solidFill>
                            <a:srgbClr val="FFFFFF"/>
                          </a:solidFill>
                          <a:effectLst/>
                          <a:latin typeface="Arial" panose="020B0604020202020204" pitchFamily="34" charset="0"/>
                          <a:cs typeface="Arial" panose="020B0604020202020204" pitchFamily="34" charset="0"/>
                        </a:rPr>
                        <a:t>Sottosezioni</a:t>
                      </a:r>
                      <a:endParaRPr lang="it-IT" sz="24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solidFill>
                      <a:schemeClr val="accent3">
                        <a:lumMod val="75000"/>
                      </a:schemeClr>
                    </a:solidFill>
                  </a:tcPr>
                </a:tc>
                <a:tc>
                  <a:txBody>
                    <a:bodyPr/>
                    <a:lstStyle/>
                    <a:p>
                      <a:pPr algn="ctr">
                        <a:spcAft>
                          <a:spcPts val="0"/>
                        </a:spcAft>
                      </a:pPr>
                      <a:r>
                        <a:rPr lang="it-IT" sz="2400" b="1" dirty="0">
                          <a:solidFill>
                            <a:srgbClr val="002060"/>
                          </a:solidFill>
                          <a:effectLst/>
                          <a:latin typeface="Arial" panose="020B0604020202020204" pitchFamily="34" charset="0"/>
                          <a:cs typeface="Arial" panose="020B0604020202020204" pitchFamily="34" charset="0"/>
                        </a:rPr>
                        <a:t>Implicazioni dell’introduzione dell’insegnamento di  Educazione civica</a:t>
                      </a:r>
                    </a:p>
                  </a:txBody>
                  <a:tcPr marT="0" marB="0" anchor="ctr">
                    <a:solidFill>
                      <a:schemeClr val="bg1">
                        <a:lumMod val="85000"/>
                      </a:schemeClr>
                    </a:solidFill>
                  </a:tcPr>
                </a:tc>
                <a:extLst>
                  <a:ext uri="{0D108BD9-81ED-4DB2-BD59-A6C34878D82A}">
                    <a16:rowId xmlns:a16="http://schemas.microsoft.com/office/drawing/2014/main" val="3006797982"/>
                  </a:ext>
                </a:extLst>
              </a:tr>
              <a:tr h="1190511">
                <a:tc rowSpan="3">
                  <a:txBody>
                    <a:bodyPr/>
                    <a:lstStyle/>
                    <a:p>
                      <a:pPr algn="ctr">
                        <a:spcAft>
                          <a:spcPts val="0"/>
                        </a:spcAft>
                      </a:pPr>
                      <a:endParaRPr lang="it-IT" sz="2100" b="1" dirty="0">
                        <a:solidFill>
                          <a:srgbClr val="000000"/>
                        </a:solidFill>
                        <a:effectLst/>
                        <a:latin typeface="Arial" panose="020B0604020202020204" pitchFamily="34" charset="0"/>
                        <a:cs typeface="Arial" panose="020B0604020202020204" pitchFamily="34" charset="0"/>
                      </a:endParaRPr>
                    </a:p>
                    <a:p>
                      <a:pPr algn="ctr">
                        <a:spcAft>
                          <a:spcPts val="0"/>
                        </a:spcAft>
                      </a:pPr>
                      <a:r>
                        <a:rPr lang="it-IT" sz="2100" b="1" dirty="0">
                          <a:solidFill>
                            <a:srgbClr val="000000"/>
                          </a:solidFill>
                          <a:effectLst/>
                          <a:latin typeface="Arial" panose="020B0604020202020204" pitchFamily="34" charset="0"/>
                          <a:cs typeface="Arial" panose="020B0604020202020204" pitchFamily="34" charset="0"/>
                        </a:rPr>
                        <a:t>L’ORGANIZZAZIONE</a:t>
                      </a:r>
                      <a:endParaRPr lang="it-IT" sz="21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algn="ctr">
                        <a:spcAft>
                          <a:spcPts val="0"/>
                        </a:spcAft>
                      </a:pPr>
                      <a:r>
                        <a:rPr lang="it-IT" sz="1900" dirty="0">
                          <a:solidFill>
                            <a:srgbClr val="000000"/>
                          </a:solidFill>
                          <a:effectLst/>
                          <a:latin typeface="Arial" panose="020B0604020202020204" pitchFamily="34" charset="0"/>
                          <a:cs typeface="Arial" panose="020B0604020202020204" pitchFamily="34" charset="0"/>
                        </a:rPr>
                        <a:t>Modello organizzativo</a:t>
                      </a:r>
                      <a:endParaRPr lang="it-IT" sz="19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algn="just">
                        <a:spcAft>
                          <a:spcPts val="0"/>
                        </a:spcAft>
                      </a:pPr>
                      <a:r>
                        <a:rPr lang="it-IT" sz="1900" b="0" dirty="0">
                          <a:solidFill>
                            <a:srgbClr val="002060"/>
                          </a:solidFill>
                          <a:effectLst/>
                          <a:latin typeface="Arial" panose="020B0604020202020204" pitchFamily="34" charset="0"/>
                          <a:cs typeface="Arial" panose="020B0604020202020204" pitchFamily="34" charset="0"/>
                        </a:rPr>
                        <a:t>Individuazione coordinatori (uno per classe) e referente per l’educazione civica dell’Istituto</a:t>
                      </a:r>
                    </a:p>
                  </a:txBody>
                  <a:tcPr marT="0" marB="0" anchor="ctr">
                    <a:solidFill>
                      <a:schemeClr val="bg1">
                        <a:lumMod val="85000"/>
                      </a:schemeClr>
                    </a:solidFill>
                  </a:tcPr>
                </a:tc>
                <a:extLst>
                  <a:ext uri="{0D108BD9-81ED-4DB2-BD59-A6C34878D82A}">
                    <a16:rowId xmlns:a16="http://schemas.microsoft.com/office/drawing/2014/main" val="2381508213"/>
                  </a:ext>
                </a:extLst>
              </a:tr>
              <a:tr h="1755613">
                <a:tc vMerge="1">
                  <a:txBody>
                    <a:bodyPr/>
                    <a:lstStyle/>
                    <a:p>
                      <a:endParaRPr lang="it-IT"/>
                    </a:p>
                  </a:txBody>
                  <a:tcPr/>
                </a:tc>
                <a:tc>
                  <a:txBody>
                    <a:bodyPr/>
                    <a:lstStyle/>
                    <a:p>
                      <a:pPr algn="ctr">
                        <a:spcAft>
                          <a:spcPts val="0"/>
                        </a:spcAft>
                      </a:pPr>
                      <a:r>
                        <a:rPr lang="it-IT" sz="1900" dirty="0">
                          <a:solidFill>
                            <a:srgbClr val="000000"/>
                          </a:solidFill>
                          <a:effectLst/>
                          <a:latin typeface="Arial" panose="020B0604020202020204" pitchFamily="34" charset="0"/>
                          <a:cs typeface="Arial" panose="020B0604020202020204" pitchFamily="34" charset="0"/>
                        </a:rPr>
                        <a:t>Reti e convenzioni attivate</a:t>
                      </a:r>
                      <a:endParaRPr lang="it-IT" sz="19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algn="l">
                        <a:spcAft>
                          <a:spcPts val="0"/>
                        </a:spcAft>
                      </a:pPr>
                      <a:r>
                        <a:rPr lang="it-IT" sz="1900" b="0" dirty="0">
                          <a:solidFill>
                            <a:srgbClr val="002060"/>
                          </a:solidFill>
                          <a:effectLst/>
                          <a:latin typeface="Arial" panose="020B0604020202020204" pitchFamily="34" charset="0"/>
                          <a:cs typeface="Arial" panose="020B0604020202020204" pitchFamily="34" charset="0"/>
                        </a:rPr>
                        <a:t>Le istituzioni scolastiche possono promuovere accordi di rete … </a:t>
                      </a:r>
                    </a:p>
                  </a:txBody>
                  <a:tcPr marT="0" marB="0" anchor="ctr">
                    <a:solidFill>
                      <a:schemeClr val="bg1">
                        <a:lumMod val="85000"/>
                      </a:schemeClr>
                    </a:solidFill>
                  </a:tcPr>
                </a:tc>
                <a:extLst>
                  <a:ext uri="{0D108BD9-81ED-4DB2-BD59-A6C34878D82A}">
                    <a16:rowId xmlns:a16="http://schemas.microsoft.com/office/drawing/2014/main" val="3523787149"/>
                  </a:ext>
                </a:extLst>
              </a:tr>
              <a:tr h="1744805">
                <a:tc vMerge="1">
                  <a:txBody>
                    <a:bodyPr/>
                    <a:lstStyle/>
                    <a:p>
                      <a:endParaRPr lang="it-IT"/>
                    </a:p>
                  </a:txBody>
                  <a:tcPr/>
                </a:tc>
                <a:tc>
                  <a:txBody>
                    <a:bodyPr/>
                    <a:lstStyle/>
                    <a:p>
                      <a:pPr algn="ctr">
                        <a:spcAft>
                          <a:spcPts val="0"/>
                        </a:spcAft>
                      </a:pPr>
                      <a:r>
                        <a:rPr lang="it-IT" sz="1900" dirty="0">
                          <a:solidFill>
                            <a:srgbClr val="000000"/>
                          </a:solidFill>
                          <a:effectLst/>
                          <a:latin typeface="Arial" panose="020B0604020202020204" pitchFamily="34" charset="0"/>
                          <a:cs typeface="Arial" panose="020B0604020202020204" pitchFamily="34" charset="0"/>
                        </a:rPr>
                        <a:t>Piano di formazione personale docente</a:t>
                      </a:r>
                      <a:endParaRPr lang="it-IT" sz="1900" dirty="0">
                        <a:effectLst/>
                        <a:latin typeface="Arial" panose="020B0604020202020204" pitchFamily="34" charset="0"/>
                        <a:ea typeface="Calibri" panose="020F0502020204030204" pitchFamily="34" charset="0"/>
                        <a:cs typeface="Arial" panose="020B0604020202020204" pitchFamily="34" charset="0"/>
                      </a:endParaRPr>
                    </a:p>
                  </a:txBody>
                  <a:tcPr marT="0" marB="0" anchor="ctr"/>
                </a:tc>
                <a:tc>
                  <a:txBody>
                    <a:bodyPr/>
                    <a:lstStyle/>
                    <a:p>
                      <a:pPr algn="l">
                        <a:spcAft>
                          <a:spcPts val="0"/>
                        </a:spcAft>
                      </a:pPr>
                      <a:r>
                        <a:rPr lang="it-IT" sz="1900" b="0" dirty="0">
                          <a:solidFill>
                            <a:srgbClr val="002060"/>
                          </a:solidFill>
                          <a:effectLst/>
                          <a:latin typeface="Arial" panose="020B0604020202020204" pitchFamily="34" charset="0"/>
                          <a:ea typeface="Calibri" panose="020F0502020204030204" pitchFamily="34" charset="0"/>
                          <a:cs typeface="Arial" panose="020B0604020202020204" pitchFamily="34" charset="0"/>
                        </a:rPr>
                        <a:t>Formazione dei docenti sulle tematiche afferenti all'insegnamento trasversale dell'educazione civica</a:t>
                      </a:r>
                    </a:p>
                  </a:txBody>
                  <a:tcPr marT="0" marB="0" anchor="ctr">
                    <a:solidFill>
                      <a:schemeClr val="bg1">
                        <a:lumMod val="85000"/>
                      </a:schemeClr>
                    </a:solidFill>
                  </a:tcPr>
                </a:tc>
                <a:extLst>
                  <a:ext uri="{0D108BD9-81ED-4DB2-BD59-A6C34878D82A}">
                    <a16:rowId xmlns:a16="http://schemas.microsoft.com/office/drawing/2014/main" val="1051681647"/>
                  </a:ext>
                </a:extLst>
              </a:tr>
            </a:tbl>
          </a:graphicData>
        </a:graphic>
      </p:graphicFrame>
      <p:sp>
        <p:nvSpPr>
          <p:cNvPr id="4" name="Title 3">
            <a:extLst>
              <a:ext uri="{FF2B5EF4-FFF2-40B4-BE49-F238E27FC236}">
                <a16:creationId xmlns:a16="http://schemas.microsoft.com/office/drawing/2014/main" id="{423E1685-3053-4DF2-8944-0271D2FFD4F7}"/>
              </a:ext>
            </a:extLst>
          </p:cNvPr>
          <p:cNvSpPr txBox="1">
            <a:spLocks/>
          </p:cNvSpPr>
          <p:nvPr/>
        </p:nvSpPr>
        <p:spPr bwMode="black">
          <a:xfrm>
            <a:off x="1971606" y="86399"/>
            <a:ext cx="8156841" cy="38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1218816" eaLnBrk="1" hangingPunct="1"/>
            <a:r>
              <a:rPr lang="" altLang="it-IT" sz="2933" b="1" dirty="0">
                <a:solidFill>
                  <a:srgbClr val="0A7736"/>
                </a:solidFill>
                <a:ea typeface="HP Simplified"/>
              </a:rPr>
              <a:t>La struttura del PTOF</a:t>
            </a:r>
            <a:endParaRPr lang="it-IT" altLang="it-IT" sz="2933" b="1" dirty="0">
              <a:solidFill>
                <a:srgbClr val="0A7736"/>
              </a:solidFill>
              <a:ea typeface="HP Simplified"/>
            </a:endParaRPr>
          </a:p>
        </p:txBody>
      </p:sp>
      <p:pic>
        <p:nvPicPr>
          <p:cNvPr id="5" name="Picture 27">
            <a:extLst>
              <a:ext uri="{FF2B5EF4-FFF2-40B4-BE49-F238E27FC236}">
                <a16:creationId xmlns:a16="http://schemas.microsoft.com/office/drawing/2014/main" id="{1DE807BB-3419-4331-A30B-0F71DF926985}"/>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99456" y="2756926"/>
            <a:ext cx="1056117" cy="1056117"/>
          </a:xfrm>
          <a:prstGeom prst="rect">
            <a:avLst/>
          </a:prstGeom>
        </p:spPr>
      </p:pic>
    </p:spTree>
    <p:extLst>
      <p:ext uri="{BB962C8B-B14F-4D97-AF65-F5344CB8AC3E}">
        <p14:creationId xmlns:p14="http://schemas.microsoft.com/office/powerpoint/2010/main" val="421391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850C35F-8B8F-4F6E-8673-AACC993C7C30}"/>
              </a:ext>
            </a:extLst>
          </p:cNvPr>
          <p:cNvPicPr>
            <a:picLocks noChangeAspect="1"/>
          </p:cNvPicPr>
          <p:nvPr/>
        </p:nvPicPr>
        <p:blipFill>
          <a:blip r:embed="rId2"/>
          <a:stretch>
            <a:fillRect/>
          </a:stretch>
        </p:blipFill>
        <p:spPr>
          <a:xfrm>
            <a:off x="0" y="0"/>
            <a:ext cx="12283440" cy="6858000"/>
          </a:xfrm>
          <a:prstGeom prst="rect">
            <a:avLst/>
          </a:prstGeom>
        </p:spPr>
      </p:pic>
    </p:spTree>
    <p:extLst>
      <p:ext uri="{BB962C8B-B14F-4D97-AF65-F5344CB8AC3E}">
        <p14:creationId xmlns:p14="http://schemas.microsoft.com/office/powerpoint/2010/main" val="2350284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mi13360\Desktop\foto da pixabay\BIMBI SUL PRA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729" y="1844825"/>
            <a:ext cx="4390121" cy="43901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Immagine 2" descr="Immagine correlat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8859" y="239890"/>
            <a:ext cx="864096" cy="936104"/>
          </a:xfrm>
          <a:prstGeom prst="rect">
            <a:avLst/>
          </a:prstGeom>
          <a:noFill/>
          <a:ln>
            <a:noFill/>
          </a:ln>
        </p:spPr>
      </p:pic>
      <p:pic>
        <p:nvPicPr>
          <p:cNvPr id="4" name="Immagine 3" descr="Immagine correlata"/>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9504205" y="5196544"/>
            <a:ext cx="864000" cy="1008314"/>
          </a:xfrm>
          <a:prstGeom prst="rect">
            <a:avLst/>
          </a:prstGeom>
          <a:noFill/>
          <a:ln>
            <a:noFill/>
          </a:ln>
        </p:spPr>
      </p:pic>
      <p:pic>
        <p:nvPicPr>
          <p:cNvPr id="5" name="Picture 2" descr="d:\Users\mi13360\Desktop\foto da pixabay\checklist-1622517_960_72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8859" y="6021288"/>
            <a:ext cx="720080" cy="720080"/>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numero diapositiva 5"/>
          <p:cNvSpPr>
            <a:spLocks noGrp="1"/>
          </p:cNvSpPr>
          <p:nvPr>
            <p:ph type="sldNum" sz="quarter" idx="12"/>
          </p:nvPr>
        </p:nvSpPr>
        <p:spPr>
          <a:xfrm>
            <a:off x="8224261" y="6248131"/>
            <a:ext cx="2133600" cy="365125"/>
          </a:xfrm>
        </p:spPr>
        <p:txBody>
          <a:bodyPr/>
          <a:lstStyle/>
          <a:p>
            <a:fld id="{E7A41E1B-4F70-4964-A407-84C68BE8251C}" type="slidenum">
              <a:rPr lang="it-IT" smtClean="0"/>
              <a:t>55</a:t>
            </a:fld>
            <a:endParaRPr lang="it-IT" dirty="0"/>
          </a:p>
        </p:txBody>
      </p:sp>
      <p:sp>
        <p:nvSpPr>
          <p:cNvPr id="7" name="Rettangolo 6"/>
          <p:cNvSpPr/>
          <p:nvPr/>
        </p:nvSpPr>
        <p:spPr>
          <a:xfrm>
            <a:off x="2557804" y="239891"/>
            <a:ext cx="7185453"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it-IT" sz="2800" dirty="0">
                <a:latin typeface="Monotype Corsiva" panose="03010101010201010101" pitchFamily="66" charset="0"/>
              </a:rPr>
              <a:t>"Ma insomma, alla scuola materna non hanno imparato come ci si comporta?" domanda il maestro elementare davanti a bimbetti agitati come palline da flipper.</a:t>
            </a:r>
          </a:p>
        </p:txBody>
      </p:sp>
      <p:pic>
        <p:nvPicPr>
          <p:cNvPr id="1028" name="Picture 4" descr="d:\Users\mi13360\Desktop\foto da pixabay\emoji-1585401__34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8520" y="1844825"/>
            <a:ext cx="1204739" cy="803159"/>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8CAEAECC-31D2-43D2-9C89-FF78B7E4253B}"/>
              </a:ext>
            </a:extLst>
          </p:cNvPr>
          <p:cNvSpPr txBox="1"/>
          <p:nvPr/>
        </p:nvSpPr>
        <p:spPr>
          <a:xfrm>
            <a:off x="0" y="2867923"/>
            <a:ext cx="3545840" cy="1569660"/>
          </a:xfrm>
          <a:prstGeom prst="rect">
            <a:avLst/>
          </a:prstGeom>
          <a:noFill/>
        </p:spPr>
        <p:txBody>
          <a:bodyPr wrap="square">
            <a:spAutoFit/>
          </a:bodyPr>
          <a:lstStyle/>
          <a:p>
            <a:r>
              <a:rPr lang="it-IT" sz="2400" b="1" dirty="0">
                <a:solidFill>
                  <a:schemeClr val="accent1">
                    <a:lumMod val="75000"/>
                  </a:schemeClr>
                </a:solidFill>
                <a:latin typeface="Georgia" panose="02040502050405020303" pitchFamily="18" charset="0"/>
              </a:rPr>
              <a:t>Daniel Pennac, </a:t>
            </a:r>
            <a:r>
              <a:rPr lang="it-IT" sz="2400" b="1" i="1" dirty="0">
                <a:solidFill>
                  <a:schemeClr val="accent1">
                    <a:lumMod val="75000"/>
                  </a:schemeClr>
                </a:solidFill>
                <a:latin typeface="Georgia" panose="02040502050405020303" pitchFamily="18" charset="0"/>
              </a:rPr>
              <a:t>Diario di scuola</a:t>
            </a:r>
            <a:r>
              <a:rPr lang="it-IT" sz="2400" b="1" dirty="0">
                <a:solidFill>
                  <a:schemeClr val="accent1">
                    <a:lumMod val="75000"/>
                  </a:schemeClr>
                </a:solidFill>
                <a:latin typeface="Georgia" panose="02040502050405020303" pitchFamily="18" charset="0"/>
              </a:rPr>
              <a:t>, </a:t>
            </a:r>
          </a:p>
          <a:p>
            <a:r>
              <a:rPr lang="it-IT" sz="2400" b="1" dirty="0">
                <a:solidFill>
                  <a:schemeClr val="accent1">
                    <a:lumMod val="75000"/>
                  </a:schemeClr>
                </a:solidFill>
                <a:latin typeface="Georgia" panose="02040502050405020303" pitchFamily="18" charset="0"/>
              </a:rPr>
              <a:t>Feltrinelli, Milano, 2008, pag. 147 </a:t>
            </a:r>
          </a:p>
        </p:txBody>
      </p:sp>
    </p:spTree>
    <p:extLst>
      <p:ext uri="{BB962C8B-B14F-4D97-AF65-F5344CB8AC3E}">
        <p14:creationId xmlns:p14="http://schemas.microsoft.com/office/powerpoint/2010/main" val="16143468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orrelat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8859" y="239890"/>
            <a:ext cx="864096" cy="936104"/>
          </a:xfrm>
          <a:prstGeom prst="rect">
            <a:avLst/>
          </a:prstGeom>
          <a:noFill/>
          <a:ln>
            <a:noFill/>
          </a:ln>
        </p:spPr>
      </p:pic>
      <p:pic>
        <p:nvPicPr>
          <p:cNvPr id="5" name="Immagine 4" descr="Immagine correlata"/>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9274002" y="5445328"/>
            <a:ext cx="1104006" cy="936000"/>
          </a:xfrm>
          <a:prstGeom prst="rect">
            <a:avLst/>
          </a:prstGeom>
          <a:noFill/>
          <a:ln>
            <a:noFill/>
          </a:ln>
        </p:spPr>
      </p:pic>
      <p:pic>
        <p:nvPicPr>
          <p:cNvPr id="2050" name="Picture 2" descr="d:\Users\mi13360\Desktop\foto da pixabay\checklist-1622517_960_72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8859" y="6021288"/>
            <a:ext cx="720080" cy="720080"/>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numero diapositiva 6"/>
          <p:cNvSpPr>
            <a:spLocks noGrp="1"/>
          </p:cNvSpPr>
          <p:nvPr>
            <p:ph type="sldNum" sz="quarter" idx="12"/>
          </p:nvPr>
        </p:nvSpPr>
        <p:spPr/>
        <p:txBody>
          <a:bodyPr/>
          <a:lstStyle/>
          <a:p>
            <a:fld id="{E7A41E1B-4F70-4964-A407-84C68BE8251C}" type="slidenum">
              <a:rPr lang="it-IT" smtClean="0"/>
              <a:t>56</a:t>
            </a:fld>
            <a:endParaRPr lang="it-IT" dirty="0"/>
          </a:p>
        </p:txBody>
      </p:sp>
      <p:sp>
        <p:nvSpPr>
          <p:cNvPr id="8" name="Rettangolo 7"/>
          <p:cNvSpPr/>
          <p:nvPr/>
        </p:nvSpPr>
        <p:spPr>
          <a:xfrm>
            <a:off x="2438940" y="3861049"/>
            <a:ext cx="7185453"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it-IT" sz="2800" dirty="0">
                <a:latin typeface="Monotype Corsiva" panose="03010101010201010101" pitchFamily="66" charset="0"/>
              </a:rPr>
              <a:t>"Che cavolo hanno fatto alla scuola elementare?" impreca il professore delle medie accogliendo alunni di prima che reputa analfabeti.</a:t>
            </a:r>
          </a:p>
        </p:txBody>
      </p:sp>
      <p:pic>
        <p:nvPicPr>
          <p:cNvPr id="3074" name="Picture 2" descr="d:\Users\mi13360\Desktop\foto da pixabay\BIMBI A SCUOL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3521" y="703885"/>
            <a:ext cx="3995936" cy="268477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Users\mi13360\Desktop\foto da pixabay\emoticon-1634515_960_72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25324" y="359346"/>
            <a:ext cx="1045789" cy="697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6080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orrelat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8859" y="239890"/>
            <a:ext cx="864096" cy="936104"/>
          </a:xfrm>
          <a:prstGeom prst="rect">
            <a:avLst/>
          </a:prstGeom>
          <a:noFill/>
          <a:ln>
            <a:noFill/>
          </a:ln>
        </p:spPr>
      </p:pic>
      <p:pic>
        <p:nvPicPr>
          <p:cNvPr id="5" name="Immagine 4" descr="Immagine correlata"/>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9514008" y="5445328"/>
            <a:ext cx="864000" cy="936000"/>
          </a:xfrm>
          <a:prstGeom prst="rect">
            <a:avLst/>
          </a:prstGeom>
          <a:noFill/>
          <a:ln>
            <a:noFill/>
          </a:ln>
        </p:spPr>
      </p:pic>
      <p:pic>
        <p:nvPicPr>
          <p:cNvPr id="2050" name="Picture 2" descr="d:\Users\mi13360\Desktop\foto da pixabay\checklist-1622517_960_72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8859" y="6021288"/>
            <a:ext cx="720080" cy="720080"/>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numero diapositiva 6"/>
          <p:cNvSpPr>
            <a:spLocks noGrp="1"/>
          </p:cNvSpPr>
          <p:nvPr>
            <p:ph type="sldNum" sz="quarter" idx="12"/>
          </p:nvPr>
        </p:nvSpPr>
        <p:spPr/>
        <p:txBody>
          <a:bodyPr/>
          <a:lstStyle/>
          <a:p>
            <a:fld id="{E7A41E1B-4F70-4964-A407-84C68BE8251C}" type="slidenum">
              <a:rPr lang="it-IT" smtClean="0"/>
              <a:t>57</a:t>
            </a:fld>
            <a:endParaRPr lang="it-IT" dirty="0"/>
          </a:p>
        </p:txBody>
      </p:sp>
      <p:sp>
        <p:nvSpPr>
          <p:cNvPr id="2" name="AutoShape 2" descr="Adulto, Libro, Educazione, Femminile, Ragazz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dirty="0"/>
          </a:p>
        </p:txBody>
      </p:sp>
      <p:sp>
        <p:nvSpPr>
          <p:cNvPr id="3" name="AutoShape 4" descr="Adulto, Libro, Educazione, Femminile, Ragazza"/>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dirty="0"/>
          </a:p>
        </p:txBody>
      </p:sp>
      <p:pic>
        <p:nvPicPr>
          <p:cNvPr id="5126" name="Picture 6" descr="d:\Users\mi13360\Desktop\foto da pixabay\read-2841722_960_7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0485" y="2714821"/>
            <a:ext cx="3168352" cy="31683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ttangolo 10"/>
          <p:cNvSpPr/>
          <p:nvPr/>
        </p:nvSpPr>
        <p:spPr>
          <a:xfrm>
            <a:off x="2760555" y="548680"/>
            <a:ext cx="7185453"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it-IT" sz="2800" dirty="0">
                <a:latin typeface="Monotype Corsiva" panose="03010101010201010101" pitchFamily="66" charset="0"/>
              </a:rPr>
              <a:t>"Qualcuno può dirmi che cosa ha imparato alle scuola dell'obbligo?" esclama l'insegnante di liceo davanti alla propensione delle prime e seconde a esprimersi senza vocabolario.</a:t>
            </a:r>
          </a:p>
        </p:txBody>
      </p:sp>
      <p:pic>
        <p:nvPicPr>
          <p:cNvPr id="5127" name="Picture 7" descr="d:\Users\mi13360\Desktop\foto da pixabay\emoticon-1610228__34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0297" y="3068960"/>
            <a:ext cx="1264285" cy="842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5358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orrelat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8859" y="239890"/>
            <a:ext cx="864096" cy="936104"/>
          </a:xfrm>
          <a:prstGeom prst="rect">
            <a:avLst/>
          </a:prstGeom>
          <a:noFill/>
          <a:ln>
            <a:noFill/>
          </a:ln>
        </p:spPr>
      </p:pic>
      <p:pic>
        <p:nvPicPr>
          <p:cNvPr id="5" name="Immagine 4" descr="Immagine correlata"/>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9514008" y="5445328"/>
            <a:ext cx="864000" cy="936000"/>
          </a:xfrm>
          <a:prstGeom prst="rect">
            <a:avLst/>
          </a:prstGeom>
          <a:noFill/>
          <a:ln>
            <a:noFill/>
          </a:ln>
        </p:spPr>
      </p:pic>
      <p:pic>
        <p:nvPicPr>
          <p:cNvPr id="2050" name="Picture 2" descr="d:\Users\mi13360\Desktop\foto da pixabay\checklist-1622517_960_72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8859" y="6021288"/>
            <a:ext cx="720080" cy="720080"/>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numero diapositiva 6"/>
          <p:cNvSpPr>
            <a:spLocks noGrp="1"/>
          </p:cNvSpPr>
          <p:nvPr>
            <p:ph type="sldNum" sz="quarter" idx="12"/>
          </p:nvPr>
        </p:nvSpPr>
        <p:spPr/>
        <p:txBody>
          <a:bodyPr/>
          <a:lstStyle/>
          <a:p>
            <a:fld id="{E7A41E1B-4F70-4964-A407-84C68BE8251C}" type="slidenum">
              <a:rPr lang="it-IT" smtClean="0"/>
              <a:t>58</a:t>
            </a:fld>
            <a:endParaRPr lang="it-IT" dirty="0"/>
          </a:p>
        </p:txBody>
      </p:sp>
      <p:sp>
        <p:nvSpPr>
          <p:cNvPr id="2" name="AutoShape 2" descr="Business, Desktop, Cravatta, Dipendente, Sedi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dirty="0"/>
          </a:p>
        </p:txBody>
      </p:sp>
      <p:pic>
        <p:nvPicPr>
          <p:cNvPr id="8195" name="Picture 3" descr="d:\Users\mi13360\Desktop\foto da pixabay\business-2742307_960_7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1585" y="2918107"/>
            <a:ext cx="3183457" cy="3183457"/>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8"/>
          <p:cNvSpPr/>
          <p:nvPr/>
        </p:nvSpPr>
        <p:spPr>
          <a:xfrm>
            <a:off x="3071665" y="548681"/>
            <a:ext cx="6442343"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it-IT" sz="2800" dirty="0">
                <a:latin typeface="Monotype Corsiva" panose="03010101010201010101" pitchFamily="66" charset="0"/>
              </a:rPr>
              <a:t>"Spiegatemi che cavolo insegnano all'università" tuona l'industriale di fronte ai giovani appena reclutati.</a:t>
            </a:r>
          </a:p>
        </p:txBody>
      </p:sp>
      <p:pic>
        <p:nvPicPr>
          <p:cNvPr id="8196" name="Picture 4" descr="d:\Users\mi13360\Desktop\foto da pixabay\angry-33059_960_72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8328" y="2388057"/>
            <a:ext cx="674768" cy="677591"/>
          </a:xfrm>
          <a:prstGeom prst="rect">
            <a:avLst/>
          </a:prstGeom>
          <a:noFill/>
          <a:extLst>
            <a:ext uri="{909E8E84-426E-40DD-AFC4-6F175D3DCCD1}">
              <a14:hiddenFill xmlns:a14="http://schemas.microsoft.com/office/drawing/2010/main">
                <a:solidFill>
                  <a:srgbClr val="FFFFFF"/>
                </a:solidFill>
              </a14:hiddenFill>
            </a:ext>
          </a:extLst>
        </p:spPr>
      </p:pic>
      <p:sp>
        <p:nvSpPr>
          <p:cNvPr id="11" name="Rettangolo 10"/>
          <p:cNvSpPr/>
          <p:nvPr/>
        </p:nvSpPr>
        <p:spPr>
          <a:xfrm>
            <a:off x="4518741" y="5793787"/>
            <a:ext cx="5427267" cy="30777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it-IT" sz="1400" dirty="0">
                <a:latin typeface="Georgia" panose="02040502050405020303" pitchFamily="18" charset="0"/>
              </a:rPr>
              <a:t>Daniel Pennac, </a:t>
            </a:r>
            <a:r>
              <a:rPr lang="it-IT" sz="1400" i="1" dirty="0">
                <a:latin typeface="Georgia" panose="02040502050405020303" pitchFamily="18" charset="0"/>
              </a:rPr>
              <a:t>Diario di scuola</a:t>
            </a:r>
            <a:r>
              <a:rPr lang="it-IT" sz="1400" dirty="0">
                <a:latin typeface="Georgia" panose="02040502050405020303" pitchFamily="18" charset="0"/>
              </a:rPr>
              <a:t>, Feltrinelli, Milano, 2008, pag. 147 </a:t>
            </a:r>
          </a:p>
        </p:txBody>
      </p:sp>
    </p:spTree>
    <p:extLst>
      <p:ext uri="{BB962C8B-B14F-4D97-AF65-F5344CB8AC3E}">
        <p14:creationId xmlns:p14="http://schemas.microsoft.com/office/powerpoint/2010/main" val="31264658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3BCF4F2-31BE-4993-BB51-645E327AF61D}"/>
              </a:ext>
            </a:extLst>
          </p:cNvPr>
          <p:cNvSpPr txBox="1"/>
          <p:nvPr/>
        </p:nvSpPr>
        <p:spPr>
          <a:xfrm>
            <a:off x="1656080" y="0"/>
            <a:ext cx="10139680" cy="6402843"/>
          </a:xfrm>
          <a:prstGeom prst="rect">
            <a:avLst/>
          </a:prstGeom>
          <a:noFill/>
        </p:spPr>
        <p:txBody>
          <a:bodyPr wrap="square">
            <a:spAutoFit/>
          </a:bodyPr>
          <a:lstStyle/>
          <a:p>
            <a:pPr algn="ctr">
              <a:lnSpc>
                <a:spcPct val="107000"/>
              </a:lnSpc>
              <a:spcAft>
                <a:spcPts val="800"/>
              </a:spcAft>
            </a:pPr>
            <a:r>
              <a:rPr lang="it-IT" sz="6000" b="1" dirty="0">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RIEPILOGO E CONCLUSIONE </a:t>
            </a:r>
          </a:p>
          <a:p>
            <a:pPr algn="ctr">
              <a:lnSpc>
                <a:spcPct val="107000"/>
              </a:lnSpc>
              <a:spcAft>
                <a:spcPts val="800"/>
              </a:spcAft>
            </a:pPr>
            <a:endParaRPr lang="it-IT" sz="4800" b="1"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it-IT" sz="4800" b="1"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IL PUNTO DI VISTA CHE CONDIVIDO </a:t>
            </a:r>
          </a:p>
          <a:p>
            <a:pPr algn="ctr">
              <a:lnSpc>
                <a:spcPct val="107000"/>
              </a:lnSpc>
              <a:spcAft>
                <a:spcPts val="800"/>
              </a:spcAft>
            </a:pPr>
            <a:r>
              <a:rPr lang="it-IT" sz="4800" b="1"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E </a:t>
            </a:r>
          </a:p>
          <a:p>
            <a:pPr algn="ctr">
              <a:lnSpc>
                <a:spcPct val="107000"/>
              </a:lnSpc>
              <a:spcAft>
                <a:spcPts val="800"/>
              </a:spcAft>
            </a:pPr>
            <a:r>
              <a:rPr lang="it-IT" sz="4800" b="1"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QUALCHE CONSIGLIO </a:t>
            </a:r>
          </a:p>
          <a:p>
            <a:pPr algn="ctr">
              <a:lnSpc>
                <a:spcPct val="107000"/>
              </a:lnSpc>
              <a:spcAft>
                <a:spcPts val="800"/>
              </a:spcAft>
            </a:pPr>
            <a:r>
              <a:rPr lang="it-IT" sz="4800" b="1"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DA PARTE DELL’ISPETTRICE </a:t>
            </a:r>
          </a:p>
          <a:p>
            <a:pPr algn="ctr">
              <a:lnSpc>
                <a:spcPct val="107000"/>
              </a:lnSpc>
              <a:spcAft>
                <a:spcPts val="800"/>
              </a:spcAft>
            </a:pPr>
            <a:r>
              <a:rPr lang="it-IT" sz="4800" b="1"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FRANCA DA RE</a:t>
            </a:r>
          </a:p>
        </p:txBody>
      </p:sp>
    </p:spTree>
    <p:extLst>
      <p:ext uri="{BB962C8B-B14F-4D97-AF65-F5344CB8AC3E}">
        <p14:creationId xmlns:p14="http://schemas.microsoft.com/office/powerpoint/2010/main" val="3261366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2FEA84E-D961-AF84-C4D7-CD812445921C}"/>
              </a:ext>
            </a:extLst>
          </p:cNvPr>
          <p:cNvSpPr txBox="1"/>
          <p:nvPr/>
        </p:nvSpPr>
        <p:spPr>
          <a:xfrm>
            <a:off x="0" y="0"/>
            <a:ext cx="12263120" cy="6740307"/>
          </a:xfrm>
          <a:prstGeom prst="rect">
            <a:avLst/>
          </a:prstGeom>
          <a:noFill/>
        </p:spPr>
        <p:txBody>
          <a:bodyPr wrap="square">
            <a:spAutoFit/>
          </a:bodyPr>
          <a:lstStyle/>
          <a:p>
            <a:pPr algn="ctr"/>
            <a:r>
              <a:rPr lang="it-IT" sz="4800" b="1" dirty="0">
                <a:solidFill>
                  <a:srgbClr val="548235"/>
                </a:solidFill>
                <a:effectLst/>
                <a:latin typeface="Times New Roman" panose="02020603050405020304" pitchFamily="18" charset="0"/>
                <a:ea typeface="Calibri" panose="020F0502020204030204" pitchFamily="34" charset="0"/>
              </a:rPr>
              <a:t>es</a:t>
            </a:r>
            <a:r>
              <a:rPr lang="it-IT" sz="4800" b="1" dirty="0">
                <a:solidFill>
                  <a:srgbClr val="548235"/>
                </a:solidFill>
                <a:latin typeface="Times New Roman" panose="02020603050405020304" pitchFamily="18" charset="0"/>
                <a:ea typeface="Calibri" panose="020F0502020204030204" pitchFamily="34" charset="0"/>
              </a:rPr>
              <a:t>si </a:t>
            </a:r>
            <a:r>
              <a:rPr lang="it-IT" sz="4800" b="1" dirty="0">
                <a:solidFill>
                  <a:srgbClr val="548235"/>
                </a:solidFill>
                <a:effectLst/>
                <a:latin typeface="Times New Roman" panose="02020603050405020304" pitchFamily="18" charset="0"/>
                <a:ea typeface="Calibri" panose="020F0502020204030204" pitchFamily="34" charset="0"/>
              </a:rPr>
              <a:t>vollero anche lasciare un </a:t>
            </a:r>
            <a:r>
              <a:rPr lang="it-IT" sz="4800" b="1" dirty="0">
                <a:solidFill>
                  <a:srgbClr val="548235"/>
                </a:solidFill>
                <a:latin typeface="Times New Roman" panose="02020603050405020304" pitchFamily="18" charset="0"/>
                <a:ea typeface="Calibri" panose="020F0502020204030204" pitchFamily="34" charset="0"/>
              </a:rPr>
              <a:t>COMPITO PERPETUO</a:t>
            </a:r>
            <a:r>
              <a:rPr lang="it-IT" sz="4800" b="1" dirty="0">
                <a:solidFill>
                  <a:srgbClr val="548235"/>
                </a:solidFill>
                <a:effectLst/>
                <a:latin typeface="Times New Roman" panose="02020603050405020304" pitchFamily="18" charset="0"/>
                <a:ea typeface="Calibri" panose="020F0502020204030204" pitchFamily="34" charset="0"/>
              </a:rPr>
              <a:t> alla REPUBBLICA: </a:t>
            </a:r>
          </a:p>
          <a:p>
            <a:pPr algn="just"/>
            <a:r>
              <a:rPr lang="it-IT" sz="4800" b="1" dirty="0">
                <a:solidFill>
                  <a:srgbClr val="548235"/>
                </a:solidFill>
                <a:effectLst/>
                <a:latin typeface="Times New Roman" panose="02020603050405020304" pitchFamily="18" charset="0"/>
                <a:ea typeface="Calibri" panose="020F0502020204030204" pitchFamily="34" charset="0"/>
              </a:rPr>
              <a:t>rimuovere gli ostacoli di ordine economico e sociale che limitando di fatto la libertà e l’uguaglianza dei cittadini, impediscono il pieno sviluppo della persona umana e l’effettiva partecipazione di tutti i lavoratori all’organizzazione politica, economica e sociale del Paese. </a:t>
            </a:r>
            <a:endParaRPr lang="it-IT" sz="4800" dirty="0"/>
          </a:p>
        </p:txBody>
      </p:sp>
    </p:spTree>
    <p:extLst>
      <p:ext uri="{BB962C8B-B14F-4D97-AF65-F5344CB8AC3E}">
        <p14:creationId xmlns:p14="http://schemas.microsoft.com/office/powerpoint/2010/main" val="4572491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0E0C18F-6F76-4ACF-AC18-81FB66319BA4}"/>
              </a:ext>
            </a:extLst>
          </p:cNvPr>
          <p:cNvPicPr>
            <a:picLocks noChangeAspect="1"/>
          </p:cNvPicPr>
          <p:nvPr/>
        </p:nvPicPr>
        <p:blipFill>
          <a:blip r:embed="rId2"/>
          <a:stretch>
            <a:fillRect/>
          </a:stretch>
        </p:blipFill>
        <p:spPr>
          <a:xfrm>
            <a:off x="213360" y="0"/>
            <a:ext cx="11978640" cy="6858000"/>
          </a:xfrm>
          <a:prstGeom prst="rect">
            <a:avLst/>
          </a:prstGeom>
        </p:spPr>
      </p:pic>
    </p:spTree>
    <p:extLst>
      <p:ext uri="{BB962C8B-B14F-4D97-AF65-F5344CB8AC3E}">
        <p14:creationId xmlns:p14="http://schemas.microsoft.com/office/powerpoint/2010/main" val="29985823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90BB3F5-12C2-48B4-A748-6380005FD0BD}"/>
              </a:ext>
            </a:extLst>
          </p:cNvPr>
          <p:cNvPicPr>
            <a:picLocks noChangeAspect="1"/>
          </p:cNvPicPr>
          <p:nvPr/>
        </p:nvPicPr>
        <p:blipFill>
          <a:blip r:embed="rId2"/>
          <a:stretch>
            <a:fillRect/>
          </a:stretch>
        </p:blipFill>
        <p:spPr>
          <a:xfrm>
            <a:off x="162560" y="0"/>
            <a:ext cx="12029439" cy="6858000"/>
          </a:xfrm>
          <a:prstGeom prst="rect">
            <a:avLst/>
          </a:prstGeom>
        </p:spPr>
      </p:pic>
    </p:spTree>
    <p:extLst>
      <p:ext uri="{BB962C8B-B14F-4D97-AF65-F5344CB8AC3E}">
        <p14:creationId xmlns:p14="http://schemas.microsoft.com/office/powerpoint/2010/main" val="40996565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89CFA40-6616-4F08-A5CF-1F1CC4D1F778}"/>
              </a:ext>
            </a:extLst>
          </p:cNvPr>
          <p:cNvPicPr>
            <a:picLocks noChangeAspect="1"/>
          </p:cNvPicPr>
          <p:nvPr/>
        </p:nvPicPr>
        <p:blipFill>
          <a:blip r:embed="rId2"/>
          <a:stretch>
            <a:fillRect/>
          </a:stretch>
        </p:blipFill>
        <p:spPr>
          <a:xfrm>
            <a:off x="172720" y="0"/>
            <a:ext cx="12019280" cy="6858000"/>
          </a:xfrm>
          <a:prstGeom prst="rect">
            <a:avLst/>
          </a:prstGeom>
        </p:spPr>
      </p:pic>
    </p:spTree>
    <p:extLst>
      <p:ext uri="{BB962C8B-B14F-4D97-AF65-F5344CB8AC3E}">
        <p14:creationId xmlns:p14="http://schemas.microsoft.com/office/powerpoint/2010/main" val="27577806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B39B59C-7112-417F-B062-4F68A20DE9BB}"/>
              </a:ext>
            </a:extLst>
          </p:cNvPr>
          <p:cNvPicPr>
            <a:picLocks noChangeAspect="1"/>
          </p:cNvPicPr>
          <p:nvPr/>
        </p:nvPicPr>
        <p:blipFill>
          <a:blip r:embed="rId2"/>
          <a:stretch>
            <a:fillRect/>
          </a:stretch>
        </p:blipFill>
        <p:spPr>
          <a:xfrm>
            <a:off x="162560" y="0"/>
            <a:ext cx="12029440" cy="6857999"/>
          </a:xfrm>
          <a:prstGeom prst="rect">
            <a:avLst/>
          </a:prstGeom>
        </p:spPr>
      </p:pic>
    </p:spTree>
    <p:extLst>
      <p:ext uri="{BB962C8B-B14F-4D97-AF65-F5344CB8AC3E}">
        <p14:creationId xmlns:p14="http://schemas.microsoft.com/office/powerpoint/2010/main" val="42913280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D1B2D47-4685-4906-A7B9-CE342C38C88E}"/>
              </a:ext>
            </a:extLst>
          </p:cNvPr>
          <p:cNvPicPr>
            <a:picLocks noChangeAspect="1"/>
          </p:cNvPicPr>
          <p:nvPr/>
        </p:nvPicPr>
        <p:blipFill>
          <a:blip r:embed="rId2"/>
          <a:stretch>
            <a:fillRect/>
          </a:stretch>
        </p:blipFill>
        <p:spPr>
          <a:xfrm>
            <a:off x="132080" y="0"/>
            <a:ext cx="12059920" cy="6857999"/>
          </a:xfrm>
          <a:prstGeom prst="rect">
            <a:avLst/>
          </a:prstGeom>
        </p:spPr>
      </p:pic>
    </p:spTree>
    <p:extLst>
      <p:ext uri="{BB962C8B-B14F-4D97-AF65-F5344CB8AC3E}">
        <p14:creationId xmlns:p14="http://schemas.microsoft.com/office/powerpoint/2010/main" val="19507003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5D97C58-1324-4579-A356-556A788158C9}"/>
              </a:ext>
            </a:extLst>
          </p:cNvPr>
          <p:cNvPicPr>
            <a:picLocks noChangeAspect="1"/>
          </p:cNvPicPr>
          <p:nvPr/>
        </p:nvPicPr>
        <p:blipFill>
          <a:blip r:embed="rId2"/>
          <a:stretch>
            <a:fillRect/>
          </a:stretch>
        </p:blipFill>
        <p:spPr>
          <a:xfrm>
            <a:off x="142240" y="0"/>
            <a:ext cx="12049760" cy="6857999"/>
          </a:xfrm>
          <a:prstGeom prst="rect">
            <a:avLst/>
          </a:prstGeom>
        </p:spPr>
      </p:pic>
    </p:spTree>
    <p:extLst>
      <p:ext uri="{BB962C8B-B14F-4D97-AF65-F5344CB8AC3E}">
        <p14:creationId xmlns:p14="http://schemas.microsoft.com/office/powerpoint/2010/main" val="11337461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BD9381F-23B8-4E52-9496-487F644D37F8}"/>
              </a:ext>
            </a:extLst>
          </p:cNvPr>
          <p:cNvPicPr>
            <a:picLocks noChangeAspect="1"/>
          </p:cNvPicPr>
          <p:nvPr/>
        </p:nvPicPr>
        <p:blipFill>
          <a:blip r:embed="rId2"/>
          <a:stretch>
            <a:fillRect/>
          </a:stretch>
        </p:blipFill>
        <p:spPr>
          <a:xfrm>
            <a:off x="203200" y="0"/>
            <a:ext cx="11988800" cy="6857999"/>
          </a:xfrm>
          <a:prstGeom prst="rect">
            <a:avLst/>
          </a:prstGeom>
        </p:spPr>
      </p:pic>
    </p:spTree>
    <p:extLst>
      <p:ext uri="{BB962C8B-B14F-4D97-AF65-F5344CB8AC3E}">
        <p14:creationId xmlns:p14="http://schemas.microsoft.com/office/powerpoint/2010/main" val="34969505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6732EB0-1B55-4325-A428-92C4B1429D85}"/>
              </a:ext>
            </a:extLst>
          </p:cNvPr>
          <p:cNvPicPr>
            <a:picLocks noChangeAspect="1"/>
          </p:cNvPicPr>
          <p:nvPr/>
        </p:nvPicPr>
        <p:blipFill>
          <a:blip r:embed="rId2"/>
          <a:stretch>
            <a:fillRect/>
          </a:stretch>
        </p:blipFill>
        <p:spPr>
          <a:xfrm>
            <a:off x="213360" y="0"/>
            <a:ext cx="11978640" cy="6857999"/>
          </a:xfrm>
          <a:prstGeom prst="rect">
            <a:avLst/>
          </a:prstGeom>
        </p:spPr>
      </p:pic>
    </p:spTree>
    <p:extLst>
      <p:ext uri="{BB962C8B-B14F-4D97-AF65-F5344CB8AC3E}">
        <p14:creationId xmlns:p14="http://schemas.microsoft.com/office/powerpoint/2010/main" val="30667186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65442B-593F-4A5E-A4D1-A37A093854AA}"/>
              </a:ext>
            </a:extLst>
          </p:cNvPr>
          <p:cNvSpPr>
            <a:spLocks noGrp="1"/>
          </p:cNvSpPr>
          <p:nvPr>
            <p:ph type="ctrTitle"/>
          </p:nvPr>
        </p:nvSpPr>
        <p:spPr/>
        <p:txBody>
          <a:bodyPr/>
          <a:lstStyle/>
          <a:p>
            <a:endParaRPr lang="it-IT" dirty="0"/>
          </a:p>
        </p:txBody>
      </p:sp>
      <p:sp>
        <p:nvSpPr>
          <p:cNvPr id="3" name="Sottotitolo 2">
            <a:extLst>
              <a:ext uri="{FF2B5EF4-FFF2-40B4-BE49-F238E27FC236}">
                <a16:creationId xmlns:a16="http://schemas.microsoft.com/office/drawing/2014/main" id="{C6C32F6B-DB40-4975-81B6-A7183A1A600D}"/>
              </a:ext>
            </a:extLst>
          </p:cNvPr>
          <p:cNvSpPr>
            <a:spLocks noGrp="1"/>
          </p:cNvSpPr>
          <p:nvPr>
            <p:ph type="subTitle" idx="1"/>
          </p:nvPr>
        </p:nvSpPr>
        <p:spPr/>
        <p:txBody>
          <a:bodyPr/>
          <a:lstStyle/>
          <a:p>
            <a:endParaRPr lang="it-IT" dirty="0"/>
          </a:p>
        </p:txBody>
      </p:sp>
      <p:pic>
        <p:nvPicPr>
          <p:cNvPr id="4" name="Immagine 3">
            <a:extLst>
              <a:ext uri="{FF2B5EF4-FFF2-40B4-BE49-F238E27FC236}">
                <a16:creationId xmlns:a16="http://schemas.microsoft.com/office/drawing/2014/main" id="{97B734DE-CAF1-488F-BC6D-A838FE035B85}"/>
              </a:ext>
            </a:extLst>
          </p:cNvPr>
          <p:cNvPicPr>
            <a:picLocks noChangeAspect="1"/>
          </p:cNvPicPr>
          <p:nvPr/>
        </p:nvPicPr>
        <p:blipFill>
          <a:blip r:embed="rId2"/>
          <a:stretch>
            <a:fillRect/>
          </a:stretch>
        </p:blipFill>
        <p:spPr>
          <a:xfrm>
            <a:off x="3063719" y="1885870"/>
            <a:ext cx="6064562" cy="3086259"/>
          </a:xfrm>
          <a:prstGeom prst="rect">
            <a:avLst/>
          </a:prstGeom>
        </p:spPr>
      </p:pic>
      <p:pic>
        <p:nvPicPr>
          <p:cNvPr id="5" name="Immagine 4">
            <a:extLst>
              <a:ext uri="{FF2B5EF4-FFF2-40B4-BE49-F238E27FC236}">
                <a16:creationId xmlns:a16="http://schemas.microsoft.com/office/drawing/2014/main" id="{2CDC9039-91B7-42A5-9638-0BFA55CF5297}"/>
              </a:ext>
            </a:extLst>
          </p:cNvPr>
          <p:cNvPicPr>
            <a:picLocks noChangeAspect="1"/>
          </p:cNvPicPr>
          <p:nvPr/>
        </p:nvPicPr>
        <p:blipFill>
          <a:blip r:embed="rId3"/>
          <a:stretch>
            <a:fillRect/>
          </a:stretch>
        </p:blipFill>
        <p:spPr>
          <a:xfrm>
            <a:off x="213360" y="0"/>
            <a:ext cx="11978640" cy="6858000"/>
          </a:xfrm>
          <a:prstGeom prst="rect">
            <a:avLst/>
          </a:prstGeom>
        </p:spPr>
      </p:pic>
    </p:spTree>
    <p:extLst>
      <p:ext uri="{BB962C8B-B14F-4D97-AF65-F5344CB8AC3E}">
        <p14:creationId xmlns:p14="http://schemas.microsoft.com/office/powerpoint/2010/main" val="7601357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80A57DD-F0B2-4508-B978-4302252A75EC}"/>
              </a:ext>
            </a:extLst>
          </p:cNvPr>
          <p:cNvPicPr>
            <a:picLocks noChangeAspect="1"/>
          </p:cNvPicPr>
          <p:nvPr/>
        </p:nvPicPr>
        <p:blipFill>
          <a:blip r:embed="rId2"/>
          <a:stretch>
            <a:fillRect/>
          </a:stretch>
        </p:blipFill>
        <p:spPr>
          <a:xfrm>
            <a:off x="172720" y="0"/>
            <a:ext cx="12019280" cy="6858000"/>
          </a:xfrm>
          <a:prstGeom prst="rect">
            <a:avLst/>
          </a:prstGeom>
        </p:spPr>
      </p:pic>
    </p:spTree>
    <p:extLst>
      <p:ext uri="{BB962C8B-B14F-4D97-AF65-F5344CB8AC3E}">
        <p14:creationId xmlns:p14="http://schemas.microsoft.com/office/powerpoint/2010/main" val="2018452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463E70A-35A0-D22A-1A59-9C387023CF0F}"/>
              </a:ext>
            </a:extLst>
          </p:cNvPr>
          <p:cNvSpPr txBox="1"/>
          <p:nvPr/>
        </p:nvSpPr>
        <p:spPr>
          <a:xfrm>
            <a:off x="1544320" y="203200"/>
            <a:ext cx="10647680" cy="5961247"/>
          </a:xfrm>
          <a:prstGeom prst="rect">
            <a:avLst/>
          </a:prstGeom>
          <a:noFill/>
        </p:spPr>
        <p:txBody>
          <a:bodyPr wrap="square">
            <a:spAutoFit/>
          </a:bodyPr>
          <a:lstStyle/>
          <a:p>
            <a:pPr algn="ctr">
              <a:lnSpc>
                <a:spcPct val="150000"/>
              </a:lnSpc>
              <a:spcAft>
                <a:spcPts val="1800"/>
              </a:spcAft>
            </a:pPr>
            <a:r>
              <a:rPr lang="it-IT" sz="4800" b="1" dirty="0">
                <a:solidFill>
                  <a:srgbClr val="548235"/>
                </a:solidFill>
                <a:effectLst/>
                <a:latin typeface="Times New Roman" panose="02020603050405020304" pitchFamily="18" charset="0"/>
                <a:ea typeface="Times New Roman" panose="02020603050405020304" pitchFamily="18" charset="0"/>
              </a:rPr>
              <a:t>La COSTITUZIONE</a:t>
            </a:r>
          </a:p>
          <a:p>
            <a:pPr algn="ctr">
              <a:lnSpc>
                <a:spcPct val="150000"/>
              </a:lnSpc>
              <a:spcAft>
                <a:spcPts val="1800"/>
              </a:spcAft>
            </a:pPr>
            <a:r>
              <a:rPr lang="it-IT" sz="4800" b="1" dirty="0">
                <a:solidFill>
                  <a:srgbClr val="548235"/>
                </a:solidFill>
                <a:latin typeface="Times New Roman" panose="02020603050405020304" pitchFamily="18" charset="0"/>
                <a:ea typeface="Times New Roman" panose="02020603050405020304" pitchFamily="18" charset="0"/>
              </a:rPr>
              <a:t>n</a:t>
            </a:r>
            <a:r>
              <a:rPr lang="it-IT" sz="4800" b="1" dirty="0">
                <a:solidFill>
                  <a:srgbClr val="548235"/>
                </a:solidFill>
                <a:effectLst/>
                <a:latin typeface="Times New Roman" panose="02020603050405020304" pitchFamily="18" charset="0"/>
                <a:ea typeface="Times New Roman" panose="02020603050405020304" pitchFamily="18" charset="0"/>
              </a:rPr>
              <a:t>on è poesia e non è utopia: </a:t>
            </a:r>
          </a:p>
          <a:p>
            <a:pPr algn="just">
              <a:lnSpc>
                <a:spcPct val="150000"/>
              </a:lnSpc>
              <a:spcAft>
                <a:spcPts val="1800"/>
              </a:spcAft>
            </a:pPr>
            <a:r>
              <a:rPr lang="it-IT" sz="4800" b="0" dirty="0">
                <a:solidFill>
                  <a:srgbClr val="548235"/>
                </a:solidFill>
                <a:effectLst/>
                <a:latin typeface="Times New Roman" panose="02020603050405020304" pitchFamily="18" charset="0"/>
                <a:ea typeface="Times New Roman" panose="02020603050405020304" pitchFamily="18" charset="0"/>
              </a:rPr>
              <a:t>è la </a:t>
            </a:r>
            <a:r>
              <a:rPr lang="it-IT" sz="4800" b="1" dirty="0">
                <a:solidFill>
                  <a:srgbClr val="548235"/>
                </a:solidFill>
                <a:effectLst/>
                <a:latin typeface="Times New Roman" panose="02020603050405020304" pitchFamily="18" charset="0"/>
                <a:ea typeface="Times New Roman" panose="02020603050405020304" pitchFamily="18" charset="0"/>
              </a:rPr>
              <a:t>stella polare </a:t>
            </a:r>
            <a:r>
              <a:rPr lang="it-IT" sz="4800" b="0" dirty="0">
                <a:solidFill>
                  <a:srgbClr val="548235"/>
                </a:solidFill>
                <a:effectLst/>
                <a:latin typeface="Times New Roman" panose="02020603050405020304" pitchFamily="18" charset="0"/>
                <a:ea typeface="Times New Roman" panose="02020603050405020304" pitchFamily="18" charset="0"/>
              </a:rPr>
              <a:t>che dovrebbe guidarci tutti, anche se abbiamo programmi diversi per seguirla e per  rimuovere gli ostacoli.</a:t>
            </a:r>
            <a:endParaRPr lang="it-IT" sz="4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485493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FE5073A-18E8-49FF-9172-917696E6A8EA}"/>
              </a:ext>
            </a:extLst>
          </p:cNvPr>
          <p:cNvPicPr>
            <a:picLocks noChangeAspect="1"/>
          </p:cNvPicPr>
          <p:nvPr/>
        </p:nvPicPr>
        <p:blipFill>
          <a:blip r:embed="rId2"/>
          <a:stretch>
            <a:fillRect/>
          </a:stretch>
        </p:blipFill>
        <p:spPr>
          <a:xfrm>
            <a:off x="193040" y="0"/>
            <a:ext cx="11998960" cy="6858000"/>
          </a:xfrm>
          <a:prstGeom prst="rect">
            <a:avLst/>
          </a:prstGeom>
        </p:spPr>
      </p:pic>
    </p:spTree>
    <p:extLst>
      <p:ext uri="{BB962C8B-B14F-4D97-AF65-F5344CB8AC3E}">
        <p14:creationId xmlns:p14="http://schemas.microsoft.com/office/powerpoint/2010/main" val="32541806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89CF079-87D9-468F-A70E-DED8983B7CCC}"/>
              </a:ext>
            </a:extLst>
          </p:cNvPr>
          <p:cNvPicPr>
            <a:picLocks noChangeAspect="1"/>
          </p:cNvPicPr>
          <p:nvPr/>
        </p:nvPicPr>
        <p:blipFill>
          <a:blip r:embed="rId2"/>
          <a:stretch>
            <a:fillRect/>
          </a:stretch>
        </p:blipFill>
        <p:spPr>
          <a:xfrm>
            <a:off x="193040" y="0"/>
            <a:ext cx="11998959" cy="6858000"/>
          </a:xfrm>
          <a:prstGeom prst="rect">
            <a:avLst/>
          </a:prstGeom>
        </p:spPr>
      </p:pic>
    </p:spTree>
    <p:extLst>
      <p:ext uri="{BB962C8B-B14F-4D97-AF65-F5344CB8AC3E}">
        <p14:creationId xmlns:p14="http://schemas.microsoft.com/office/powerpoint/2010/main" val="23756284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9D6EBDA-8D08-4B33-BA58-906949FA652B}"/>
              </a:ext>
            </a:extLst>
          </p:cNvPr>
          <p:cNvPicPr>
            <a:picLocks noChangeAspect="1"/>
          </p:cNvPicPr>
          <p:nvPr/>
        </p:nvPicPr>
        <p:blipFill>
          <a:blip r:embed="rId2"/>
          <a:stretch>
            <a:fillRect/>
          </a:stretch>
        </p:blipFill>
        <p:spPr>
          <a:xfrm>
            <a:off x="193040" y="0"/>
            <a:ext cx="12100560" cy="6858000"/>
          </a:xfrm>
          <a:prstGeom prst="rect">
            <a:avLst/>
          </a:prstGeom>
        </p:spPr>
      </p:pic>
    </p:spTree>
    <p:extLst>
      <p:ext uri="{BB962C8B-B14F-4D97-AF65-F5344CB8AC3E}">
        <p14:creationId xmlns:p14="http://schemas.microsoft.com/office/powerpoint/2010/main" val="28582342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8B1F5B2-A6FE-4F16-A9F3-00EEAFC6ED8B}"/>
              </a:ext>
            </a:extLst>
          </p:cNvPr>
          <p:cNvPicPr>
            <a:picLocks noChangeAspect="1"/>
          </p:cNvPicPr>
          <p:nvPr/>
        </p:nvPicPr>
        <p:blipFill>
          <a:blip r:embed="rId2"/>
          <a:stretch>
            <a:fillRect/>
          </a:stretch>
        </p:blipFill>
        <p:spPr>
          <a:xfrm>
            <a:off x="182880" y="0"/>
            <a:ext cx="12009121" cy="6858000"/>
          </a:xfrm>
          <a:prstGeom prst="rect">
            <a:avLst/>
          </a:prstGeom>
        </p:spPr>
      </p:pic>
    </p:spTree>
    <p:extLst>
      <p:ext uri="{BB962C8B-B14F-4D97-AF65-F5344CB8AC3E}">
        <p14:creationId xmlns:p14="http://schemas.microsoft.com/office/powerpoint/2010/main" val="38822219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5EC53F4-C299-4608-8C46-854DD391FD8B}"/>
              </a:ext>
            </a:extLst>
          </p:cNvPr>
          <p:cNvPicPr>
            <a:picLocks noChangeAspect="1"/>
          </p:cNvPicPr>
          <p:nvPr/>
        </p:nvPicPr>
        <p:blipFill>
          <a:blip r:embed="rId2"/>
          <a:stretch>
            <a:fillRect/>
          </a:stretch>
        </p:blipFill>
        <p:spPr>
          <a:xfrm>
            <a:off x="152400" y="0"/>
            <a:ext cx="12039600" cy="6858000"/>
          </a:xfrm>
          <a:prstGeom prst="rect">
            <a:avLst/>
          </a:prstGeom>
        </p:spPr>
      </p:pic>
    </p:spTree>
    <p:extLst>
      <p:ext uri="{BB962C8B-B14F-4D97-AF65-F5344CB8AC3E}">
        <p14:creationId xmlns:p14="http://schemas.microsoft.com/office/powerpoint/2010/main" val="3418938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A0D47AD-5A21-4950-A96A-0D025E81D612}"/>
              </a:ext>
            </a:extLst>
          </p:cNvPr>
          <p:cNvPicPr>
            <a:picLocks noChangeAspect="1"/>
          </p:cNvPicPr>
          <p:nvPr/>
        </p:nvPicPr>
        <p:blipFill>
          <a:blip r:embed="rId2"/>
          <a:stretch>
            <a:fillRect/>
          </a:stretch>
        </p:blipFill>
        <p:spPr>
          <a:xfrm>
            <a:off x="0" y="0"/>
            <a:ext cx="12192000" cy="6929119"/>
          </a:xfrm>
          <a:prstGeom prst="rect">
            <a:avLst/>
          </a:prstGeom>
        </p:spPr>
      </p:pic>
    </p:spTree>
    <p:extLst>
      <p:ext uri="{BB962C8B-B14F-4D97-AF65-F5344CB8AC3E}">
        <p14:creationId xmlns:p14="http://schemas.microsoft.com/office/powerpoint/2010/main" val="4793811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C7ECC9F-A3AE-4CFA-B384-8382EAA02BB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05178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18C5833-3862-472C-94C5-245E122AA803}"/>
              </a:ext>
            </a:extLst>
          </p:cNvPr>
          <p:cNvSpPr txBox="1"/>
          <p:nvPr/>
        </p:nvSpPr>
        <p:spPr>
          <a:xfrm>
            <a:off x="1493520" y="1"/>
            <a:ext cx="10698480" cy="6124754"/>
          </a:xfrm>
          <a:prstGeom prst="rect">
            <a:avLst/>
          </a:prstGeom>
          <a:noFill/>
        </p:spPr>
        <p:txBody>
          <a:bodyPr wrap="square">
            <a:spAutoFit/>
          </a:bodyPr>
          <a:lstStyle/>
          <a:p>
            <a:pPr algn="just"/>
            <a:r>
              <a:rPr lang="it-IT" sz="2800" b="1" dirty="0">
                <a:solidFill>
                  <a:schemeClr val="accent2">
                    <a:lumMod val="75000"/>
                  </a:schemeClr>
                </a:solidFill>
              </a:rPr>
              <a:t>Allegato C – Integrazione al </a:t>
            </a:r>
            <a:r>
              <a:rPr lang="it-IT" sz="2800" b="1" dirty="0" err="1">
                <a:solidFill>
                  <a:schemeClr val="accent2">
                    <a:lumMod val="75000"/>
                  </a:schemeClr>
                </a:solidFill>
              </a:rPr>
              <a:t>Pecup</a:t>
            </a:r>
            <a:r>
              <a:rPr lang="it-IT" sz="2800" b="1" dirty="0">
                <a:solidFill>
                  <a:schemeClr val="accent2">
                    <a:lumMod val="75000"/>
                  </a:schemeClr>
                </a:solidFill>
              </a:rPr>
              <a:t> delle scuole del II ciclo</a:t>
            </a:r>
          </a:p>
          <a:p>
            <a:pPr algn="just"/>
            <a:r>
              <a:rPr lang="it-IT" sz="2600" dirty="0">
                <a:solidFill>
                  <a:schemeClr val="accent2">
                    <a:lumMod val="75000"/>
                  </a:schemeClr>
                </a:solidFill>
              </a:rPr>
              <a:t>Partire dalle competenze indicate nell’allegato C delle Linee guida (14 competenze) 1. Conoscere </a:t>
            </a:r>
            <a:r>
              <a:rPr lang="it-IT" sz="2600" b="1" dirty="0">
                <a:solidFill>
                  <a:schemeClr val="accent2">
                    <a:lumMod val="75000"/>
                  </a:schemeClr>
                </a:solidFill>
              </a:rPr>
              <a:t>l’organizzazione costituzionale ed amministrativa del nostro Paese</a:t>
            </a:r>
            <a:r>
              <a:rPr lang="it-IT" sz="2600" dirty="0">
                <a:solidFill>
                  <a:schemeClr val="accent2">
                    <a:lumMod val="75000"/>
                  </a:schemeClr>
                </a:solidFill>
              </a:rPr>
              <a:t> per rispondere ai propri doveri di cittadino ed esercitare con consapevolezza i propri diritti politici a livello territoriale e nazionale. 2. Conoscere i valori che ispirano gli </a:t>
            </a:r>
            <a:r>
              <a:rPr lang="it-IT" sz="2600" b="1" dirty="0">
                <a:solidFill>
                  <a:schemeClr val="accent2">
                    <a:lumMod val="75000"/>
                  </a:schemeClr>
                </a:solidFill>
              </a:rPr>
              <a:t>ordinamenti comunitari e internazionali</a:t>
            </a:r>
            <a:r>
              <a:rPr lang="it-IT" sz="2600" dirty="0">
                <a:solidFill>
                  <a:schemeClr val="accent2">
                    <a:lumMod val="75000"/>
                  </a:schemeClr>
                </a:solidFill>
              </a:rPr>
              <a:t>, nonché i loro compiti e funzioni essenziali. 3. Essere consapevoli del </a:t>
            </a:r>
            <a:r>
              <a:rPr lang="it-IT" sz="2600" b="1" dirty="0">
                <a:solidFill>
                  <a:schemeClr val="accent2">
                    <a:lumMod val="75000"/>
                  </a:schemeClr>
                </a:solidFill>
              </a:rPr>
              <a:t>valore e delle regole della vita democratica </a:t>
            </a:r>
            <a:r>
              <a:rPr lang="it-IT" sz="2600" dirty="0">
                <a:solidFill>
                  <a:schemeClr val="accent2">
                    <a:lumMod val="75000"/>
                  </a:schemeClr>
                </a:solidFill>
              </a:rPr>
              <a:t>anche attraverso l’approfondimento degli elementi fondamentali del diritto che la regolano, con particolare riferimento al </a:t>
            </a:r>
            <a:r>
              <a:rPr lang="it-IT" sz="2600" b="1" dirty="0">
                <a:solidFill>
                  <a:schemeClr val="accent2">
                    <a:lumMod val="75000"/>
                  </a:schemeClr>
                </a:solidFill>
              </a:rPr>
              <a:t>diritto del lavoro.</a:t>
            </a:r>
            <a:r>
              <a:rPr lang="it-IT" sz="2600" dirty="0">
                <a:solidFill>
                  <a:schemeClr val="accent2">
                    <a:lumMod val="75000"/>
                  </a:schemeClr>
                </a:solidFill>
              </a:rPr>
              <a:t> 4. Esercitare correttamente le modalità di rappresentanza, di delega, di rispetto degli impegni assunti e fatti propri all’interno di diversi ambiti istituzionali e sociali. 5. </a:t>
            </a:r>
            <a:r>
              <a:rPr lang="it-IT" sz="2600" b="1" dirty="0">
                <a:solidFill>
                  <a:schemeClr val="accent2">
                    <a:lumMod val="75000"/>
                  </a:schemeClr>
                </a:solidFill>
              </a:rPr>
              <a:t>Partecipare al dibattito culturale</a:t>
            </a:r>
            <a:r>
              <a:rPr lang="it-IT" sz="2600" dirty="0">
                <a:solidFill>
                  <a:schemeClr val="accent2">
                    <a:lumMod val="75000"/>
                  </a:schemeClr>
                </a:solidFill>
              </a:rPr>
              <a:t>. </a:t>
            </a:r>
          </a:p>
        </p:txBody>
      </p:sp>
    </p:spTree>
    <p:extLst>
      <p:ext uri="{BB962C8B-B14F-4D97-AF65-F5344CB8AC3E}">
        <p14:creationId xmlns:p14="http://schemas.microsoft.com/office/powerpoint/2010/main" val="16444360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D4311D2-79D5-4ECB-AF19-B3690E86019B}"/>
              </a:ext>
            </a:extLst>
          </p:cNvPr>
          <p:cNvSpPr txBox="1"/>
          <p:nvPr/>
        </p:nvSpPr>
        <p:spPr>
          <a:xfrm>
            <a:off x="1554480" y="202426"/>
            <a:ext cx="10637520" cy="6555641"/>
          </a:xfrm>
          <a:prstGeom prst="rect">
            <a:avLst/>
          </a:prstGeom>
          <a:noFill/>
        </p:spPr>
        <p:txBody>
          <a:bodyPr wrap="square">
            <a:spAutoFit/>
          </a:bodyPr>
          <a:lstStyle/>
          <a:p>
            <a:pPr algn="just"/>
            <a:r>
              <a:rPr lang="it-IT" sz="2100" dirty="0">
                <a:solidFill>
                  <a:schemeClr val="accent2">
                    <a:lumMod val="75000"/>
                  </a:schemeClr>
                </a:solidFill>
              </a:rPr>
              <a:t>6. Cogliere la complessità dei </a:t>
            </a:r>
            <a:r>
              <a:rPr lang="it-IT" sz="2100" b="1" dirty="0">
                <a:solidFill>
                  <a:schemeClr val="accent2">
                    <a:lumMod val="75000"/>
                  </a:schemeClr>
                </a:solidFill>
              </a:rPr>
              <a:t>problemi esistenziali, morali, politici, sociali, economici e scientifici</a:t>
            </a:r>
            <a:r>
              <a:rPr lang="it-IT" sz="2100" dirty="0">
                <a:solidFill>
                  <a:schemeClr val="accent2">
                    <a:lumMod val="75000"/>
                  </a:schemeClr>
                </a:solidFill>
              </a:rPr>
              <a:t> e formulare risposte personali argomentate. 7. Prendere coscienza delle situazioni e delle forme del </a:t>
            </a:r>
            <a:r>
              <a:rPr lang="it-IT" sz="2100" b="1" dirty="0">
                <a:solidFill>
                  <a:schemeClr val="accent2">
                    <a:lumMod val="75000"/>
                  </a:schemeClr>
                </a:solidFill>
              </a:rPr>
              <a:t>disagio giovanile </a:t>
            </a:r>
            <a:r>
              <a:rPr lang="it-IT" sz="2100" dirty="0">
                <a:solidFill>
                  <a:schemeClr val="accent2">
                    <a:lumMod val="75000"/>
                  </a:schemeClr>
                </a:solidFill>
              </a:rPr>
              <a:t>ed adulto nella società contemporanea e comportarsi in modo da promuovere il benessere fisico, psicologico, morale e sociale. 8. </a:t>
            </a:r>
            <a:r>
              <a:rPr lang="it-IT" sz="2100" b="1" dirty="0">
                <a:solidFill>
                  <a:schemeClr val="accent2">
                    <a:lumMod val="75000"/>
                  </a:schemeClr>
                </a:solidFill>
              </a:rPr>
              <a:t>Rispettare l’ambiente</a:t>
            </a:r>
            <a:r>
              <a:rPr lang="it-IT" sz="2100" dirty="0">
                <a:solidFill>
                  <a:schemeClr val="accent2">
                    <a:lumMod val="75000"/>
                  </a:schemeClr>
                </a:solidFill>
              </a:rPr>
              <a:t>, curarlo, conservarlo, migliorarlo, assumendo il principio di responsabilità. 9. Adottare i comportamenti più adeguati per la </a:t>
            </a:r>
            <a:r>
              <a:rPr lang="it-IT" sz="2100" b="1" dirty="0">
                <a:solidFill>
                  <a:schemeClr val="accent2">
                    <a:lumMod val="75000"/>
                  </a:schemeClr>
                </a:solidFill>
              </a:rPr>
              <a:t>tutela della sicurezza propria</a:t>
            </a:r>
            <a:r>
              <a:rPr lang="it-IT" sz="2100" dirty="0">
                <a:solidFill>
                  <a:schemeClr val="accent2">
                    <a:lumMod val="75000"/>
                  </a:schemeClr>
                </a:solidFill>
              </a:rPr>
              <a:t>, degli altri e dell’ambiente in cui si vive, in condizioni ordinarie o straordinarie di pericolo, curando l’acquisizione di elementi formativi di base in materia di primo intervento e protezione civile. 10. Perseguire con ogni mezzo e in ogni contesto il </a:t>
            </a:r>
            <a:r>
              <a:rPr lang="it-IT" sz="2100" b="1" dirty="0">
                <a:solidFill>
                  <a:schemeClr val="accent2">
                    <a:lumMod val="75000"/>
                  </a:schemeClr>
                </a:solidFill>
              </a:rPr>
              <a:t>principio di legalità e di solidarietà</a:t>
            </a:r>
            <a:r>
              <a:rPr lang="it-IT" sz="2100" dirty="0">
                <a:solidFill>
                  <a:schemeClr val="accent2">
                    <a:lumMod val="75000"/>
                  </a:schemeClr>
                </a:solidFill>
              </a:rPr>
              <a:t> dell’azione individuale e sociale, promuovendo principi, valori e abiti di contrasto alla criminalità organizzata e alle mafie. 11. Esercitare i principi della </a:t>
            </a:r>
            <a:r>
              <a:rPr lang="it-IT" sz="2100" b="1" dirty="0">
                <a:solidFill>
                  <a:schemeClr val="accent2">
                    <a:lumMod val="75000"/>
                  </a:schemeClr>
                </a:solidFill>
              </a:rPr>
              <a:t>cittadinanza digitale</a:t>
            </a:r>
            <a:r>
              <a:rPr lang="it-IT" sz="2100" dirty="0">
                <a:solidFill>
                  <a:schemeClr val="accent2">
                    <a:lumMod val="75000"/>
                  </a:schemeClr>
                </a:solidFill>
              </a:rPr>
              <a:t>, con competenza e coerenza rispetto al sistema integrato di valori che regolano la vita democratica. 12. Compiere le scelte di </a:t>
            </a:r>
            <a:r>
              <a:rPr lang="it-IT" sz="2100" b="1" dirty="0">
                <a:solidFill>
                  <a:schemeClr val="accent2">
                    <a:lumMod val="75000"/>
                  </a:schemeClr>
                </a:solidFill>
              </a:rPr>
              <a:t>partecipazione alla vita pubblica </a:t>
            </a:r>
            <a:r>
              <a:rPr lang="it-IT" sz="2100" dirty="0">
                <a:solidFill>
                  <a:schemeClr val="accent2">
                    <a:lumMod val="75000"/>
                  </a:schemeClr>
                </a:solidFill>
              </a:rPr>
              <a:t>e di cittadinanza coerentemente agli obiettivi di sostenibilità sanciti a livello comunitario attraverso </a:t>
            </a:r>
            <a:r>
              <a:rPr lang="it-IT" sz="2100" b="1" dirty="0">
                <a:solidFill>
                  <a:schemeClr val="accent2">
                    <a:lumMod val="75000"/>
                  </a:schemeClr>
                </a:solidFill>
              </a:rPr>
              <a:t>l’Agenda 2030 per lo sviluppo sostenibile</a:t>
            </a:r>
            <a:r>
              <a:rPr lang="it-IT" sz="2100" dirty="0">
                <a:solidFill>
                  <a:schemeClr val="accent2">
                    <a:lumMod val="75000"/>
                  </a:schemeClr>
                </a:solidFill>
              </a:rPr>
              <a:t>. 13. Operare a favore dello </a:t>
            </a:r>
            <a:r>
              <a:rPr lang="it-IT" sz="2100" b="1" dirty="0">
                <a:solidFill>
                  <a:schemeClr val="accent2">
                    <a:lumMod val="75000"/>
                  </a:schemeClr>
                </a:solidFill>
              </a:rPr>
              <a:t>sviluppo eco-sostenibile </a:t>
            </a:r>
            <a:r>
              <a:rPr lang="it-IT" sz="2100" dirty="0">
                <a:solidFill>
                  <a:schemeClr val="accent2">
                    <a:lumMod val="75000"/>
                  </a:schemeClr>
                </a:solidFill>
              </a:rPr>
              <a:t>e della tutela delle identità e delle eccellenze produttive del Paese. 14. Rispettare e valorizzare il </a:t>
            </a:r>
            <a:r>
              <a:rPr lang="it-IT" sz="2100" b="1" dirty="0">
                <a:solidFill>
                  <a:schemeClr val="accent2">
                    <a:lumMod val="75000"/>
                  </a:schemeClr>
                </a:solidFill>
              </a:rPr>
              <a:t>patrimonio culturale e dei beni pubblici comuni.</a:t>
            </a:r>
          </a:p>
        </p:txBody>
      </p:sp>
    </p:spTree>
    <p:extLst>
      <p:ext uri="{BB962C8B-B14F-4D97-AF65-F5344CB8AC3E}">
        <p14:creationId xmlns:p14="http://schemas.microsoft.com/office/powerpoint/2010/main" val="23116644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3B412C2-45E8-4BBA-BC3C-7D231A29ACAC}"/>
              </a:ext>
            </a:extLst>
          </p:cNvPr>
          <p:cNvPicPr>
            <a:picLocks noChangeAspect="1"/>
          </p:cNvPicPr>
          <p:nvPr/>
        </p:nvPicPr>
        <p:blipFill>
          <a:blip r:embed="rId2"/>
          <a:stretch>
            <a:fillRect/>
          </a:stretch>
        </p:blipFill>
        <p:spPr>
          <a:xfrm>
            <a:off x="0" y="0"/>
            <a:ext cx="12344400" cy="6858000"/>
          </a:xfrm>
          <a:prstGeom prst="rect">
            <a:avLst/>
          </a:prstGeom>
        </p:spPr>
      </p:pic>
    </p:spTree>
    <p:extLst>
      <p:ext uri="{BB962C8B-B14F-4D97-AF65-F5344CB8AC3E}">
        <p14:creationId xmlns:p14="http://schemas.microsoft.com/office/powerpoint/2010/main" val="3132001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ACD8964-1689-ECD5-4979-FEE385233131}"/>
              </a:ext>
            </a:extLst>
          </p:cNvPr>
          <p:cNvSpPr txBox="1"/>
          <p:nvPr/>
        </p:nvSpPr>
        <p:spPr>
          <a:xfrm>
            <a:off x="1635760" y="0"/>
            <a:ext cx="10556240" cy="6445034"/>
          </a:xfrm>
          <a:prstGeom prst="rect">
            <a:avLst/>
          </a:prstGeom>
          <a:noFill/>
        </p:spPr>
        <p:txBody>
          <a:bodyPr wrap="square">
            <a:spAutoFit/>
          </a:bodyPr>
          <a:lstStyle/>
          <a:p>
            <a:pPr algn="just">
              <a:lnSpc>
                <a:spcPct val="150000"/>
              </a:lnSpc>
              <a:spcAft>
                <a:spcPts val="1800"/>
              </a:spcAft>
            </a:pPr>
            <a:r>
              <a:rPr lang="it-IT" sz="4000" dirty="0">
                <a:solidFill>
                  <a:srgbClr val="548235"/>
                </a:solidFill>
                <a:effectLst/>
                <a:latin typeface="Times New Roman" panose="02020603050405020304" pitchFamily="18" charset="0"/>
                <a:ea typeface="Times New Roman" panose="02020603050405020304" pitchFamily="18" charset="0"/>
              </a:rPr>
              <a:t>Altro terreno sul quale è auspicabile il superamento degli steccati e l’assunzione di una </a:t>
            </a:r>
            <a:r>
              <a:rPr lang="it-IT" sz="4000" b="1" dirty="0">
                <a:solidFill>
                  <a:srgbClr val="548235"/>
                </a:solidFill>
                <a:effectLst/>
                <a:latin typeface="Times New Roman" panose="02020603050405020304" pitchFamily="18" charset="0"/>
                <a:ea typeface="Times New Roman" panose="02020603050405020304" pitchFamily="18" charset="0"/>
              </a:rPr>
              <a:t>COMUNE RESPONSABILITA’ </a:t>
            </a:r>
            <a:r>
              <a:rPr lang="it-IT" sz="4000" dirty="0">
                <a:solidFill>
                  <a:srgbClr val="548235"/>
                </a:solidFill>
                <a:effectLst/>
                <a:latin typeface="Times New Roman" panose="02020603050405020304" pitchFamily="18" charset="0"/>
                <a:ea typeface="Times New Roman" panose="02020603050405020304" pitchFamily="18" charset="0"/>
              </a:rPr>
              <a:t>è </a:t>
            </a:r>
            <a:r>
              <a:rPr lang="it-IT" sz="4000" b="0" dirty="0">
                <a:solidFill>
                  <a:srgbClr val="548235"/>
                </a:solidFill>
                <a:effectLst/>
                <a:latin typeface="Times New Roman" panose="02020603050405020304" pitchFamily="18" charset="0"/>
                <a:ea typeface="Times New Roman" panose="02020603050405020304" pitchFamily="18" charset="0"/>
              </a:rPr>
              <a:t>la </a:t>
            </a:r>
            <a:r>
              <a:rPr lang="it-IT" sz="4000" b="1" dirty="0">
                <a:solidFill>
                  <a:schemeClr val="accent1">
                    <a:lumMod val="75000"/>
                  </a:schemeClr>
                </a:solidFill>
                <a:effectLst/>
                <a:latin typeface="Times New Roman" panose="02020603050405020304" pitchFamily="18" charset="0"/>
                <a:ea typeface="Times New Roman" panose="02020603050405020304" pitchFamily="18" charset="0"/>
              </a:rPr>
              <a:t>LOTTA CONTRO LA DIFFUSIONE DEL LINGUAGGIO DELL’ODIO</a:t>
            </a:r>
            <a:r>
              <a:rPr lang="it-IT" sz="4000" b="0" dirty="0">
                <a:solidFill>
                  <a:srgbClr val="548235"/>
                </a:solidFill>
                <a:effectLst/>
                <a:latin typeface="Times New Roman" panose="02020603050405020304" pitchFamily="18" charset="0"/>
                <a:ea typeface="Times New Roman" panose="02020603050405020304" pitchFamily="18" charset="0"/>
              </a:rPr>
              <a:t>, contro l’imbarbarimento del dibattito pubblico e contro la violenza dei pregiudizi e delle discriminazioni.</a:t>
            </a:r>
            <a:endParaRPr lang="it-IT"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418578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FFEDD2D-576A-45E8-9084-10653DF7556B}"/>
              </a:ext>
            </a:extLst>
          </p:cNvPr>
          <p:cNvSpPr txBox="1"/>
          <p:nvPr/>
        </p:nvSpPr>
        <p:spPr>
          <a:xfrm>
            <a:off x="1778000" y="0"/>
            <a:ext cx="10302240" cy="6277488"/>
          </a:xfrm>
          <a:prstGeom prst="rect">
            <a:avLst/>
          </a:prstGeom>
          <a:noFill/>
        </p:spPr>
        <p:txBody>
          <a:bodyPr wrap="square">
            <a:spAutoFit/>
          </a:bodyPr>
          <a:lstStyle/>
          <a:p>
            <a:pPr>
              <a:lnSpc>
                <a:spcPct val="107000"/>
              </a:lnSpc>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https://www.indire.it/2020/10/29/online-il-nuovo-portale-dedicato-alleducazione-civica/</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r>
              <a:rPr lang="it-IT" sz="5400" b="1" spc="-35" dirty="0" err="1">
                <a:solidFill>
                  <a:srgbClr val="333333"/>
                </a:solidFill>
                <a:effectLst/>
                <a:latin typeface="Arial" panose="020B0604020202020204" pitchFamily="34" charset="0"/>
                <a:ea typeface="Times New Roman" panose="02020603050405020304" pitchFamily="18" charset="0"/>
              </a:rPr>
              <a:t>indire</a:t>
            </a:r>
            <a:r>
              <a:rPr lang="it-IT" sz="5400" b="1" spc="-35" dirty="0" err="1">
                <a:solidFill>
                  <a:srgbClr val="FCB327"/>
                </a:solidFill>
                <a:effectLst/>
                <a:latin typeface="Arial" panose="020B0604020202020204" pitchFamily="34" charset="0"/>
                <a:ea typeface="Times New Roman" panose="02020603050405020304" pitchFamily="18" charset="0"/>
              </a:rPr>
              <a:t>informa</a:t>
            </a:r>
            <a:endParaRPr lang="it-IT" sz="3200" b="1" dirty="0">
              <a:effectLst/>
              <a:latin typeface="Times New Roman" panose="02020603050405020304" pitchFamily="18" charset="0"/>
              <a:ea typeface="Times New Roman" panose="02020603050405020304" pitchFamily="18" charset="0"/>
            </a:endParaRPr>
          </a:p>
          <a:p>
            <a:pPr>
              <a:lnSpc>
                <a:spcPts val="1350"/>
              </a:lnSpc>
              <a:spcAft>
                <a:spcPts val="800"/>
              </a:spcAft>
            </a:pPr>
            <a:r>
              <a:rPr lang="it-IT" sz="1600" b="0" u="sng" spc="55" dirty="0">
                <a:solidFill>
                  <a:srgbClr val="4280B8"/>
                </a:solidFill>
                <a:effectLst/>
                <a:latin typeface="Arial" panose="020B0604020202020204" pitchFamily="34" charset="0"/>
                <a:ea typeface="Calibri" panose="020F0502020204030204" pitchFamily="34" charset="0"/>
                <a:cs typeface="Times New Roman" panose="02020603050405020304" pitchFamily="18" charset="0"/>
                <a:hlinkClick r:id="rId3"/>
              </a:rPr>
              <a:t>Ministero Istruzione</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800"/>
              </a:lnSpc>
              <a:spcAft>
                <a:spcPts val="800"/>
              </a:spcAft>
            </a:pPr>
            <a:r>
              <a:rPr lang="it-IT" sz="1400" i="1" spc="55"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29 Ottobre 2020</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750"/>
              </a:spcBef>
              <a:spcAft>
                <a:spcPts val="750"/>
              </a:spcAft>
            </a:pPr>
            <a:r>
              <a:rPr lang="it-IT" sz="3600" b="0" spc="55" dirty="0">
                <a:solidFill>
                  <a:srgbClr val="222222"/>
                </a:solidFill>
                <a:effectLst/>
                <a:latin typeface="Arial" panose="020B0604020202020204" pitchFamily="34" charset="0"/>
                <a:ea typeface="Times New Roman" panose="02020603050405020304" pitchFamily="18" charset="0"/>
              </a:rPr>
              <a:t>Online il nuovo portale dedicato all’Educazione civica del </a:t>
            </a:r>
            <a:r>
              <a:rPr lang="it-IT" sz="3600" b="0" spc="55">
                <a:solidFill>
                  <a:srgbClr val="222222"/>
                </a:solidFill>
                <a:effectLst/>
                <a:latin typeface="Arial" panose="020B0604020202020204" pitchFamily="34" charset="0"/>
                <a:ea typeface="Times New Roman" panose="02020603050405020304" pitchFamily="18" charset="0"/>
              </a:rPr>
              <a:t>Ministero Istruzione</a:t>
            </a:r>
            <a:endParaRPr lang="it-IT" sz="3600" b="0" spc="55" dirty="0">
              <a:solidFill>
                <a:srgbClr val="222222"/>
              </a:solidFill>
              <a:effectLst/>
              <a:latin typeface="Arial" panose="020B0604020202020204" pitchFamily="34" charset="0"/>
              <a:ea typeface="Times New Roman" panose="02020603050405020304" pitchFamily="18" charset="0"/>
            </a:endParaRPr>
          </a:p>
          <a:p>
            <a:pPr>
              <a:spcBef>
                <a:spcPts val="750"/>
              </a:spcBef>
              <a:spcAft>
                <a:spcPts val="750"/>
              </a:spcAft>
            </a:pPr>
            <a:endParaRPr lang="it-IT" sz="3600" spc="55" dirty="0">
              <a:solidFill>
                <a:srgbClr val="222222"/>
              </a:solidFill>
              <a:latin typeface="Arial" panose="020B0604020202020204" pitchFamily="34" charset="0"/>
              <a:ea typeface="Times New Roman" panose="02020603050405020304" pitchFamily="18" charset="0"/>
            </a:endParaRPr>
          </a:p>
          <a:p>
            <a:pPr>
              <a:spcBef>
                <a:spcPts val="750"/>
              </a:spcBef>
              <a:spcAft>
                <a:spcPts val="750"/>
              </a:spcAft>
            </a:pPr>
            <a:r>
              <a:rPr lang="it-IT" sz="3200" b="1" spc="55" dirty="0">
                <a:solidFill>
                  <a:schemeClr val="accent1">
                    <a:lumMod val="75000"/>
                  </a:schemeClr>
                </a:solidFill>
                <a:effectLst/>
                <a:latin typeface="Arial" panose="020B0604020202020204" pitchFamily="34" charset="0"/>
                <a:ea typeface="Times New Roman" panose="02020603050405020304" pitchFamily="18" charset="0"/>
              </a:rPr>
              <a:t>UFFICIO SCOLASTICO REGIONALE PER L’EMILIA ROMAGNA</a:t>
            </a:r>
          </a:p>
          <a:p>
            <a:pPr>
              <a:spcBef>
                <a:spcPts val="750"/>
              </a:spcBef>
              <a:spcAft>
                <a:spcPts val="750"/>
              </a:spcAft>
            </a:pPr>
            <a:r>
              <a:rPr lang="en-US" sz="1800" u="sng"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https://www.istruzioneer.gov.it/2020/04/27/a-scuola-deuropa-educazione-civica-europea-a-distanza/</a:t>
            </a:r>
            <a:endParaRPr lang="it-IT" sz="18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spcBef>
                <a:spcPts val="750"/>
              </a:spcBef>
              <a:spcAft>
                <a:spcPts val="750"/>
              </a:spcAft>
            </a:pPr>
            <a:endParaRPr lang="it-IT" sz="32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834664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F100A93-BA91-4880-89E5-947A9818BD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 y="1198881"/>
            <a:ext cx="12070080" cy="5719700"/>
          </a:xfrm>
          <a:prstGeom prst="rect">
            <a:avLst/>
          </a:prstGeom>
        </p:spPr>
      </p:pic>
      <p:sp>
        <p:nvSpPr>
          <p:cNvPr id="4" name="CasellaDiTesto 3">
            <a:extLst>
              <a:ext uri="{FF2B5EF4-FFF2-40B4-BE49-F238E27FC236}">
                <a16:creationId xmlns:a16="http://schemas.microsoft.com/office/drawing/2014/main" id="{B0103507-E26F-4788-B441-B18404431657}"/>
              </a:ext>
            </a:extLst>
          </p:cNvPr>
          <p:cNvSpPr txBox="1"/>
          <p:nvPr/>
        </p:nvSpPr>
        <p:spPr>
          <a:xfrm>
            <a:off x="2611120" y="0"/>
            <a:ext cx="8483600" cy="1323439"/>
          </a:xfrm>
          <a:prstGeom prst="rect">
            <a:avLst/>
          </a:prstGeom>
          <a:noFill/>
        </p:spPr>
        <p:txBody>
          <a:bodyPr wrap="square">
            <a:spAutoFit/>
          </a:bodyPr>
          <a:lstStyle/>
          <a:p>
            <a:pPr algn="ctr"/>
            <a:r>
              <a:rPr lang="it-IT" sz="4000" b="1" dirty="0">
                <a:solidFill>
                  <a:srgbClr val="00B050"/>
                </a:solidFill>
              </a:rPr>
              <a:t>BUON </a:t>
            </a:r>
            <a:r>
              <a:rPr lang="it-IT" sz="4000" b="1">
                <a:solidFill>
                  <a:srgbClr val="00B050"/>
                </a:solidFill>
              </a:rPr>
              <a:t>LAVORO E </a:t>
            </a:r>
            <a:endParaRPr lang="it-IT" sz="4000" b="1" dirty="0">
              <a:solidFill>
                <a:srgbClr val="00B050"/>
              </a:solidFill>
            </a:endParaRPr>
          </a:p>
          <a:p>
            <a:pPr algn="ctr"/>
            <a:r>
              <a:rPr lang="it-IT" sz="4000" b="1" dirty="0">
                <a:solidFill>
                  <a:srgbClr val="00B050"/>
                </a:solidFill>
              </a:rPr>
              <a:t>GRAZIE PER L’ATTENZIONE</a:t>
            </a:r>
          </a:p>
        </p:txBody>
      </p:sp>
    </p:spTree>
    <p:extLst>
      <p:ext uri="{BB962C8B-B14F-4D97-AF65-F5344CB8AC3E}">
        <p14:creationId xmlns:p14="http://schemas.microsoft.com/office/powerpoint/2010/main" val="2787870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E5DBB73-1CA0-219A-69BA-DD86EE380A80}"/>
              </a:ext>
            </a:extLst>
          </p:cNvPr>
          <p:cNvSpPr txBox="1"/>
          <p:nvPr/>
        </p:nvSpPr>
        <p:spPr>
          <a:xfrm>
            <a:off x="1747520" y="-223520"/>
            <a:ext cx="10200640" cy="6939849"/>
          </a:xfrm>
          <a:prstGeom prst="rect">
            <a:avLst/>
          </a:prstGeom>
          <a:noFill/>
        </p:spPr>
        <p:txBody>
          <a:bodyPr wrap="square">
            <a:spAutoFit/>
          </a:bodyPr>
          <a:lstStyle/>
          <a:p>
            <a:pPr algn="just">
              <a:lnSpc>
                <a:spcPct val="150000"/>
              </a:lnSpc>
              <a:spcAft>
                <a:spcPts val="1800"/>
              </a:spcAft>
            </a:pPr>
            <a:r>
              <a:rPr lang="it-IT" sz="2800" b="1" dirty="0">
                <a:solidFill>
                  <a:srgbClr val="548235"/>
                </a:solidFill>
                <a:effectLst/>
                <a:latin typeface="Times New Roman" panose="02020603050405020304" pitchFamily="18" charset="0"/>
                <a:ea typeface="Times New Roman" panose="02020603050405020304" pitchFamily="18" charset="0"/>
              </a:rPr>
              <a:t>Permettetemi di ricordare un precedente virtuoso nella passata legislatura: i lavori della commissione straordinaria per il CONTRASTO DEI FENOMENI DI INTOLLERANZA, RAZZISMO, ANTISEMITISMO, </a:t>
            </a:r>
            <a:r>
              <a:rPr lang="it-IT" sz="2800" b="1" dirty="0">
                <a:solidFill>
                  <a:srgbClr val="548235"/>
                </a:solidFill>
                <a:latin typeface="Times New Roman" panose="02020603050405020304" pitchFamily="18" charset="0"/>
                <a:ea typeface="Times New Roman" panose="02020603050405020304" pitchFamily="18" charset="0"/>
              </a:rPr>
              <a:t>ISTIGAZIONE ALL’ODIO E ALLA VIOLENZA</a:t>
            </a:r>
            <a:r>
              <a:rPr lang="it-IT" sz="2800" b="1" dirty="0">
                <a:solidFill>
                  <a:srgbClr val="548235"/>
                </a:solidFill>
                <a:effectLst/>
                <a:latin typeface="Times New Roman" panose="02020603050405020304" pitchFamily="18" charset="0"/>
                <a:ea typeface="Times New Roman" panose="02020603050405020304" pitchFamily="18" charset="0"/>
              </a:rPr>
              <a:t>. </a:t>
            </a:r>
          </a:p>
          <a:p>
            <a:pPr algn="just">
              <a:lnSpc>
                <a:spcPct val="150000"/>
              </a:lnSpc>
              <a:spcAft>
                <a:spcPts val="1800"/>
              </a:spcAft>
            </a:pPr>
            <a:r>
              <a:rPr lang="it-IT" sz="2800" b="1" dirty="0">
                <a:solidFill>
                  <a:srgbClr val="548235"/>
                </a:solidFill>
                <a:effectLst/>
                <a:latin typeface="Times New Roman" panose="02020603050405020304" pitchFamily="18" charset="0"/>
                <a:ea typeface="Times New Roman" panose="02020603050405020304" pitchFamily="18" charset="0"/>
              </a:rPr>
              <a:t>Questi lavori si sono conclusi con l’approvazione all’unanimità di un DOCUMENTO DI INDIRIZZO, segno di una consapevolezza e di una volontà trasversali agli schieramenti politici che è essenziale permangano.</a:t>
            </a:r>
          </a:p>
          <a:p>
            <a:pPr algn="just">
              <a:lnSpc>
                <a:spcPct val="150000"/>
              </a:lnSpc>
              <a:spcAft>
                <a:spcPts val="1800"/>
              </a:spcAft>
            </a:pPr>
            <a:r>
              <a:rPr lang="it-IT" sz="2400" dirty="0">
                <a:effectLst/>
                <a:latin typeface="Times New Roman" panose="02020603050405020304" pitchFamily="18" charset="0"/>
                <a:ea typeface="Times New Roman" panose="02020603050405020304" pitchFamily="18" charset="0"/>
                <a:hlinkClick r:id="rId2"/>
              </a:rPr>
              <a:t>https://www.senato.it/service/PDF/PDFServer/DF/408311.pdf</a:t>
            </a:r>
            <a:endParaRPr lang="it-IT" sz="2400" b="1" dirty="0">
              <a:solidFill>
                <a:srgbClr val="548235"/>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57122523"/>
      </p:ext>
    </p:extLst>
  </p:cSld>
  <p:clrMapOvr>
    <a:masterClrMapping/>
  </p:clrMapOvr>
</p:sld>
</file>

<file path=ppt/theme/theme1.xml><?xml version="1.0" encoding="utf-8"?>
<a:theme xmlns:a="http://schemas.openxmlformats.org/drawingml/2006/main" name="Filo">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il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1249</TotalTime>
  <Words>4019</Words>
  <Application>Microsoft Office PowerPoint</Application>
  <PresentationFormat>Widescreen</PresentationFormat>
  <Paragraphs>349</Paragraphs>
  <Slides>81</Slides>
  <Notes>3</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81</vt:i4>
      </vt:variant>
    </vt:vector>
  </HeadingPairs>
  <TitlesOfParts>
    <vt:vector size="93" baseType="lpstr">
      <vt:lpstr>Arial</vt:lpstr>
      <vt:lpstr>Calibri</vt:lpstr>
      <vt:lpstr>Century Gothic</vt:lpstr>
      <vt:lpstr>ComicSansMS-Bold</vt:lpstr>
      <vt:lpstr>Georgia</vt:lpstr>
      <vt:lpstr>HP Simplified</vt:lpstr>
      <vt:lpstr>Monotype Corsiva</vt:lpstr>
      <vt:lpstr>Tahoma</vt:lpstr>
      <vt:lpstr>Times New Roman</vt:lpstr>
      <vt:lpstr>Verdana</vt:lpstr>
      <vt:lpstr>Wingdings 3</vt:lpstr>
      <vt:lpstr>Filo</vt:lpstr>
      <vt:lpstr>Presentazione standard di PowerPoint</vt:lpstr>
      <vt:lpstr>Dal discorso di LILIANA SEGRE al Senato  del 13 ottobre 2022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Nota DGOSV prot. 17377 del 28 settembre 2020    Oggetto: Sistema Nazionale di Valutazione (SNV) –  indicazioni operative per l’aggiornamento dei documenti strategici  delle istituzioni scolastiche.  PTOF-RAV-PDM-RS </vt:lpstr>
      <vt:lpstr>Presentazione standard di PowerPoint</vt:lpstr>
      <vt:lpstr>Video intervista realizzata dalla classe 4 F del Liceo Laura Bassi di Bologna, con il coordinamento della Prof.ssa Luchita Quario nell’anno scolastico 2011/2012:   «IO HO UN PADRE»  https://www.youtube.com/watch?v=rQ4v8rg-lKQ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STATO DELL’ARTE DELLA DIFFUSIONE DELLE INDICAZIONI 2012 nel CONVEGNO MIUR DEL 2018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Avv. Maurizia Migliori</dc:creator>
  <cp:lastModifiedBy>Avv. Maurizia Migliori</cp:lastModifiedBy>
  <cp:revision>63</cp:revision>
  <dcterms:created xsi:type="dcterms:W3CDTF">2020-12-07T11:29:30Z</dcterms:created>
  <dcterms:modified xsi:type="dcterms:W3CDTF">2022-11-22T06:32:27Z</dcterms:modified>
</cp:coreProperties>
</file>