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166"/>
  </p:notesMasterIdLst>
  <p:handoutMasterIdLst>
    <p:handoutMasterId r:id="rId167"/>
  </p:handoutMasterIdLst>
  <p:sldIdLst>
    <p:sldId id="663" r:id="rId3"/>
    <p:sldId id="1543" r:id="rId4"/>
    <p:sldId id="963" r:id="rId5"/>
    <p:sldId id="846" r:id="rId6"/>
    <p:sldId id="847" r:id="rId7"/>
    <p:sldId id="848" r:id="rId8"/>
    <p:sldId id="1174" r:id="rId9"/>
    <p:sldId id="943" r:id="rId10"/>
    <p:sldId id="978" r:id="rId11"/>
    <p:sldId id="1176" r:id="rId12"/>
    <p:sldId id="973" r:id="rId13"/>
    <p:sldId id="975" r:id="rId14"/>
    <p:sldId id="976" r:id="rId15"/>
    <p:sldId id="947" r:id="rId16"/>
    <p:sldId id="948" r:id="rId17"/>
    <p:sldId id="949" r:id="rId18"/>
    <p:sldId id="950" r:id="rId19"/>
    <p:sldId id="951" r:id="rId20"/>
    <p:sldId id="863" r:id="rId21"/>
    <p:sldId id="864" r:id="rId22"/>
    <p:sldId id="1542" r:id="rId23"/>
    <p:sldId id="830" r:id="rId24"/>
    <p:sldId id="912" r:id="rId25"/>
    <p:sldId id="913" r:id="rId26"/>
    <p:sldId id="914" r:id="rId27"/>
    <p:sldId id="868" r:id="rId28"/>
    <p:sldId id="865" r:id="rId29"/>
    <p:sldId id="781" r:id="rId30"/>
    <p:sldId id="994" r:id="rId31"/>
    <p:sldId id="784" r:id="rId32"/>
    <p:sldId id="1005" r:id="rId33"/>
    <p:sldId id="1020" r:id="rId34"/>
    <p:sldId id="1006" r:id="rId35"/>
    <p:sldId id="832" r:id="rId36"/>
    <p:sldId id="785" r:id="rId37"/>
    <p:sldId id="1002" r:id="rId38"/>
    <p:sldId id="1003" r:id="rId39"/>
    <p:sldId id="882" r:id="rId40"/>
    <p:sldId id="886" r:id="rId41"/>
    <p:sldId id="887" r:id="rId42"/>
    <p:sldId id="888" r:id="rId43"/>
    <p:sldId id="889" r:id="rId44"/>
    <p:sldId id="1177" r:id="rId45"/>
    <p:sldId id="1921" r:id="rId46"/>
    <p:sldId id="891" r:id="rId47"/>
    <p:sldId id="893" r:id="rId48"/>
    <p:sldId id="894" r:id="rId49"/>
    <p:sldId id="895" r:id="rId50"/>
    <p:sldId id="898" r:id="rId51"/>
    <p:sldId id="899" r:id="rId52"/>
    <p:sldId id="900" r:id="rId53"/>
    <p:sldId id="902" r:id="rId54"/>
    <p:sldId id="901" r:id="rId55"/>
    <p:sldId id="892" r:id="rId56"/>
    <p:sldId id="1544" r:id="rId57"/>
    <p:sldId id="536" r:id="rId58"/>
    <p:sldId id="263" r:id="rId59"/>
    <p:sldId id="730" r:id="rId60"/>
    <p:sldId id="731" r:id="rId61"/>
    <p:sldId id="729" r:id="rId62"/>
    <p:sldId id="264" r:id="rId63"/>
    <p:sldId id="265" r:id="rId64"/>
    <p:sldId id="270" r:id="rId65"/>
    <p:sldId id="269" r:id="rId66"/>
    <p:sldId id="271" r:id="rId67"/>
    <p:sldId id="256" r:id="rId68"/>
    <p:sldId id="273" r:id="rId69"/>
    <p:sldId id="272" r:id="rId70"/>
    <p:sldId id="258" r:id="rId71"/>
    <p:sldId id="275" r:id="rId72"/>
    <p:sldId id="345" r:id="rId73"/>
    <p:sldId id="289" r:id="rId74"/>
    <p:sldId id="344" r:id="rId75"/>
    <p:sldId id="429" r:id="rId76"/>
    <p:sldId id="432" r:id="rId77"/>
    <p:sldId id="788" r:id="rId78"/>
    <p:sldId id="789" r:id="rId79"/>
    <p:sldId id="790" r:id="rId80"/>
    <p:sldId id="570" r:id="rId81"/>
    <p:sldId id="572" r:id="rId82"/>
    <p:sldId id="1539" r:id="rId83"/>
    <p:sldId id="436" r:id="rId84"/>
    <p:sldId id="791" r:id="rId85"/>
    <p:sldId id="346" r:id="rId86"/>
    <p:sldId id="513" r:id="rId87"/>
    <p:sldId id="282" r:id="rId88"/>
    <p:sldId id="792" r:id="rId89"/>
    <p:sldId id="348" r:id="rId90"/>
    <p:sldId id="521" r:id="rId91"/>
    <p:sldId id="793" r:id="rId92"/>
    <p:sldId id="349" r:id="rId93"/>
    <p:sldId id="350" r:id="rId94"/>
    <p:sldId id="351" r:id="rId95"/>
    <p:sldId id="352" r:id="rId96"/>
    <p:sldId id="776" r:id="rId97"/>
    <p:sldId id="778" r:id="rId98"/>
    <p:sldId id="794" r:id="rId99"/>
    <p:sldId id="493" r:id="rId100"/>
    <p:sldId id="795" r:id="rId101"/>
    <p:sldId id="796" r:id="rId102"/>
    <p:sldId id="797" r:id="rId103"/>
    <p:sldId id="798" r:id="rId104"/>
    <p:sldId id="799" r:id="rId105"/>
    <p:sldId id="800" r:id="rId106"/>
    <p:sldId id="801" r:id="rId107"/>
    <p:sldId id="1540" r:id="rId108"/>
    <p:sldId id="802" r:id="rId109"/>
    <p:sldId id="458" r:id="rId110"/>
    <p:sldId id="433" r:id="rId111"/>
    <p:sldId id="434" r:id="rId112"/>
    <p:sldId id="519" r:id="rId113"/>
    <p:sldId id="437" r:id="rId114"/>
    <p:sldId id="803" r:id="rId115"/>
    <p:sldId id="466" r:id="rId116"/>
    <p:sldId id="440" r:id="rId117"/>
    <p:sldId id="441" r:id="rId118"/>
    <p:sldId id="656" r:id="rId119"/>
    <p:sldId id="657" r:id="rId120"/>
    <p:sldId id="655" r:id="rId121"/>
    <p:sldId id="659" r:id="rId122"/>
    <p:sldId id="660" r:id="rId123"/>
    <p:sldId id="473" r:id="rId124"/>
    <p:sldId id="442" r:id="rId125"/>
    <p:sldId id="444" r:id="rId126"/>
    <p:sldId id="628" r:id="rId127"/>
    <p:sldId id="804" r:id="rId128"/>
    <p:sldId id="634" r:id="rId129"/>
    <p:sldId id="446" r:id="rId130"/>
    <p:sldId id="448" r:id="rId131"/>
    <p:sldId id="805" r:id="rId132"/>
    <p:sldId id="806" r:id="rId133"/>
    <p:sldId id="452" r:id="rId134"/>
    <p:sldId id="454" r:id="rId135"/>
    <p:sldId id="453" r:id="rId136"/>
    <p:sldId id="491" r:id="rId137"/>
    <p:sldId id="807" r:id="rId138"/>
    <p:sldId id="635" r:id="rId139"/>
    <p:sldId id="636" r:id="rId140"/>
    <p:sldId id="1535" r:id="rId141"/>
    <p:sldId id="1920" r:id="rId142"/>
    <p:sldId id="1541" r:id="rId143"/>
    <p:sldId id="495" r:id="rId144"/>
    <p:sldId id="501" r:id="rId145"/>
    <p:sldId id="315" r:id="rId146"/>
    <p:sldId id="529" r:id="rId147"/>
    <p:sldId id="526" r:id="rId148"/>
    <p:sldId id="481" r:id="rId149"/>
    <p:sldId id="479" r:id="rId150"/>
    <p:sldId id="637" r:id="rId151"/>
    <p:sldId id="638" r:id="rId152"/>
    <p:sldId id="639" r:id="rId153"/>
    <p:sldId id="640" r:id="rId154"/>
    <p:sldId id="641" r:id="rId155"/>
    <p:sldId id="316" r:id="rId156"/>
    <p:sldId id="402" r:id="rId157"/>
    <p:sldId id="405" r:id="rId158"/>
    <p:sldId id="408" r:id="rId159"/>
    <p:sldId id="409" r:id="rId160"/>
    <p:sldId id="410" r:id="rId161"/>
    <p:sldId id="306" r:id="rId162"/>
    <p:sldId id="414" r:id="rId163"/>
    <p:sldId id="1926" r:id="rId164"/>
    <p:sldId id="1927" r:id="rId165"/>
  </p:sldIdLst>
  <p:sldSz cx="9144000" cy="6858000" type="screen4x3"/>
  <p:notesSz cx="6797675" cy="9928225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Stile medio 2 - Color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Stile chi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27102A9-8310-4765-A935-A1911B00CA55}" styleName="Stile chiaro 1 - Colore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401"/>
    <p:restoredTop sz="94648"/>
  </p:normalViewPr>
  <p:slideViewPr>
    <p:cSldViewPr>
      <p:cViewPr varScale="1">
        <p:scale>
          <a:sx n="117" d="100"/>
          <a:sy n="117" d="100"/>
        </p:scale>
        <p:origin x="920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6" y="5405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26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59" Type="http://schemas.openxmlformats.org/officeDocument/2006/relationships/slide" Target="slides/slide157.xml"/><Relationship Id="rId170" Type="http://schemas.openxmlformats.org/officeDocument/2006/relationships/theme" Target="theme/theme1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22" Type="http://schemas.openxmlformats.org/officeDocument/2006/relationships/slide" Target="slides/slide20.xml"/><Relationship Id="rId43" Type="http://schemas.openxmlformats.org/officeDocument/2006/relationships/slide" Target="slides/slide41.xml"/><Relationship Id="rId64" Type="http://schemas.openxmlformats.org/officeDocument/2006/relationships/slide" Target="slides/slide62.xml"/><Relationship Id="rId118" Type="http://schemas.openxmlformats.org/officeDocument/2006/relationships/slide" Target="slides/slide116.xml"/><Relationship Id="rId139" Type="http://schemas.openxmlformats.org/officeDocument/2006/relationships/slide" Target="slides/slide137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71" Type="http://schemas.openxmlformats.org/officeDocument/2006/relationships/tableStyles" Target="tableStyles.xml"/><Relationship Id="rId12" Type="http://schemas.openxmlformats.org/officeDocument/2006/relationships/slide" Target="slides/slide10.xml"/><Relationship Id="rId33" Type="http://schemas.openxmlformats.org/officeDocument/2006/relationships/slide" Target="slides/slide31.xml"/><Relationship Id="rId108" Type="http://schemas.openxmlformats.org/officeDocument/2006/relationships/slide" Target="slides/slide106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45" Type="http://schemas.openxmlformats.org/officeDocument/2006/relationships/slide" Target="slides/slide143.xml"/><Relationship Id="rId161" Type="http://schemas.openxmlformats.org/officeDocument/2006/relationships/slide" Target="slides/slide159.xml"/><Relationship Id="rId16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51" Type="http://schemas.openxmlformats.org/officeDocument/2006/relationships/slide" Target="slides/slide149.xml"/><Relationship Id="rId156" Type="http://schemas.openxmlformats.org/officeDocument/2006/relationships/slide" Target="slides/slide154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167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162" Type="http://schemas.openxmlformats.org/officeDocument/2006/relationships/slide" Target="slides/slide16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64" Type="http://schemas.openxmlformats.org/officeDocument/2006/relationships/slide" Target="slides/slide162.xml"/><Relationship Id="rId16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slide" Target="slides/slide152.xml"/><Relationship Id="rId16" Type="http://schemas.openxmlformats.org/officeDocument/2006/relationships/slide" Target="slides/slide14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slide" Target="slides/slide142.xml"/><Relationship Id="rId90" Type="http://schemas.openxmlformats.org/officeDocument/2006/relationships/slide" Target="slides/slide88.xml"/><Relationship Id="rId165" Type="http://schemas.openxmlformats.org/officeDocument/2006/relationships/slide" Target="slides/slide163.xml"/><Relationship Id="rId27" Type="http://schemas.openxmlformats.org/officeDocument/2006/relationships/slide" Target="slides/slide25.xml"/><Relationship Id="rId48" Type="http://schemas.openxmlformats.org/officeDocument/2006/relationships/slide" Target="slides/slide46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34" Type="http://schemas.openxmlformats.org/officeDocument/2006/relationships/slide" Target="slides/slide132.xml"/><Relationship Id="rId80" Type="http://schemas.openxmlformats.org/officeDocument/2006/relationships/slide" Target="slides/slide78.xml"/><Relationship Id="rId155" Type="http://schemas.openxmlformats.org/officeDocument/2006/relationships/slide" Target="slides/slide153.xml"/><Relationship Id="rId17" Type="http://schemas.openxmlformats.org/officeDocument/2006/relationships/slide" Target="slides/slide15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24" Type="http://schemas.openxmlformats.org/officeDocument/2006/relationships/slide" Target="slides/slide12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D593778B-3C27-7F46-9A7D-1D812B1B088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45" tIns="47623" rIns="95245" bIns="47623" numCol="1" anchor="t" anchorCtr="0" compatLnSpc="1">
            <a:prstTxWarp prst="textNoShape">
              <a:avLst/>
            </a:prstTxWarp>
          </a:bodyPr>
          <a:lstStyle>
            <a:lvl1pPr defTabSz="950913" eaLnBrk="1" hangingPunct="1">
              <a:defRPr sz="13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35263A17-2896-C849-8AC2-7DFF2D3C2BA1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863" y="0"/>
            <a:ext cx="2944812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45" tIns="47623" rIns="95245" bIns="47623" numCol="1" anchor="t" anchorCtr="0" compatLnSpc="1">
            <a:prstTxWarp prst="textNoShape">
              <a:avLst/>
            </a:prstTxWarp>
          </a:bodyPr>
          <a:lstStyle>
            <a:lvl1pPr algn="r" defTabSz="950913" eaLnBrk="1" hangingPunct="1">
              <a:defRPr sz="13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3012" name="Rectangle 4">
            <a:extLst>
              <a:ext uri="{FF2B5EF4-FFF2-40B4-BE49-F238E27FC236}">
                <a16:creationId xmlns:a16="http://schemas.microsoft.com/office/drawing/2014/main" id="{E494B1E8-EE5E-AC4D-AFD8-40B110FACA7D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8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45" tIns="47623" rIns="95245" bIns="47623" numCol="1" anchor="b" anchorCtr="0" compatLnSpc="1">
            <a:prstTxWarp prst="textNoShape">
              <a:avLst/>
            </a:prstTxWarp>
          </a:bodyPr>
          <a:lstStyle>
            <a:lvl1pPr defTabSz="950913" eaLnBrk="1" hangingPunct="1">
              <a:defRPr sz="13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3013" name="Rectangle 5">
            <a:extLst>
              <a:ext uri="{FF2B5EF4-FFF2-40B4-BE49-F238E27FC236}">
                <a16:creationId xmlns:a16="http://schemas.microsoft.com/office/drawing/2014/main" id="{3FC855BB-92A3-BA4F-835E-4492FFDACCD9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863" y="9431338"/>
            <a:ext cx="2944812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45" tIns="47623" rIns="95245" bIns="47623" numCol="1" anchor="b" anchorCtr="0" compatLnSpc="1">
            <a:prstTxWarp prst="textNoShape">
              <a:avLst/>
            </a:prstTxWarp>
          </a:bodyPr>
          <a:lstStyle>
            <a:lvl1pPr algn="r" defTabSz="950913" eaLnBrk="1" hangingPunct="1">
              <a:defRPr sz="1300" smtClean="0"/>
            </a:lvl1pPr>
          </a:lstStyle>
          <a:p>
            <a:pPr>
              <a:defRPr/>
            </a:pPr>
            <a:fld id="{1BEC0C27-9750-C249-B7CC-2F95B99A190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AF5995F2-A93D-2C40-B629-A94453D50B3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46B1178-97A1-9D46-A4B3-77952E135FE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09C9DAA-F9DC-9749-A843-53C40DD6A206}" type="datetime1">
              <a:rPr lang="it-IT"/>
              <a:pPr>
                <a:defRPr/>
              </a:pPr>
              <a:t>02/12/21</a:t>
            </a:fld>
            <a:endParaRPr lang="it-IT"/>
          </a:p>
        </p:txBody>
      </p:sp>
      <p:sp>
        <p:nvSpPr>
          <p:cNvPr id="4" name="Segnaposto immagine diapositiva 3">
            <a:extLst>
              <a:ext uri="{FF2B5EF4-FFF2-40B4-BE49-F238E27FC236}">
                <a16:creationId xmlns:a16="http://schemas.microsoft.com/office/drawing/2014/main" id="{D11AFB81-1793-8A45-A7C2-0777269AFFB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6" tIns="45714" rIns="91426" bIns="45714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>
            <a:extLst>
              <a:ext uri="{FF2B5EF4-FFF2-40B4-BE49-F238E27FC236}">
                <a16:creationId xmlns:a16="http://schemas.microsoft.com/office/drawing/2014/main" id="{22ADD4BE-307E-2E48-8190-18C42B12EC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26" tIns="45714" rIns="91426" bIns="45714" rtlCol="0">
            <a:normAutofit/>
          </a:bodyPr>
          <a:lstStyle/>
          <a:p>
            <a:pPr lvl="0"/>
            <a:r>
              <a:rPr lang="it-IT" noProof="0"/>
              <a:t>Fare clic per modificare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45BB022-D7E6-0C45-A8E0-B9474F92A41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wrap="square" lIns="91426" tIns="45714" rIns="91426" bIns="45714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E297430-C0C4-714A-AC87-8C76B17FE4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wrap="square" lIns="91426" tIns="45714" rIns="91426" bIns="4571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768C4E00-1FEC-6349-81B2-8ED77F6A381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pitchFamily="34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BB8A2C-E3CD-48B6-A525-BC2BFC3F55A8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94563" name="Rectangle 7"/>
          <p:cNvSpPr txBox="1">
            <a:spLocks noGrp="1" noChangeArrowheads="1"/>
          </p:cNvSpPr>
          <p:nvPr/>
        </p:nvSpPr>
        <p:spPr bwMode="auto">
          <a:xfrm>
            <a:off x="3805849" y="9360175"/>
            <a:ext cx="2910902" cy="49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479" tIns="46739" rIns="93479" bIns="46739" anchor="b"/>
          <a:lstStyle/>
          <a:p>
            <a:pPr marL="0" marR="0" lvl="0" indent="0" algn="r" defTabSz="93364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9F4189-A6D5-43D1-B9A1-C7DB08E19E06}" type="slidenum">
              <a:rPr kumimoji="0" lang="es-ES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charset="0"/>
              </a:rPr>
              <a:pPr marL="0" marR="0" lvl="0" indent="0" algn="r" defTabSz="93364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s-ES" alt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charset="0"/>
            </a:endParaRPr>
          </a:p>
        </p:txBody>
      </p:sp>
      <p:sp>
        <p:nvSpPr>
          <p:cNvPr id="1945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6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3479" tIns="46739" rIns="93479" bIns="46739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467500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1BAE07-7288-48A5-BB71-A5F7C1303769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11971" name="Rectangle 7"/>
          <p:cNvSpPr txBox="1">
            <a:spLocks noGrp="1" noChangeArrowheads="1"/>
          </p:cNvSpPr>
          <p:nvPr/>
        </p:nvSpPr>
        <p:spPr bwMode="auto">
          <a:xfrm>
            <a:off x="3805849" y="9360175"/>
            <a:ext cx="2910902" cy="49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798" tIns="43899" rIns="87798" bIns="43899"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F450A1-322A-4D94-8B90-A94DDE28C74E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it-IT" alt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119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197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943685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ABF569-C2FD-44A6-85C8-24EDF7F36C22}" type="slidenum">
              <a:rPr kumimoji="0" lang="en-US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en-US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12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96938" y="739775"/>
            <a:ext cx="4926012" cy="36957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29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497" y="4680088"/>
            <a:ext cx="4925307" cy="443491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it-IT" dirty="0"/>
          </a:p>
        </p:txBody>
      </p:sp>
    </p:spTree>
    <p:extLst>
      <p:ext uri="{BB962C8B-B14F-4D97-AF65-F5344CB8AC3E}">
        <p14:creationId xmlns:p14="http://schemas.microsoft.com/office/powerpoint/2010/main" val="34646244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401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it-IT" altLang="it-IT" sz="2000" dirty="0">
                <a:solidFill>
                  <a:srgbClr val="000000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21402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FBBAED-0C10-41E3-8B2E-EB7F8FC0FAD9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113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5417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Segnaposto immagine diapositiva 1">
            <a:extLst>
              <a:ext uri="{FF2B5EF4-FFF2-40B4-BE49-F238E27FC236}">
                <a16:creationId xmlns:a16="http://schemas.microsoft.com/office/drawing/2014/main" id="{29A20B3C-C4AF-7847-8467-1F42F5D2FD3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9315" name="Segnaposto note 2">
            <a:extLst>
              <a:ext uri="{FF2B5EF4-FFF2-40B4-BE49-F238E27FC236}">
                <a16:creationId xmlns:a16="http://schemas.microsoft.com/office/drawing/2014/main" id="{1A21875A-2BA8-644D-8027-2573D4E7384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it-IT" altLang="it-IT" sz="2000">
                <a:solidFill>
                  <a:srgbClr val="3333CC"/>
                </a:solidFill>
                <a:latin typeface="Comic Sans MS" panose="030F0902030302020204" pitchFamily="66" charset="0"/>
              </a:rPr>
              <a:t>In futuro, bisognerà usare sempre di più acqua riciclata (depurata).</a:t>
            </a:r>
          </a:p>
          <a:p>
            <a:endParaRPr lang="it-IT" altLang="it-IT" sz="2000">
              <a:solidFill>
                <a:srgbClr val="3333CC"/>
              </a:solidFill>
              <a:latin typeface="Comic Sans MS" panose="030F0902030302020204" pitchFamily="66" charset="0"/>
            </a:endParaRPr>
          </a:p>
          <a:p>
            <a:r>
              <a:rPr lang="it-IT" altLang="it-IT" sz="2000">
                <a:solidFill>
                  <a:srgbClr val="3333CC"/>
                </a:solidFill>
                <a:latin typeface="Comic Sans MS" panose="030F0902030302020204" pitchFamily="66" charset="0"/>
              </a:rPr>
              <a:t>Si può purificare l’acqua con metodi chimici, fotochimici o con tecnologie ingegneristiche.</a:t>
            </a:r>
          </a:p>
        </p:txBody>
      </p:sp>
      <p:sp>
        <p:nvSpPr>
          <p:cNvPr id="269316" name="Segnaposto numero diapositiva 3">
            <a:extLst>
              <a:ext uri="{FF2B5EF4-FFF2-40B4-BE49-F238E27FC236}">
                <a16:creationId xmlns:a16="http://schemas.microsoft.com/office/drawing/2014/main" id="{EBD07ECF-DDC1-A743-8B26-5E641F5BD8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86B510-A327-8C41-B8DD-6F07416A54A5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115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7">
            <a:extLst>
              <a:ext uri="{FF2B5EF4-FFF2-40B4-BE49-F238E27FC236}">
                <a16:creationId xmlns:a16="http://schemas.microsoft.com/office/drawing/2014/main" id="{8832A6D4-054A-3C44-A8F9-34C4ADF7E45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D9109C-7AE2-2C48-B16E-700702A4CD3A}" type="slidenum">
              <a:rPr kumimoji="0" lang="en-US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123</a:t>
            </a:fld>
            <a:endParaRPr kumimoji="0" lang="en-US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70339" name="Rectangle 2">
            <a:extLst>
              <a:ext uri="{FF2B5EF4-FFF2-40B4-BE49-F238E27FC236}">
                <a16:creationId xmlns:a16="http://schemas.microsoft.com/office/drawing/2014/main" id="{B4D12E30-4932-3A47-AA06-66FCF3807B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9163" y="746125"/>
            <a:ext cx="4960937" cy="3721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0340" name="Rectangle 3">
            <a:extLst>
              <a:ext uri="{FF2B5EF4-FFF2-40B4-BE49-F238E27FC236}">
                <a16:creationId xmlns:a16="http://schemas.microsoft.com/office/drawing/2014/main" id="{127858A5-465B-1E44-8AAB-29450FC6DE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06463" y="4714875"/>
            <a:ext cx="4984750" cy="4467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Segnaposto immagine diapositiva 1">
            <a:extLst>
              <a:ext uri="{FF2B5EF4-FFF2-40B4-BE49-F238E27FC236}">
                <a16:creationId xmlns:a16="http://schemas.microsoft.com/office/drawing/2014/main" id="{7E574E26-5C49-5B46-B667-5441E204048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1363" name="Segnaposto note 2">
            <a:extLst>
              <a:ext uri="{FF2B5EF4-FFF2-40B4-BE49-F238E27FC236}">
                <a16:creationId xmlns:a16="http://schemas.microsoft.com/office/drawing/2014/main" id="{15A275FE-C956-644C-9504-FEDAA719553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it-IT" sz="2000">
              <a:latin typeface="Comic Sans MS" panose="030F0902030302020204" pitchFamily="66" charset="0"/>
            </a:endParaRPr>
          </a:p>
        </p:txBody>
      </p:sp>
      <p:sp>
        <p:nvSpPr>
          <p:cNvPr id="271364" name="Segnaposto numero diapositiva 3">
            <a:extLst>
              <a:ext uri="{FF2B5EF4-FFF2-40B4-BE49-F238E27FC236}">
                <a16:creationId xmlns:a16="http://schemas.microsoft.com/office/drawing/2014/main" id="{C79A7DA6-2BFD-B64A-826F-9D7FDC60D6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0437B0-1F56-4148-9C89-639404489885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125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Segnaposto immagine diapositiva 1">
            <a:extLst>
              <a:ext uri="{FF2B5EF4-FFF2-40B4-BE49-F238E27FC236}">
                <a16:creationId xmlns:a16="http://schemas.microsoft.com/office/drawing/2014/main" id="{FA41926D-0BE1-6F49-9221-2DA60A1483F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2387" name="Segnaposto note 2">
            <a:extLst>
              <a:ext uri="{FF2B5EF4-FFF2-40B4-BE49-F238E27FC236}">
                <a16:creationId xmlns:a16="http://schemas.microsoft.com/office/drawing/2014/main" id="{2CF8EA5D-91F8-3A45-811E-48811C9AB70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it-IT" sz="2000">
              <a:latin typeface="Comic Sans MS" panose="030F0902030302020204" pitchFamily="66" charset="0"/>
            </a:endParaRPr>
          </a:p>
        </p:txBody>
      </p:sp>
      <p:sp>
        <p:nvSpPr>
          <p:cNvPr id="272388" name="Segnaposto numero diapositiva 3">
            <a:extLst>
              <a:ext uri="{FF2B5EF4-FFF2-40B4-BE49-F238E27FC236}">
                <a16:creationId xmlns:a16="http://schemas.microsoft.com/office/drawing/2014/main" id="{3A47323A-E16A-0646-A360-2DB50A7999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41E7F9-3A82-2F44-BBF1-DFAB3FB86796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127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Segnaposto immagine diapositiva 1">
            <a:extLst>
              <a:ext uri="{FF2B5EF4-FFF2-40B4-BE49-F238E27FC236}">
                <a16:creationId xmlns:a16="http://schemas.microsoft.com/office/drawing/2014/main" id="{FBCEA931-CF18-5B4B-9094-3C93E5FD0C5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3411" name="Segnaposto note 2">
            <a:extLst>
              <a:ext uri="{FF2B5EF4-FFF2-40B4-BE49-F238E27FC236}">
                <a16:creationId xmlns:a16="http://schemas.microsoft.com/office/drawing/2014/main" id="{D6A5596F-FB0E-D341-B63E-72596186F79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it-IT" sz="2000">
              <a:latin typeface="Comic Sans MS" panose="030F0902030302020204" pitchFamily="66" charset="0"/>
            </a:endParaRPr>
          </a:p>
        </p:txBody>
      </p:sp>
      <p:sp>
        <p:nvSpPr>
          <p:cNvPr id="273412" name="Segnaposto numero diapositiva 3">
            <a:extLst>
              <a:ext uri="{FF2B5EF4-FFF2-40B4-BE49-F238E27FC236}">
                <a16:creationId xmlns:a16="http://schemas.microsoft.com/office/drawing/2014/main" id="{F5C9B096-C5D1-BB44-9959-6B9837952D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C73822-BC41-F043-9B6E-437CC5BACEAD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128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26307555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A3A9F4-7526-4D68-A813-5C1815D30412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131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22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22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01112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>
            <a:extLst>
              <a:ext uri="{FF2B5EF4-FFF2-40B4-BE49-F238E27FC236}">
                <a16:creationId xmlns:a16="http://schemas.microsoft.com/office/drawing/2014/main" id="{691A2457-20C9-CC41-B91D-3E10FDF839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BF5A1E-C87B-514A-A36B-3C046945028E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D69C0EE3-1CEC-FE45-9FF6-DFFE1C5BCD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98525" y="741363"/>
            <a:ext cx="4922838" cy="3692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7F7248A9-6F86-6F4F-9A81-2A2FA5C812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95350" y="4679950"/>
            <a:ext cx="4927600" cy="44338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altLang="it-IT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442015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7">
            <a:extLst>
              <a:ext uri="{FF2B5EF4-FFF2-40B4-BE49-F238E27FC236}">
                <a16:creationId xmlns:a16="http://schemas.microsoft.com/office/drawing/2014/main" id="{F3F457A6-52B4-4A44-9191-4FAC213621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B8A177-9576-2B42-B3BE-51BDF7392101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132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77507" name="Rectangle 2">
            <a:extLst>
              <a:ext uri="{FF2B5EF4-FFF2-40B4-BE49-F238E27FC236}">
                <a16:creationId xmlns:a16="http://schemas.microsoft.com/office/drawing/2014/main" id="{BC846BD4-1FA5-134C-9E11-CB5F0C9A94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7508" name="Rectangle 3">
            <a:extLst>
              <a:ext uri="{FF2B5EF4-FFF2-40B4-BE49-F238E27FC236}">
                <a16:creationId xmlns:a16="http://schemas.microsoft.com/office/drawing/2014/main" id="{8A1F0CF4-321A-B34A-9F34-E6CE50028E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altLang="it-IT">
                <a:solidFill>
                  <a:srgbClr val="000000"/>
                </a:solidFill>
                <a:latin typeface="Comic Sans MS" panose="030F0902030302020204" pitchFamily="66" charset="0"/>
              </a:rPr>
              <a:t>Un classico esempio è  il </a:t>
            </a:r>
            <a:r>
              <a:rPr lang="it-IT" altLang="it-IT">
                <a:solidFill>
                  <a:srgbClr val="FF0000"/>
                </a:solidFill>
                <a:latin typeface="Comic Sans MS" panose="030F0902030302020204" pitchFamily="66" charset="0"/>
              </a:rPr>
              <a:t>merluzzo atlantico</a:t>
            </a:r>
            <a:r>
              <a:rPr lang="it-IT" altLang="it-IT">
                <a:solidFill>
                  <a:srgbClr val="000000"/>
                </a:solidFill>
                <a:latin typeface="Comic Sans MS" panose="030F0902030302020204" pitchFamily="66" charset="0"/>
              </a:rPr>
              <a:t>: dopo la forte riduzione degli esemplari, e quindi del pescato, il merca-to si è rivolto verso il </a:t>
            </a:r>
            <a:r>
              <a:rPr lang="it-IT" altLang="it-IT">
                <a:solidFill>
                  <a:srgbClr val="FF0000"/>
                </a:solidFill>
                <a:latin typeface="Comic Sans MS" panose="030F0902030302020204" pitchFamily="66" charset="0"/>
              </a:rPr>
              <a:t>merlano dell’Alaska </a:t>
            </a:r>
            <a:r>
              <a:rPr lang="it-IT" altLang="it-IT">
                <a:solidFill>
                  <a:srgbClr val="000000"/>
                </a:solidFill>
                <a:latin typeface="Comic Sans MS" panose="030F0902030302020204" pitchFamily="66" charset="0"/>
              </a:rPr>
              <a:t>e ora è che anche il merlano è in serie difficoltà si cercano altre alternative. Avviene così che mentre i nutrizionisti consigliano di </a:t>
            </a:r>
            <a:r>
              <a:rPr lang="it-IT" altLang="it-IT">
                <a:solidFill>
                  <a:srgbClr val="FF0000"/>
                </a:solidFill>
                <a:latin typeface="Comic Sans MS" panose="030F0902030302020204" pitchFamily="66" charset="0"/>
              </a:rPr>
              <a:t>mangiare più pesce</a:t>
            </a:r>
            <a:r>
              <a:rPr lang="it-IT" altLang="it-IT">
                <a:solidFill>
                  <a:srgbClr val="000000"/>
                </a:solidFill>
                <a:latin typeface="Comic Sans MS" panose="030F0902030302020204" pitchFamily="66" charset="0"/>
              </a:rPr>
              <a:t>, le associazioni ambientaliste (WWF, Greenpeace, Legambiente, ecc.) spingono a limitarne il consumo poiché l’attuale pressione di pesca </a:t>
            </a:r>
            <a:r>
              <a:rPr lang="it-IT" altLang="it-IT">
                <a:solidFill>
                  <a:srgbClr val="FF0000"/>
                </a:solidFill>
                <a:latin typeface="Comic Sans MS" panose="030F0902030302020204" pitchFamily="66" charset="0"/>
              </a:rPr>
              <a:t>non è sostenibile</a:t>
            </a:r>
            <a:r>
              <a:rPr lang="it-IT" altLang="it-IT">
                <a:solidFill>
                  <a:srgbClr val="000000"/>
                </a:solidFill>
                <a:latin typeface="Comic Sans MS" panose="030F0902030302020204" pitchFamily="66" charset="0"/>
              </a:rPr>
              <a:t>. </a:t>
            </a:r>
          </a:p>
          <a:p>
            <a:pPr eaLnBrk="1" hangingPunct="1"/>
            <a:endParaRPr lang="it-IT" altLang="it-IT"/>
          </a:p>
          <a:p>
            <a:pPr eaLnBrk="1" hangingPunct="1"/>
            <a:r>
              <a:rPr lang="it-IT" altLang="it-IT"/>
              <a:t>acquacultura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>
            <a:extLst>
              <a:ext uri="{FF2B5EF4-FFF2-40B4-BE49-F238E27FC236}">
                <a16:creationId xmlns:a16="http://schemas.microsoft.com/office/drawing/2014/main" id="{4569D8B5-D029-FF41-8671-CE414EF6DB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8531" name="Rectangle 3">
            <a:extLst>
              <a:ext uri="{FF2B5EF4-FFF2-40B4-BE49-F238E27FC236}">
                <a16:creationId xmlns:a16="http://schemas.microsoft.com/office/drawing/2014/main" id="{7CFC4E9C-A6BE-8445-B575-5FE4E95E41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it-I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16252184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630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it-IT" sz="2000" dirty="0">
              <a:latin typeface="Comic Sans MS" pitchFamily="66" charset="0"/>
            </a:endParaRPr>
          </a:p>
        </p:txBody>
      </p:sp>
      <p:sp>
        <p:nvSpPr>
          <p:cNvPr id="22630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66DA80-5CAB-4046-B09D-DC9CBD802361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136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5108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733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it-IT" altLang="it-IT" sz="2000" dirty="0">
                <a:latin typeface="Comic Sans MS" pitchFamily="66" charset="0"/>
              </a:rPr>
              <a:t>C</a:t>
            </a:r>
            <a:r>
              <a:rPr lang="en-US" altLang="it-IT" sz="2000" dirty="0" err="1">
                <a:latin typeface="Comic Sans MS" pitchFamily="66" charset="0"/>
              </a:rPr>
              <a:t>osto</a:t>
            </a:r>
            <a:r>
              <a:rPr lang="en-US" altLang="it-IT" sz="2000" dirty="0">
                <a:latin typeface="Comic Sans MS" pitchFamily="66" charset="0"/>
              </a:rPr>
              <a:t> </a:t>
            </a:r>
            <a:r>
              <a:rPr lang="en-US" altLang="it-IT" sz="2000" dirty="0" err="1">
                <a:latin typeface="Comic Sans MS" pitchFamily="66" charset="0"/>
              </a:rPr>
              <a:t>energetico</a:t>
            </a:r>
            <a:endParaRPr lang="en-US" altLang="it-IT" sz="2000" dirty="0">
              <a:latin typeface="Comic Sans MS" pitchFamily="66" charset="0"/>
            </a:endParaRPr>
          </a:p>
        </p:txBody>
      </p:sp>
      <p:sp>
        <p:nvSpPr>
          <p:cNvPr id="22733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6211F6-883C-473D-91E3-D9EA1C44A999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139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29862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Segnaposto immagine diapositiva 1">
            <a:extLst>
              <a:ext uri="{FF2B5EF4-FFF2-40B4-BE49-F238E27FC236}">
                <a16:creationId xmlns:a16="http://schemas.microsoft.com/office/drawing/2014/main" id="{BB86CD87-196B-5340-B6EB-8D600BCDB79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23" name="Segnaposto note 2">
            <a:extLst>
              <a:ext uri="{FF2B5EF4-FFF2-40B4-BE49-F238E27FC236}">
                <a16:creationId xmlns:a16="http://schemas.microsoft.com/office/drawing/2014/main" id="{3DD73DED-CCC6-DA42-A878-F9A7D56FA20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286724" name="Segnaposto numero diapositiva 3">
            <a:extLst>
              <a:ext uri="{FF2B5EF4-FFF2-40B4-BE49-F238E27FC236}">
                <a16:creationId xmlns:a16="http://schemas.microsoft.com/office/drawing/2014/main" id="{2074D29B-F482-F640-ABFE-AA8582ED5A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0EB100-47C8-214D-B3B8-BD99FF8F625B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144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7">
            <a:extLst>
              <a:ext uri="{FF2B5EF4-FFF2-40B4-BE49-F238E27FC236}">
                <a16:creationId xmlns:a16="http://schemas.microsoft.com/office/drawing/2014/main" id="{C78E2113-1769-3441-882E-3D15613873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50982A-E66E-7D48-A976-EA81787B670A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58051" name="Rectangle 2">
            <a:extLst>
              <a:ext uri="{FF2B5EF4-FFF2-40B4-BE49-F238E27FC236}">
                <a16:creationId xmlns:a16="http://schemas.microsoft.com/office/drawing/2014/main" id="{769B0C49-98A9-9743-A3FB-5318709FBC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9163" y="746125"/>
            <a:ext cx="4960937" cy="3721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8052" name="Rectangle 3">
            <a:extLst>
              <a:ext uri="{FF2B5EF4-FFF2-40B4-BE49-F238E27FC236}">
                <a16:creationId xmlns:a16="http://schemas.microsoft.com/office/drawing/2014/main" id="{8F95D23B-0F4E-E945-9185-3368C8B412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06463" y="4714875"/>
            <a:ext cx="4984750" cy="4467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alt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7">
            <a:extLst>
              <a:ext uri="{FF2B5EF4-FFF2-40B4-BE49-F238E27FC236}">
                <a16:creationId xmlns:a16="http://schemas.microsoft.com/office/drawing/2014/main" id="{3000555F-63A8-E04F-857D-308BEA0D7B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51584A-D86D-FD48-A8FE-3B9BE3F6F912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59075" name="Rectangle 7">
            <a:extLst>
              <a:ext uri="{FF2B5EF4-FFF2-40B4-BE49-F238E27FC236}">
                <a16:creationId xmlns:a16="http://schemas.microsoft.com/office/drawing/2014/main" id="{EA835A69-2DBF-5D45-AAC9-9A558B9189C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1275" y="9429750"/>
            <a:ext cx="2944813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615" tIns="44307" rIns="88615" bIns="44307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CCBB00-0F5F-0A4D-B9FA-9C5384E169BB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59076" name="Rectangle 2">
            <a:extLst>
              <a:ext uri="{FF2B5EF4-FFF2-40B4-BE49-F238E27FC236}">
                <a16:creationId xmlns:a16="http://schemas.microsoft.com/office/drawing/2014/main" id="{6C7AC569-905C-4B44-86D1-4F8938F7DE5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9077" name="Rectangle 3">
            <a:extLst>
              <a:ext uri="{FF2B5EF4-FFF2-40B4-BE49-F238E27FC236}">
                <a16:creationId xmlns:a16="http://schemas.microsoft.com/office/drawing/2014/main" id="{7458A82E-99BB-A349-985E-F3E07EFC36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7">
            <a:extLst>
              <a:ext uri="{FF2B5EF4-FFF2-40B4-BE49-F238E27FC236}">
                <a16:creationId xmlns:a16="http://schemas.microsoft.com/office/drawing/2014/main" id="{E97192D0-DCE9-CC41-B712-4F0B9BC8C9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042922-0F31-4B41-A2DB-72F27874F18E}" type="slidenum">
              <a:rPr kumimoji="0" lang="en-US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61123" name="Rectangle 2">
            <a:extLst>
              <a:ext uri="{FF2B5EF4-FFF2-40B4-BE49-F238E27FC236}">
                <a16:creationId xmlns:a16="http://schemas.microsoft.com/office/drawing/2014/main" id="{130CFE33-25D8-DA41-A82B-F64C695A97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9163" y="746125"/>
            <a:ext cx="4960937" cy="3721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1124" name="Rectangle 3">
            <a:extLst>
              <a:ext uri="{FF2B5EF4-FFF2-40B4-BE49-F238E27FC236}">
                <a16:creationId xmlns:a16="http://schemas.microsoft.com/office/drawing/2014/main" id="{AE415280-6604-DD4B-8993-BEC395935F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06463" y="4714875"/>
            <a:ext cx="4984750" cy="4467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7">
            <a:extLst>
              <a:ext uri="{FF2B5EF4-FFF2-40B4-BE49-F238E27FC236}">
                <a16:creationId xmlns:a16="http://schemas.microsoft.com/office/drawing/2014/main" id="{195FF465-2957-DB43-A6F4-DBBA4FD767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4BD737-0502-5649-828A-C151030A2353}" type="slidenum">
              <a:rPr kumimoji="0" lang="en-US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US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62147" name="Rectangle 2">
            <a:extLst>
              <a:ext uri="{FF2B5EF4-FFF2-40B4-BE49-F238E27FC236}">
                <a16:creationId xmlns:a16="http://schemas.microsoft.com/office/drawing/2014/main" id="{EF58678E-55DA-AB4B-B18A-20BF828185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9163" y="746125"/>
            <a:ext cx="4960937" cy="3721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2148" name="Rectangle 3">
            <a:extLst>
              <a:ext uri="{FF2B5EF4-FFF2-40B4-BE49-F238E27FC236}">
                <a16:creationId xmlns:a16="http://schemas.microsoft.com/office/drawing/2014/main" id="{9C104C8E-BF66-6D43-8A50-868C8DC590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06463" y="4714875"/>
            <a:ext cx="4984750" cy="4467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4A61007-777E-467F-8537-55F6B8C4210F}" type="slidenum">
              <a:rPr kumimoji="0" lang="en-US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US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07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98525" y="741363"/>
            <a:ext cx="4922838" cy="36925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78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4948" y="4680088"/>
            <a:ext cx="4928405" cy="4433356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9342049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2364C7-543C-4169-B727-78FAD2088992}" type="slidenum">
              <a:rPr kumimoji="0" lang="en-US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en-US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08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76300" y="752475"/>
            <a:ext cx="5006975" cy="37544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89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0219" y="4756978"/>
            <a:ext cx="4957428" cy="4506191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4047646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111B5A-3A51-4C75-B10F-99396F7D244D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10947" name="Rectangle 7"/>
          <p:cNvSpPr txBox="1">
            <a:spLocks noGrp="1" noChangeArrowheads="1"/>
          </p:cNvSpPr>
          <p:nvPr/>
        </p:nvSpPr>
        <p:spPr bwMode="auto">
          <a:xfrm>
            <a:off x="3805849" y="9360175"/>
            <a:ext cx="2910902" cy="49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798" tIns="43899" rIns="87798" bIns="43899"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BD1984-C054-4062-81B0-EB3FE8CD48CB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it-IT" alt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109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094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246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8DC5559-F8F8-D544-B602-C612E148AB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6E42BF8-D9E4-4548-9C49-59A48D8D58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E9715AA-8F2E-5D48-96CA-FF61DBC81E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7F36C2-369F-A64C-9A1B-B12BE52EFF4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33435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E8A85C8-145A-8D42-AA97-B85D8D1879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C430029-58E5-D64C-8DF5-566E283900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3685828-F597-AF42-8CB5-6917D2BA97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4C10D4-A8C1-1E4A-AB6B-93DF004C971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77704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A257505-1FB2-7648-803C-4C8FFA708F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910B008-5359-BD49-9D3F-DAC7BE56FB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52B876B-7E29-7144-BCEB-A31EEAFB41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5BE3FA-1237-6544-B6E7-E3A27EEBCFD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008867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olo e contenuto sopra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35BBBD-87DB-FC43-A60F-EEDDE978F5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CDF68B-C975-C649-A898-DF07A97864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CF01DD-6329-8048-A818-0E0E05EF7E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2CD8F2-4FEE-4D42-AD43-B92513C492D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380106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4E53682-1191-E344-9FC5-3F34F2597E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6E964CF-DD54-DE4D-87F1-82B33F4BB1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274780C-0C53-9E49-B72F-CB9C3AED6C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37C45C-625A-A849-8758-2CCBB8D92CB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864044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BA278BB-19AD-6941-BAF8-145A11BD3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FDCCE-7C85-D047-9A51-899DCA29CEAE}" type="datetime1">
              <a:rPr lang="it-IT"/>
              <a:pPr>
                <a:defRPr/>
              </a:pPr>
              <a:t>02/12/21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406B275-4237-9A42-899E-ACB61F4D7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4493829-9294-DF47-8281-2E494911B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347AF2-13EC-5643-9DB0-BFA8E003E37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4073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F62A055-5AAA-0645-887B-D0AF8E68C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860CC5-456C-6945-AD98-B47B38254C49}" type="datetime1">
              <a:rPr lang="it-IT"/>
              <a:pPr>
                <a:defRPr/>
              </a:pPr>
              <a:t>02/12/21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64C2B70-ADAF-5B47-A1C5-D77AEEB57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4B5F5F9-F9FC-804C-942C-F58CF5B79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498C88-A64E-3044-A334-0D939A55901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788801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2E0D9D9-B1E0-EB40-A682-4E00978D9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173154-8331-874A-B403-2377A77460C8}" type="datetime1">
              <a:rPr lang="it-IT"/>
              <a:pPr>
                <a:defRPr/>
              </a:pPr>
              <a:t>02/12/21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5DDE6B4-2B2B-A44F-A26B-0D29BA4F2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59F8862-754A-BC48-92CE-D010EFEBD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882E0C-647E-F14B-82B0-8327E6B60F0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859638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CC153823-FED3-2643-8F62-C650BE082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F2DCAB-D9E3-824F-B632-F92AD0A332D4}" type="datetime1">
              <a:rPr lang="it-IT"/>
              <a:pPr>
                <a:defRPr/>
              </a:pPr>
              <a:t>02/12/21</a:t>
            </a:fld>
            <a:endParaRPr lang="it-IT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BD15F1FD-888B-694F-8012-AEC80FC63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1B2C428C-1A6D-6E4B-B548-E818A28DB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14D726-EF4A-384A-9A17-651D99BD02F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253020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>
            <a:extLst>
              <a:ext uri="{FF2B5EF4-FFF2-40B4-BE49-F238E27FC236}">
                <a16:creationId xmlns:a16="http://schemas.microsoft.com/office/drawing/2014/main" id="{A52EC585-06E4-854C-961A-726E43E86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5084E9-2CE1-564B-AE40-2C5210A1DDF6}" type="datetime1">
              <a:rPr lang="it-IT"/>
              <a:pPr>
                <a:defRPr/>
              </a:pPr>
              <a:t>02/12/21</a:t>
            </a:fld>
            <a:endParaRPr lang="it-IT"/>
          </a:p>
        </p:txBody>
      </p:sp>
      <p:sp>
        <p:nvSpPr>
          <p:cNvPr id="8" name="Segnaposto piè di pagina 4">
            <a:extLst>
              <a:ext uri="{FF2B5EF4-FFF2-40B4-BE49-F238E27FC236}">
                <a16:creationId xmlns:a16="http://schemas.microsoft.com/office/drawing/2014/main" id="{D1337900-DF8A-5D46-B8D8-46DE68A7D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>
            <a:extLst>
              <a:ext uri="{FF2B5EF4-FFF2-40B4-BE49-F238E27FC236}">
                <a16:creationId xmlns:a16="http://schemas.microsoft.com/office/drawing/2014/main" id="{5BDB2477-7C95-A04D-89AE-CD324EDC6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B4E81B-1F2D-3F49-B61B-EA0467022B6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809917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3">
            <a:extLst>
              <a:ext uri="{FF2B5EF4-FFF2-40B4-BE49-F238E27FC236}">
                <a16:creationId xmlns:a16="http://schemas.microsoft.com/office/drawing/2014/main" id="{A1BFA820-DDDD-8C41-B1D1-90F412400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00323-5E37-E54C-A7E1-FF2D90A52D66}" type="datetime1">
              <a:rPr lang="it-IT"/>
              <a:pPr>
                <a:defRPr/>
              </a:pPr>
              <a:t>02/12/21</a:t>
            </a:fld>
            <a:endParaRPr lang="it-IT"/>
          </a:p>
        </p:txBody>
      </p:sp>
      <p:sp>
        <p:nvSpPr>
          <p:cNvPr id="4" name="Segnaposto piè di pagina 4">
            <a:extLst>
              <a:ext uri="{FF2B5EF4-FFF2-40B4-BE49-F238E27FC236}">
                <a16:creationId xmlns:a16="http://schemas.microsoft.com/office/drawing/2014/main" id="{43BEBA19-00E9-4049-97EE-F3C8BA398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>
            <a:extLst>
              <a:ext uri="{FF2B5EF4-FFF2-40B4-BE49-F238E27FC236}">
                <a16:creationId xmlns:a16="http://schemas.microsoft.com/office/drawing/2014/main" id="{AB5813B3-4137-D54B-8EE2-686704E63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C10615-3C5C-BC4A-AC62-AEFFF530F59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36307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09954BC-D237-4344-8C6E-50833E15CF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6E752BE-CE1E-D04F-8F90-6A907BDB11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EA556D4-ECD8-CD46-92E8-89BDD910CE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84B939-E515-004F-AC48-FF6A8812504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775340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>
            <a:extLst>
              <a:ext uri="{FF2B5EF4-FFF2-40B4-BE49-F238E27FC236}">
                <a16:creationId xmlns:a16="http://schemas.microsoft.com/office/drawing/2014/main" id="{1BB8E04E-64BA-0D4A-8E28-361DDD175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9E0887-80A0-F34A-9DCE-48366DD3B3D0}" type="datetime1">
              <a:rPr lang="it-IT"/>
              <a:pPr>
                <a:defRPr/>
              </a:pPr>
              <a:t>02/12/21</a:t>
            </a:fld>
            <a:endParaRPr lang="it-IT"/>
          </a:p>
        </p:txBody>
      </p:sp>
      <p:sp>
        <p:nvSpPr>
          <p:cNvPr id="3" name="Segnaposto piè di pagina 4">
            <a:extLst>
              <a:ext uri="{FF2B5EF4-FFF2-40B4-BE49-F238E27FC236}">
                <a16:creationId xmlns:a16="http://schemas.microsoft.com/office/drawing/2014/main" id="{CA0F5CF6-A265-FA4F-90F2-5D2866A3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>
            <a:extLst>
              <a:ext uri="{FF2B5EF4-FFF2-40B4-BE49-F238E27FC236}">
                <a16:creationId xmlns:a16="http://schemas.microsoft.com/office/drawing/2014/main" id="{6531FAAA-61A2-1047-A421-D57C8CFFD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ABF6DD-DE95-FF48-BD8B-6285479B390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980107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6B0056BE-EDB0-0547-A77F-C1ADCED68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9089C3-1434-6F4B-8EB2-41F2A106CB28}" type="datetime1">
              <a:rPr lang="it-IT"/>
              <a:pPr>
                <a:defRPr/>
              </a:pPr>
              <a:t>02/12/21</a:t>
            </a:fld>
            <a:endParaRPr lang="it-IT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998FEABB-A79F-F74A-9D4F-C54EA64CC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1B32A30B-12E8-5945-A27E-C7D78F499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A76A8C-9ED6-DE43-89BD-5CA54DFE7E5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218155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DB3838F6-8994-4D4F-8FF1-992117ED5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2E859-A943-5F47-998D-C61DF91E50BA}" type="datetime1">
              <a:rPr lang="it-IT"/>
              <a:pPr>
                <a:defRPr/>
              </a:pPr>
              <a:t>02/12/21</a:t>
            </a:fld>
            <a:endParaRPr lang="it-IT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83EF16E3-D8B1-BD43-AE66-4B021610F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69719ACC-9457-AD49-B1CD-DF667D48C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990750-5A90-A144-838C-F8C8687A1C3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973409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F7E777A-1C0A-AE4F-9704-15BEA1CDD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38DB1F-DDF6-6C44-B3A3-90F7F8866ED8}" type="datetime1">
              <a:rPr lang="it-IT"/>
              <a:pPr>
                <a:defRPr/>
              </a:pPr>
              <a:t>02/12/21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7A7783C-0B2D-1840-A9B8-381F2CFBD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9893264-84F8-B54A-9D04-E4BD22EF6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BB32A4-29BA-004B-8363-0D87C33E061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964930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7CC0B9A-1A16-874E-85A5-A11F73414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1DAE1A-88C3-8F46-A2D7-151D1AC425DB}" type="datetime1">
              <a:rPr lang="it-IT"/>
              <a:pPr>
                <a:defRPr/>
              </a:pPr>
              <a:t>02/12/21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19094E6-C484-B744-A480-C9DA97594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71A8429-86C7-8545-807E-67A1C3798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F14838-7248-6C4C-9940-C6F97F2FD66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512481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C533606-66EA-1D4D-B59E-45B1E8510E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3EE4DE1-A8E9-BA49-8686-1B2FD69330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C4DB3A1-7325-344B-BF20-B5D7888AAD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0FAB87-EE33-CA4F-B361-256C902704A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9089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0349642-0229-DE4D-BDDE-0AA4EC0251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F2D42BE-FBDF-C14A-98CD-69D2C2862C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3AEEB70-85DA-7944-A227-A8DEEA25A7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AE8083-C9F1-0B4B-97FF-F19B4F47773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4820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72BC54-2EA5-3044-90C0-11F6DD0E2E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C1D95EA-182F-CF48-A86E-6FF3553AEB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C3A371-2E35-C74A-93D5-4839110DC4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A17856-0930-8E41-8AD2-A92095C5D16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29870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24108F0-72AA-DD49-B713-0173CC585D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29FA0B0-5523-634E-9448-D8CEEA59E3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AD833C9-6DFF-9D46-BD9C-7DC136EA6A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30D73-CEA0-C242-80B7-EDA2E5A3E82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26490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3597E47-AE94-C646-82B4-BACA90D07E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2953CE1-F4E8-354D-90F7-787AD807EA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A49BDD9-7C74-4049-9BE9-3BE47032A6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F60F1F-4350-9944-B016-80C28057F58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38545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D976F94-6625-9E41-8ECB-236B26801D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38D8092-77D2-8342-B072-BF74CEB8A3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DB01C59-19C3-F646-B784-2E9DAA3207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54453-1607-DE4E-B177-0FCDA012B91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13025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992658-0414-5342-8F91-C4D0627A56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F30107-2ABE-3A4D-964E-53D65A29BC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0B2E11-C972-7544-A505-56EF348EDD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ED98F3-C50E-7045-A512-0E66E900512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54490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4E6E63-0B7A-4646-929C-5E8ABC856E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8D6B58-F065-414C-98C8-87BFC9C0AC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322A40-3A21-BF4C-BCB0-32692C38EF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24FC54-171B-5345-BB90-0DB8D7F0DEB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63318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0AD86D1-E635-B145-A8AB-776B815E15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 dello schema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C4612BC-BBDC-0442-9656-FB8BC9639F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BCB5464-6DA5-2C42-9715-DFC92592BA2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9CE193A-0AF4-C84D-9519-B41136D43F0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9F9F0F4-B3D3-7C48-9118-187CB50B419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1EBF9D1B-BA46-A249-AD66-B6CBD284260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MS PGothic" pitchFamily="34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  <a:cs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  <a:cs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  <a:cs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  <a:cs typeface="MS PGothic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egnaposto titolo 1">
            <a:extLst>
              <a:ext uri="{FF2B5EF4-FFF2-40B4-BE49-F238E27FC236}">
                <a16:creationId xmlns:a16="http://schemas.microsoft.com/office/drawing/2014/main" id="{37BC9110-1A9D-A44F-A177-F62ECD5C8CE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2051" name="Segnaposto testo 2">
            <a:extLst>
              <a:ext uri="{FF2B5EF4-FFF2-40B4-BE49-F238E27FC236}">
                <a16:creationId xmlns:a16="http://schemas.microsoft.com/office/drawing/2014/main" id="{DCB501E9-D208-E841-8664-87B8373A881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E93D376-A28B-AC41-A230-F76F8C0C49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-102" charset="0"/>
                <a:ea typeface="ＭＳ Ｐゴシック" pitchFamily="-102" charset="-128"/>
              </a:defRPr>
            </a:lvl1pPr>
          </a:lstStyle>
          <a:p>
            <a:pPr>
              <a:defRPr/>
            </a:pPr>
            <a:fld id="{87E60386-3BA6-944B-9FC0-D9A4B2162CDE}" type="datetime1">
              <a:rPr lang="it-IT"/>
              <a:pPr>
                <a:defRPr/>
              </a:pPr>
              <a:t>02/12/21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6EECB6A-6730-E748-9DB0-A43FE41886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99AAC90-65CA-EE42-ACA9-ACC9483F26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D7986567-8057-3B48-B567-ACD14648278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09747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pitchFamily="-10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pitchFamily="-10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pitchFamily="-10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pitchFamily="-10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pitchFamily="-10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pitchFamily="-10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8.jpe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0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5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iqualificazioneenergetica.info/wp-content/uploads/2012/03/Siemens_MarineCurrentTurbines_5mar2012.jpg" TargetMode="External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3.jpeg"/><Relationship Id="rId5" Type="http://schemas.openxmlformats.org/officeDocument/2006/relationships/image" Target="../media/image112.png"/><Relationship Id="rId4" Type="http://schemas.openxmlformats.org/officeDocument/2006/relationships/image" Target="../media/image70.jpe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0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0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0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0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24.jpeg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26.jpe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28.jpe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31.png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0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0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tiff"/><Relationship Id="rId2" Type="http://schemas.openxmlformats.org/officeDocument/2006/relationships/image" Target="../media/image133.tif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5.tiff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39.tiff"/><Relationship Id="rId4" Type="http://schemas.openxmlformats.org/officeDocument/2006/relationships/image" Target="../media/image138.tiff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5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42.jpeg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0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7" Type="http://schemas.openxmlformats.org/officeDocument/2006/relationships/image" Target="../media/image146.jpeg"/><Relationship Id="rId2" Type="http://schemas.openxmlformats.org/officeDocument/2006/relationships/hyperlink" Target="http://www.google.it/url?sa=i&amp;rct=j&amp;q=&amp;esrc=s&amp;source=images&amp;cd=&amp;cad=rja&amp;uact=8&amp;ved=0ahUKEwiQwerPqejVAhVJmBoKHdCEAQ8QjRwIBw&amp;url=http%3A%2F%2Fwww.meteoweb.eu%2F2017%2F04%2Fallarme-collisioni-750-000-rifiuti-spaziali-di-oltre-1-cm-le-conseguenze-per-i-satelliti-potrebbero-essere-gravi%2F888045%2F&amp;psig=AFQjCNHWCrVsXfkdCgNuVSExv0rOryZocA&amp;ust=1503404824803777" TargetMode="External"/><Relationship Id="rId1" Type="http://schemas.openxmlformats.org/officeDocument/2006/relationships/slideLayout" Target="../slideLayouts/slideLayout20.xml"/><Relationship Id="rId6" Type="http://schemas.openxmlformats.org/officeDocument/2006/relationships/hyperlink" Target="http://www.google.it/url?sa=i&amp;rct=j&amp;q=&amp;esrc=s&amp;source=images&amp;cd=&amp;cad=rja&amp;uact=8&amp;ved=0ahUKEwiho7CMs-jVAhWE1BoKHYkGDZEQjRwIBw&amp;url=http%3A%2F%2Fwww.moonagewebdream.com%2F2005%2F04%2F&amp;psig=AFQjCNGHIdV6af595QZSBbuHV_RMpaICow&amp;ust=1503407312404785" TargetMode="External"/><Relationship Id="rId5" Type="http://schemas.openxmlformats.org/officeDocument/2006/relationships/image" Target="../media/image145.png"/><Relationship Id="rId4" Type="http://schemas.openxmlformats.org/officeDocument/2006/relationships/hyperlink" Target="https://www.google.it/url?sa=i&amp;rct=j&amp;q=&amp;esrc=s&amp;source=images&amp;cd=&amp;cad=rja&amp;uact=8&amp;ved=0ahUKEwj74rzqr-jVAhUFAxoKHY4sBTIQjRwIBw&amp;url=https%3A%2F%2Fdecolonialatlas.wordpress.com%2F2015%2F06%2F23%2Fspace-pollution%2F&amp;psig=AFQjCNHeWGC2HvSGix1sMH1aUqpFsNsefA&amp;ust=1503406396824433" TargetMode="Externa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0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0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emf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0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0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0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0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0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0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0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0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7.emf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it/url?sa=i&amp;rct=j&amp;q=&amp;esrc=s&amp;source=images&amp;cd=&amp;cad=rja&amp;uact=8&amp;ved=0ahUKEwjiyZrBvOPWAhVOalAKHfAdCngQjRwIBw&amp;url=https://www.ibs.it/terraa-come-farcela-su-pianeta-ebook-bill-mckibben/e/9788896238943&amp;psig=AOvVaw3ugRYis2ycl-ttlc-F9Ra6&amp;ust=1507636161343896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1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4.jpeg"/><Relationship Id="rId2" Type="http://schemas.openxmlformats.org/officeDocument/2006/relationships/hyperlink" Target="http://www.google.it/url?sa=i&amp;rct=j&amp;q=&amp;esrc=s&amp;source=images&amp;cd=&amp;cad=rja&amp;uact=8&amp;ved=0ahUKEwi0zouq4-XWAhVCPVAKHbtFDR0QjRwIBw&amp;url=http://www.ecomalu.it/come-funziona-un-acquedotto-cittadino/&amp;psig=AOvVaw20LPxo_fszdr0DfIwSZIrt&amp;ust=1507715104732697" TargetMode="External"/><Relationship Id="rId1" Type="http://schemas.openxmlformats.org/officeDocument/2006/relationships/slideLayout" Target="../slideLayouts/slideLayout20.xml"/><Relationship Id="rId6" Type="http://schemas.openxmlformats.org/officeDocument/2006/relationships/hyperlink" Target="http://www.google.it/url?sa=i&amp;rct=j&amp;q=&amp;esrc=s&amp;source=images&amp;cd=&amp;cad=rja&amp;uact=8&amp;ved=0ahUKEwiTp9rE6eXWAhXBJFAKHXyLAwkQjRwIBw&amp;url=http://www.meridiananotizie.it/2014/10/sanita/video-policlinico-gemelli-inaugurata-la-sala-ibrida-per-la-cardiochirugia-la-prima-a-roma-e-nel-sud-italia/&amp;psig=AOvVaw2Qeu-VH058phFdsawW7AUf&amp;ust=1507715780195026" TargetMode="External"/><Relationship Id="rId5" Type="http://schemas.openxmlformats.org/officeDocument/2006/relationships/image" Target="../media/image63.jpeg"/><Relationship Id="rId4" Type="http://schemas.openxmlformats.org/officeDocument/2006/relationships/hyperlink" Target="http://www.google.it/url?sa=i&amp;rct=j&amp;q=&amp;esrc=s&amp;source=images&amp;cd=&amp;cad=rja&amp;uact=8&amp;ved=0ahUKEwjjltum5OXWAhVLbFAKHYW1CQsQjRwIBw&amp;url=http://asud.net/le-imprese-destrazione-mineraria-hanno-sostituito-lo-stato-in-africa/&amp;psig=AOvVaw3-_CSWrnwO_MCaOT6j-RV9&amp;ust=1507715456026176" TargetMode="Externa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7.jpe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8.jpe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://www.riqualificazioneenergetica.info/wp-content/uploads/2012/03/Siemens_MarineCurrentTurbines_5mar2012.jpg" TargetMode="External"/><Relationship Id="rId5" Type="http://schemas.openxmlformats.org/officeDocument/2006/relationships/image" Target="../media/image69.jpeg"/><Relationship Id="rId4" Type="http://schemas.openxmlformats.org/officeDocument/2006/relationships/hyperlink" Target="http://it.wikipedia.org/wiki/File:Centrale_idroelettrica_Semenza_2.jpg" TargetMode="External"/><Relationship Id="rId9" Type="http://schemas.openxmlformats.org/officeDocument/2006/relationships/image" Target="../media/image72.gi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0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0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81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0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8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5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0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5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4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6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9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3.jpe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3">
            <a:extLst>
              <a:ext uri="{FF2B5EF4-FFF2-40B4-BE49-F238E27FC236}">
                <a16:creationId xmlns:a16="http://schemas.microsoft.com/office/drawing/2014/main" id="{7B229B3F-235B-B34E-9A7E-850E517B54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8778" y="2251372"/>
            <a:ext cx="5241925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it-IT" b="1" dirty="0">
                <a:solidFill>
                  <a:srgbClr val="0033CC"/>
                </a:solidFill>
                <a:latin typeface="Comic Sans MS" panose="030F0902030302020204" pitchFamily="66" charset="0"/>
              </a:rPr>
              <a:t>Margherita Venturi</a:t>
            </a:r>
          </a:p>
        </p:txBody>
      </p:sp>
      <p:sp>
        <p:nvSpPr>
          <p:cNvPr id="17410" name="Rectangle 4">
            <a:extLst>
              <a:ext uri="{FF2B5EF4-FFF2-40B4-BE49-F238E27FC236}">
                <a16:creationId xmlns:a16="http://schemas.microsoft.com/office/drawing/2014/main" id="{53FC1FDD-F49D-A747-81F3-E0AB8C1D5F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3735" y="3978701"/>
            <a:ext cx="4897437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it-IT" sz="2200" b="1" dirty="0">
                <a:solidFill>
                  <a:srgbClr val="0033CC"/>
                </a:solidFill>
                <a:latin typeface="Comic Sans MS" panose="030F0902030302020204" pitchFamily="66" charset="0"/>
              </a:rPr>
              <a:t>e-mail: </a:t>
            </a:r>
            <a:r>
              <a:rPr lang="en-US" altLang="it-IT" sz="2200" b="1" dirty="0" err="1">
                <a:solidFill>
                  <a:srgbClr val="0033CC"/>
                </a:solidFill>
                <a:latin typeface="Comic Sans MS" panose="030F0902030302020204" pitchFamily="66" charset="0"/>
              </a:rPr>
              <a:t>margherita.venturi@unibo.it</a:t>
            </a:r>
            <a:endParaRPr lang="en-US" altLang="it-IT" sz="2200" b="1" dirty="0">
              <a:solidFill>
                <a:srgbClr val="0033CC"/>
              </a:solidFill>
              <a:latin typeface="Comic Sans MS" panose="030F0902030302020204" pitchFamily="66" charset="0"/>
            </a:endParaRPr>
          </a:p>
        </p:txBody>
      </p:sp>
      <p:sp>
        <p:nvSpPr>
          <p:cNvPr id="17413" name="Rectangle 3">
            <a:extLst>
              <a:ext uri="{FF2B5EF4-FFF2-40B4-BE49-F238E27FC236}">
                <a16:creationId xmlns:a16="http://schemas.microsoft.com/office/drawing/2014/main" id="{9315F24B-055B-ED4D-91D0-95723BBFB1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3" y="2852936"/>
            <a:ext cx="756126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it-IT" sz="2600" dirty="0" err="1">
                <a:solidFill>
                  <a:srgbClr val="0033CC"/>
                </a:solidFill>
                <a:latin typeface="Comic Sans MS" panose="030F0902030302020204" pitchFamily="66" charset="0"/>
              </a:rPr>
              <a:t>Dipartimento</a:t>
            </a:r>
            <a:r>
              <a:rPr lang="en-US" altLang="it-IT" sz="2600" dirty="0">
                <a:solidFill>
                  <a:srgbClr val="0033CC"/>
                </a:solidFill>
                <a:latin typeface="Comic Sans MS" panose="030F0902030302020204" pitchFamily="66" charset="0"/>
              </a:rPr>
              <a:t> di </a:t>
            </a:r>
            <a:r>
              <a:rPr lang="en-US" altLang="it-IT" sz="2600" dirty="0" err="1">
                <a:solidFill>
                  <a:srgbClr val="0033CC"/>
                </a:solidFill>
                <a:latin typeface="Comic Sans MS" panose="030F0902030302020204" pitchFamily="66" charset="0"/>
              </a:rPr>
              <a:t>Chimica</a:t>
            </a:r>
            <a:r>
              <a:rPr lang="en-US" altLang="it-IT" sz="2600" dirty="0">
                <a:solidFill>
                  <a:srgbClr val="0033CC"/>
                </a:solidFill>
                <a:latin typeface="Comic Sans MS" panose="030F0902030302020204" pitchFamily="66" charset="0"/>
              </a:rPr>
              <a:t> “Giacomo </a:t>
            </a:r>
            <a:r>
              <a:rPr lang="en-US" altLang="it-IT" sz="2600" dirty="0" err="1">
                <a:solidFill>
                  <a:srgbClr val="0033CC"/>
                </a:solidFill>
                <a:latin typeface="Comic Sans MS" panose="030F0902030302020204" pitchFamily="66" charset="0"/>
              </a:rPr>
              <a:t>Ciamician</a:t>
            </a:r>
            <a:r>
              <a:rPr lang="en-US" altLang="it-IT" sz="2600" dirty="0">
                <a:solidFill>
                  <a:srgbClr val="0033CC"/>
                </a:solidFill>
                <a:latin typeface="Comic Sans MS" panose="030F0902030302020204" pitchFamily="66" charset="0"/>
              </a:rPr>
              <a:t>”</a:t>
            </a:r>
          </a:p>
          <a:p>
            <a:pPr algn="ctr" eaLnBrk="1" hangingPunct="1">
              <a:buFontTx/>
              <a:buNone/>
            </a:pPr>
            <a:r>
              <a:rPr lang="en-US" altLang="it-IT" sz="2600" dirty="0" err="1">
                <a:solidFill>
                  <a:srgbClr val="0033CC"/>
                </a:solidFill>
                <a:latin typeface="Comic Sans MS" panose="030F0902030302020204" pitchFamily="66" charset="0"/>
              </a:rPr>
              <a:t>Università</a:t>
            </a:r>
            <a:r>
              <a:rPr lang="en-US" altLang="it-IT" sz="2600" dirty="0">
                <a:solidFill>
                  <a:srgbClr val="0033CC"/>
                </a:solidFill>
                <a:latin typeface="Comic Sans MS" panose="030F0902030302020204" pitchFamily="66" charset="0"/>
              </a:rPr>
              <a:t> di Bologna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9E3BA550-8334-C344-9A9D-73EEA04BA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08029"/>
            <a:ext cx="5016500" cy="16383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DAB1D71-D987-3A44-A78D-A0838B563AAB}"/>
              </a:ext>
            </a:extLst>
          </p:cNvPr>
          <p:cNvSpPr txBox="1"/>
          <p:nvPr/>
        </p:nvSpPr>
        <p:spPr>
          <a:xfrm>
            <a:off x="631823" y="4869160"/>
            <a:ext cx="76845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rgbClr val="C00000"/>
                </a:solidFill>
                <a:latin typeface="Comic Sans MS" panose="030F0902030302020204" pitchFamily="66" charset="0"/>
              </a:rPr>
              <a:t>La formazione dei bambini e dei giovani alla partecipazione e alla responsabilità per lo sviluppo sostenibile 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4D57366C-CEFA-B34A-90B2-558F3F0970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4168" y="208029"/>
            <a:ext cx="2952328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it-IT" sz="2200" b="1" dirty="0">
                <a:solidFill>
                  <a:srgbClr val="0033CC"/>
                </a:solidFill>
                <a:latin typeface="Comic Sans MS" panose="030F0902030302020204" pitchFamily="66" charset="0"/>
              </a:rPr>
              <a:t>1 </a:t>
            </a:r>
            <a:r>
              <a:rPr lang="en-US" altLang="it-IT" sz="2200" b="1" dirty="0" err="1">
                <a:solidFill>
                  <a:srgbClr val="0033CC"/>
                </a:solidFill>
                <a:latin typeface="Comic Sans MS" panose="030F0902030302020204" pitchFamily="66" charset="0"/>
              </a:rPr>
              <a:t>dicembre</a:t>
            </a:r>
            <a:r>
              <a:rPr lang="en-US" altLang="it-IT" sz="2200" b="1" dirty="0">
                <a:solidFill>
                  <a:srgbClr val="0033CC"/>
                </a:solidFill>
                <a:latin typeface="Comic Sans MS" panose="030F0902030302020204" pitchFamily="66" charset="0"/>
              </a:rPr>
              <a:t> 2021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4">
            <a:extLst>
              <a:ext uri="{FF2B5EF4-FFF2-40B4-BE49-F238E27FC236}">
                <a16:creationId xmlns:a16="http://schemas.microsoft.com/office/drawing/2014/main" id="{C2360075-DFBF-D24B-BC7A-5F71528E56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" y="1363663"/>
            <a:ext cx="7272338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3600" b="1" dirty="0">
                <a:solidFill>
                  <a:srgbClr val="0033CC"/>
                </a:solidFill>
                <a:latin typeface="Comic Sans MS" panose="030F0902030302020204" pitchFamily="66" charset="0"/>
              </a:rPr>
              <a:t>Va ben oltre il semplice contatto con la realtà pratica del laboratorio</a:t>
            </a:r>
          </a:p>
        </p:txBody>
      </p:sp>
      <p:sp>
        <p:nvSpPr>
          <p:cNvPr id="23554" name="Text Box 3">
            <a:extLst>
              <a:ext uri="{FF2B5EF4-FFF2-40B4-BE49-F238E27FC236}">
                <a16:creationId xmlns:a16="http://schemas.microsoft.com/office/drawing/2014/main" id="{E0FDF8BC-D7C0-FC4B-AD68-938CF731B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" y="282575"/>
            <a:ext cx="85693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4400" b="1" dirty="0">
                <a:solidFill>
                  <a:srgbClr val="C00000"/>
                </a:solidFill>
                <a:latin typeface="Comic Sans MS" panose="030F0902030302020204" pitchFamily="66" charset="0"/>
              </a:rPr>
              <a:t>Didattica laboratoriale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2114B6FE-05DF-3741-9E89-430DBB2E4F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3429000"/>
            <a:ext cx="7777162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lvl="1" algn="ctr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it-IT" altLang="it-IT" sz="3600" b="1" dirty="0">
                <a:solidFill>
                  <a:srgbClr val="0033CC"/>
                </a:solidFill>
                <a:latin typeface="Comic Sans MS" panose="030F0902030302020204" pitchFamily="66" charset="0"/>
              </a:rPr>
              <a:t>Non significa spiegare la teoria e poi proporre un’</a:t>
            </a:r>
            <a:r>
              <a:rPr lang="it-IT" altLang="ja-JP" sz="3600" b="1" dirty="0">
                <a:solidFill>
                  <a:srgbClr val="0033CC"/>
                </a:solidFill>
                <a:latin typeface="Comic Sans MS" panose="030F0902030302020204" pitchFamily="66" charset="0"/>
              </a:rPr>
              <a:t>attività pratica che di solito consiste nel duplicare pedissequamente una ricetta</a:t>
            </a:r>
            <a:endParaRPr lang="it-IT" altLang="it-IT" sz="3600" b="1" dirty="0">
              <a:solidFill>
                <a:srgbClr val="0033CC"/>
              </a:solidFill>
              <a:latin typeface="Comic Sans MS" panose="030F09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CasellaDiTesto 7"/>
          <p:cNvSpPr txBox="1">
            <a:spLocks noChangeArrowheads="1"/>
          </p:cNvSpPr>
          <p:nvPr/>
        </p:nvSpPr>
        <p:spPr bwMode="auto">
          <a:xfrm>
            <a:off x="250825" y="188913"/>
            <a:ext cx="8686800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6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I fertilizzanti in eccesso finiscono nell’ambiente acquatico producendo il fenomeno dell’eutrofizzazione</a:t>
            </a:r>
          </a:p>
        </p:txBody>
      </p:sp>
      <p:grpSp>
        <p:nvGrpSpPr>
          <p:cNvPr id="95235" name="Gruppo 9"/>
          <p:cNvGrpSpPr>
            <a:grpSpLocks/>
          </p:cNvGrpSpPr>
          <p:nvPr/>
        </p:nvGrpSpPr>
        <p:grpSpPr bwMode="auto">
          <a:xfrm>
            <a:off x="684213" y="2133600"/>
            <a:ext cx="7804150" cy="4535488"/>
            <a:chOff x="683568" y="2132856"/>
            <a:chExt cx="7804804" cy="4536504"/>
          </a:xfrm>
        </p:grpSpPr>
        <p:grpSp>
          <p:nvGrpSpPr>
            <p:cNvPr id="95236" name="Gruppo 5"/>
            <p:cNvGrpSpPr>
              <a:grpSpLocks/>
            </p:cNvGrpSpPr>
            <p:nvPr/>
          </p:nvGrpSpPr>
          <p:grpSpPr bwMode="auto">
            <a:xfrm>
              <a:off x="683568" y="2132856"/>
              <a:ext cx="7804804" cy="2525391"/>
              <a:chOff x="295588" y="2680980"/>
              <a:chExt cx="8476879" cy="2885431"/>
            </a:xfrm>
          </p:grpSpPr>
          <p:pic>
            <p:nvPicPr>
              <p:cNvPr id="95239" name="Picture 2" descr="http://nuke.catfishingitalia.it/Portals/0/CanaleViaRipamonti5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95588" y="2686091"/>
                <a:ext cx="4317081" cy="28803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5240" name="Picture 5" descr="Immagine correlata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932040" y="2680980"/>
                <a:ext cx="3840427" cy="28803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95237" name="Picture 11" descr="Immagine correlata"/>
            <p:cNvPicPr>
              <a:picLocks noChangeAspect="1" noChangeArrowheads="1"/>
            </p:cNvPicPr>
            <p:nvPr/>
          </p:nvPicPr>
          <p:blipFill>
            <a:blip r:embed="rId5" cstate="print"/>
            <a:srcRect l="1724" t="16776" r="3448" b="14339"/>
            <a:stretch>
              <a:fillRect/>
            </a:stretch>
          </p:blipFill>
          <p:spPr bwMode="auto">
            <a:xfrm>
              <a:off x="694585" y="4725144"/>
              <a:ext cx="3960440" cy="1944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5238" name="Picture 13" descr="Immagine correlata"/>
            <p:cNvPicPr>
              <a:picLocks noChangeAspect="1" noChangeArrowheads="1"/>
            </p:cNvPicPr>
            <p:nvPr/>
          </p:nvPicPr>
          <p:blipFill>
            <a:blip r:embed="rId6" cstate="print"/>
            <a:srcRect t="8963" b="8052"/>
            <a:stretch>
              <a:fillRect/>
            </a:stretch>
          </p:blipFill>
          <p:spPr bwMode="auto">
            <a:xfrm>
              <a:off x="4959980" y="4725144"/>
              <a:ext cx="3528392" cy="1944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635355498"/>
      </p:ext>
    </p:extLst>
  </p:cSld>
  <p:clrMapOvr>
    <a:masterClrMapping/>
  </p:clrMapOvr>
  <p:transition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2"/>
          <p:cNvSpPr txBox="1">
            <a:spLocks noChangeArrowheads="1"/>
          </p:cNvSpPr>
          <p:nvPr/>
        </p:nvSpPr>
        <p:spPr bwMode="auto">
          <a:xfrm>
            <a:off x="5436096" y="332656"/>
            <a:ext cx="3174504" cy="1107996"/>
          </a:xfrm>
          <a:prstGeom prst="rect">
            <a:avLst/>
          </a:prstGeom>
          <a:solidFill>
            <a:schemeClr val="bg1"/>
          </a:solidFill>
          <a:ln w="57150">
            <a:solidFill>
              <a:srgbClr val="0033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6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Acqua</a:t>
            </a:r>
          </a:p>
        </p:txBody>
      </p:sp>
      <p:sp>
        <p:nvSpPr>
          <p:cNvPr id="4" name="CasellaDiTesto 3"/>
          <p:cNvSpPr txBox="1">
            <a:spLocks noChangeArrowheads="1"/>
          </p:cNvSpPr>
          <p:nvPr/>
        </p:nvSpPr>
        <p:spPr bwMode="auto">
          <a:xfrm>
            <a:off x="4076700" y="1628800"/>
            <a:ext cx="4959796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Una risorsa preziosa e insostituibile per la vita</a:t>
            </a:r>
          </a:p>
        </p:txBody>
      </p:sp>
      <p:pic>
        <p:nvPicPr>
          <p:cNvPr id="96260" name="Picture 6" descr="http://sognoinviaggio.files.wordpress.com/2011/11/la-foresta-amazzonic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304800"/>
            <a:ext cx="3886200" cy="291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>
            <a:spLocks noChangeArrowheads="1"/>
          </p:cNvSpPr>
          <p:nvPr/>
        </p:nvSpPr>
        <p:spPr bwMode="auto">
          <a:xfrm>
            <a:off x="190500" y="3573016"/>
            <a:ext cx="8763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Il nostro corpo è costituito per circa il 70% di acqua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20461C3E-8A14-794D-9A58-B4B85BB3FECB}"/>
              </a:ext>
            </a:extLst>
          </p:cNvPr>
          <p:cNvGrpSpPr/>
          <p:nvPr/>
        </p:nvGrpSpPr>
        <p:grpSpPr>
          <a:xfrm>
            <a:off x="211033" y="4840124"/>
            <a:ext cx="8378638" cy="1881715"/>
            <a:chOff x="-205510" y="5009226"/>
            <a:chExt cx="8378638" cy="1881715"/>
          </a:xfrm>
        </p:grpSpPr>
        <p:sp>
          <p:nvSpPr>
            <p:cNvPr id="6" name="Text Box 3">
              <a:extLst>
                <a:ext uri="{FF2B5EF4-FFF2-40B4-BE49-F238E27FC236}">
                  <a16:creationId xmlns:a16="http://schemas.microsoft.com/office/drawing/2014/main" id="{39A80B0A-66C5-EE48-A751-735BE5CCAB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05510" y="5013176"/>
              <a:ext cx="6289678" cy="1569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r>
                <a:rPr kumimoji="0" lang="it-IT" altLang="it-IT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omic Sans MS" pitchFamily="66" charset="0"/>
                  <a:ea typeface="MS PGothic" panose="020B0600070205080204" pitchFamily="34" charset="-128"/>
                  <a:cs typeface="+mn-cs"/>
                </a:rPr>
                <a:t>L’acqua è il composto più abbondante sulla superficie della Terra</a:t>
              </a:r>
              <a:endParaRPr kumimoji="0" lang="it-IT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  <a:sym typeface="Symbol" pitchFamily="18" charset="2"/>
              </a:endParaRPr>
            </a:p>
          </p:txBody>
        </p:sp>
        <p:pic>
          <p:nvPicPr>
            <p:cNvPr id="7" name="Picture 2" descr="http://www.centrometeoitaliano.it/wp-content/uploads/2013/07/Scoperto-pianeta-con-colore-simile-alla-terra.jpg">
              <a:extLst>
                <a:ext uri="{FF2B5EF4-FFF2-40B4-BE49-F238E27FC236}">
                  <a16:creationId xmlns:a16="http://schemas.microsoft.com/office/drawing/2014/main" id="{04DCCA06-9E1E-0645-A3B3-FF262761920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l="17635" t="13030" r="9516" b="-1706"/>
            <a:stretch/>
          </p:blipFill>
          <p:spPr bwMode="auto">
            <a:xfrm>
              <a:off x="6292878" y="5009226"/>
              <a:ext cx="1880250" cy="1881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68143811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2"/>
          <p:cNvSpPr txBox="1">
            <a:spLocks noChangeArrowheads="1"/>
          </p:cNvSpPr>
          <p:nvPr/>
        </p:nvSpPr>
        <p:spPr bwMode="auto">
          <a:xfrm>
            <a:off x="228600" y="0"/>
            <a:ext cx="79248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48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La Terra: il pianeta blu</a:t>
            </a:r>
            <a:endParaRPr kumimoji="0" lang="it-IT" altLang="it-IT" sz="40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omic Sans MS" pitchFamily="66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73059" name="Text Box 3"/>
          <p:cNvSpPr txBox="1">
            <a:spLocks noChangeArrowheads="1"/>
          </p:cNvSpPr>
          <p:nvPr/>
        </p:nvSpPr>
        <p:spPr bwMode="auto">
          <a:xfrm>
            <a:off x="107950" y="990600"/>
            <a:ext cx="560705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6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Il 71% della superficie della Terra è ricoperto d’acqua (1,5 </a:t>
            </a:r>
            <a:r>
              <a:rPr kumimoji="0" lang="it-IT" altLang="it-IT" sz="36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  <a:sym typeface="Symbol" pitchFamily="18" charset="2"/>
              </a:rPr>
              <a:t> 10</a:t>
            </a:r>
            <a:r>
              <a:rPr kumimoji="0" lang="it-IT" altLang="it-IT" sz="3600" b="1" i="0" u="none" strike="noStrike" kern="1200" cap="none" spc="0" normalizeH="0" baseline="3000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  <a:sym typeface="Symbol" pitchFamily="18" charset="2"/>
              </a:rPr>
              <a:t>18</a:t>
            </a:r>
            <a:r>
              <a:rPr kumimoji="0" lang="it-IT" altLang="it-IT" sz="36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 m</a:t>
            </a:r>
            <a:r>
              <a:rPr kumimoji="0" lang="it-IT" altLang="it-IT" sz="3600" b="1" i="0" u="none" strike="noStrike" kern="1200" cap="none" spc="0" normalizeH="0" baseline="3000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3</a:t>
            </a:r>
            <a:r>
              <a:rPr kumimoji="0" lang="it-IT" altLang="it-IT" sz="36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)</a:t>
            </a:r>
          </a:p>
        </p:txBody>
      </p:sp>
      <p:sp>
        <p:nvSpPr>
          <p:cNvPr id="173061" name="Text Box 5"/>
          <p:cNvSpPr txBox="1">
            <a:spLocks noChangeArrowheads="1"/>
          </p:cNvSpPr>
          <p:nvPr/>
        </p:nvSpPr>
        <p:spPr bwMode="auto">
          <a:xfrm>
            <a:off x="34925" y="2867025"/>
            <a:ext cx="903605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it-IT" altLang="it-IT" sz="32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 97,0% è acqua salata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it-IT" altLang="it-IT" sz="32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 2,1% è acqua imprigionata come ghiaccio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it-IT" altLang="it-IT" sz="32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 0,9% è acqua dolce </a:t>
            </a:r>
            <a:r>
              <a:rPr kumimoji="0" lang="it-IT" altLang="it-IT" sz="28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(laghi, fiumi, falde, nubi)</a:t>
            </a:r>
            <a:endParaRPr kumimoji="0" lang="it-IT" altLang="it-IT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228600" y="4724400"/>
            <a:ext cx="8686800" cy="17541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6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Se questo 0,9% fosse ben distribuito sarebbe più che sufficiente per tutti gli usi e bisogni </a:t>
            </a:r>
            <a:r>
              <a:rPr kumimoji="0" lang="it-IT" altLang="it-IT" sz="2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(1.700 m</a:t>
            </a:r>
            <a:r>
              <a:rPr kumimoji="0" lang="it-IT" altLang="it-IT" sz="2400" b="1" i="0" u="none" strike="noStrike" kern="1200" cap="none" spc="0" normalizeH="0" baseline="3000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3</a:t>
            </a:r>
            <a:r>
              <a:rPr kumimoji="0" lang="it-IT" altLang="it-IT" sz="2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 pro-capite per anno)</a:t>
            </a:r>
          </a:p>
        </p:txBody>
      </p:sp>
      <p:pic>
        <p:nvPicPr>
          <p:cNvPr id="98310" name="Picture 3" descr="plane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08700" y="990600"/>
            <a:ext cx="28829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20501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59" grpId="0"/>
      <p:bldP spid="173061" grpId="0"/>
      <p:bldP spid="11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/>
          <p:cNvGraphicFramePr>
            <a:graphicFrameLocks noGrp="1"/>
          </p:cNvGraphicFramePr>
          <p:nvPr/>
        </p:nvGraphicFramePr>
        <p:xfrm>
          <a:off x="684213" y="2078038"/>
          <a:ext cx="7848600" cy="3870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23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562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44731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latin typeface="Comic Sans MS" pitchFamily="66" charset="0"/>
                        </a:rPr>
                        <a:t>Nazione</a:t>
                      </a:r>
                      <a:endParaRPr lang="en-GB" sz="2800" dirty="0">
                        <a:latin typeface="Comic Sans MS" pitchFamily="66" charset="0"/>
                      </a:endParaRPr>
                    </a:p>
                  </a:txBody>
                  <a:tcPr marL="91437" marR="91437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Comic Sans MS" pitchFamily="66" charset="0"/>
                        </a:rPr>
                        <a:t>Media pro-</a:t>
                      </a:r>
                      <a:r>
                        <a:rPr lang="en-GB" sz="2800" dirty="0" err="1">
                          <a:latin typeface="Comic Sans MS" pitchFamily="66" charset="0"/>
                        </a:rPr>
                        <a:t>capite</a:t>
                      </a:r>
                      <a:r>
                        <a:rPr lang="en-GB" sz="2800" dirty="0">
                          <a:latin typeface="Comic Sans MS" pitchFamily="66" charset="0"/>
                        </a:rPr>
                        <a:t> (m</a:t>
                      </a:r>
                      <a:r>
                        <a:rPr lang="en-GB" sz="2800" baseline="30000" dirty="0">
                          <a:latin typeface="Comic Sans MS" pitchFamily="66" charset="0"/>
                        </a:rPr>
                        <a:t>3</a:t>
                      </a:r>
                      <a:r>
                        <a:rPr lang="en-GB" sz="2800" dirty="0">
                          <a:latin typeface="Comic Sans MS" pitchFamily="66" charset="0"/>
                        </a:rPr>
                        <a:t>/anno)</a:t>
                      </a:r>
                    </a:p>
                  </a:txBody>
                  <a:tcPr marL="91437" marR="91437" marT="45700" marB="457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066"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America Nord e </a:t>
                      </a:r>
                      <a:r>
                        <a:rPr lang="en-GB" sz="2800" b="1" dirty="0" err="1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Sud</a:t>
                      </a:r>
                      <a:endParaRPr lang="en-GB" sz="2800" b="1" dirty="0">
                        <a:solidFill>
                          <a:srgbClr val="0033CC"/>
                        </a:solidFill>
                        <a:latin typeface="Comic Sans MS" pitchFamily="66" charset="0"/>
                      </a:endParaRPr>
                    </a:p>
                  </a:txBody>
                  <a:tcPr marL="91437" marR="91437" marT="45700" marB="457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800" b="1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21</a:t>
                      </a:r>
                      <a:r>
                        <a:rPr lang="en-GB" sz="2800" b="1" baseline="0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.000</a:t>
                      </a:r>
                      <a:endParaRPr lang="en-GB" sz="2800" b="1" dirty="0">
                        <a:solidFill>
                          <a:srgbClr val="0033CC"/>
                        </a:solidFill>
                        <a:latin typeface="Comic Sans MS" pitchFamily="66" charset="0"/>
                      </a:endParaRPr>
                    </a:p>
                  </a:txBody>
                  <a:tcPr marL="91437" marR="91437" marT="45700" marB="457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066"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Europa</a:t>
                      </a:r>
                      <a:r>
                        <a:rPr lang="en-GB" sz="2800" b="1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, Asia, Australia</a:t>
                      </a:r>
                    </a:p>
                  </a:txBody>
                  <a:tcPr marL="91437" marR="91437" marT="45700" marB="457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800" b="1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2.000</a:t>
                      </a:r>
                    </a:p>
                  </a:txBody>
                  <a:tcPr marL="91437" marR="91437" marT="45700" marB="457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4731"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Africa (media)</a:t>
                      </a:r>
                    </a:p>
                    <a:p>
                      <a:r>
                        <a:rPr lang="en-GB" sz="2800" b="1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Nord Africa</a:t>
                      </a:r>
                    </a:p>
                  </a:txBody>
                  <a:tcPr marL="91437" marR="91437" marT="45700" marB="457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800" b="1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5.000</a:t>
                      </a:r>
                    </a:p>
                    <a:p>
                      <a:pPr algn="r"/>
                      <a:r>
                        <a:rPr lang="en-GB" sz="2800" b="1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400</a:t>
                      </a:r>
                    </a:p>
                  </a:txBody>
                  <a:tcPr marL="91437" marR="91437" marT="45700" marB="457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44731"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Medio</a:t>
                      </a:r>
                      <a:r>
                        <a:rPr lang="en-GB" sz="2800" b="1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GB" sz="2800" b="1" dirty="0" err="1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Oriente</a:t>
                      </a:r>
                      <a:r>
                        <a:rPr lang="en-GB" sz="2800" b="1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 (media)</a:t>
                      </a:r>
                    </a:p>
                    <a:p>
                      <a:r>
                        <a:rPr lang="en-GB" sz="2800" b="1" dirty="0" err="1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Penisola</a:t>
                      </a:r>
                      <a:r>
                        <a:rPr lang="en-GB" sz="2800" b="1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 Arabica</a:t>
                      </a:r>
                    </a:p>
                  </a:txBody>
                  <a:tcPr marL="91437" marR="91437" marT="45700" marB="457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800" b="1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400</a:t>
                      </a:r>
                    </a:p>
                    <a:p>
                      <a:pPr algn="r"/>
                      <a:r>
                        <a:rPr lang="en-GB" sz="2800" b="1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170</a:t>
                      </a:r>
                    </a:p>
                  </a:txBody>
                  <a:tcPr marL="91437" marR="91437" marT="45700" marB="457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9350" name="Text Box 2"/>
          <p:cNvSpPr txBox="1">
            <a:spLocks noChangeArrowheads="1"/>
          </p:cNvSpPr>
          <p:nvPr/>
        </p:nvSpPr>
        <p:spPr bwMode="auto">
          <a:xfrm>
            <a:off x="444500" y="119063"/>
            <a:ext cx="8382000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Distribuzione dell’acqua nel mondo</a:t>
            </a:r>
          </a:p>
        </p:txBody>
      </p:sp>
    </p:spTree>
    <p:extLst>
      <p:ext uri="{BB962C8B-B14F-4D97-AF65-F5344CB8AC3E}">
        <p14:creationId xmlns:p14="http://schemas.microsoft.com/office/powerpoint/2010/main" val="343470541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/>
          <p:cNvGraphicFramePr>
            <a:graphicFrameLocks noGrp="1"/>
          </p:cNvGraphicFramePr>
          <p:nvPr/>
        </p:nvGraphicFramePr>
        <p:xfrm>
          <a:off x="684213" y="1844675"/>
          <a:ext cx="7848600" cy="3657600"/>
        </p:xfrm>
        <a:graphic>
          <a:graphicData uri="http://schemas.openxmlformats.org/drawingml/2006/table">
            <a:tbl>
              <a:tblPr/>
              <a:tblGrid>
                <a:gridCol w="43926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559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omic Sans MS" pitchFamily="66" charset="0"/>
                        <a:ea typeface="ＭＳ Ｐゴシック" pitchFamily="34" charset="-128"/>
                      </a:endParaRP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itchFamily="66" charset="0"/>
                          <a:ea typeface="ＭＳ Ｐゴシック" pitchFamily="34" charset="-128"/>
                        </a:rPr>
                        <a:t>pro-capite (m</a:t>
                      </a:r>
                      <a:r>
                        <a:rPr kumimoji="0" lang="en-GB" sz="2800" b="1" i="0" u="none" strike="noStrike" cap="none" normalizeH="0" baseline="300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itchFamily="66" charset="0"/>
                          <a:ea typeface="ＭＳ Ｐゴシック" pitchFamily="34" charset="-128"/>
                        </a:rPr>
                        <a:t>3</a:t>
                      </a:r>
                      <a:r>
                        <a:rPr kumimoji="0" lang="en-GB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itchFamily="66" charset="0"/>
                          <a:ea typeface="ＭＳ Ｐゴシック" pitchFamily="34" charset="-128"/>
                        </a:rPr>
                        <a:t>/anno)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omic Sans MS" pitchFamily="66" charset="0"/>
                          <a:ea typeface="ＭＳ Ｐゴシック" pitchFamily="34" charset="-128"/>
                        </a:rPr>
                        <a:t>Media Nazionale*</a:t>
                      </a:r>
                    </a:p>
                  </a:txBody>
                  <a:tcPr marL="91437" marR="914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omic Sans MS" pitchFamily="66" charset="0"/>
                          <a:ea typeface="ＭＳ Ｐゴシック" pitchFamily="34" charset="-128"/>
                        </a:rPr>
                        <a:t>2.700</a:t>
                      </a:r>
                    </a:p>
                  </a:txBody>
                  <a:tcPr marL="91437" marR="914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1" i="0" u="none" strike="noStrike" cap="none" normalizeH="0" baseline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Comic Sans MS" pitchFamily="66" charset="0"/>
                        <a:ea typeface="ＭＳ Ｐゴシック" pitchFamily="34" charset="-128"/>
                      </a:endParaRP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1" i="0" u="none" strike="noStrike" cap="none" normalizeH="0" baseline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Comic Sans MS" pitchFamily="66" charset="0"/>
                        <a:ea typeface="ＭＳ Ｐゴシック" pitchFamily="34" charset="-128"/>
                      </a:endParaRP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Comic Sans MS" pitchFamily="66" charset="0"/>
                          <a:ea typeface="ＭＳ Ｐゴシック" pitchFamily="34" charset="-128"/>
                        </a:rPr>
                        <a:t>Nord Est e Abruzzo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Comic Sans MS" pitchFamily="66" charset="0"/>
                          <a:ea typeface="ＭＳ Ｐゴシック" pitchFamily="34" charset="-128"/>
                        </a:rPr>
                        <a:t>5.000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Comic Sans MS" pitchFamily="66" charset="0"/>
                          <a:ea typeface="ＭＳ Ｐゴシック" pitchFamily="34" charset="-128"/>
                        </a:rPr>
                        <a:t>Toscana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Comic Sans MS" pitchFamily="66" charset="0"/>
                          <a:ea typeface="ＭＳ Ｐゴシック" pitchFamily="34" charset="-128"/>
                        </a:rPr>
                        <a:t>820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Comic Sans MS" pitchFamily="66" charset="0"/>
                          <a:ea typeface="ＭＳ Ｐゴシック" pitchFamily="34" charset="-128"/>
                        </a:rPr>
                        <a:t>Puglia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Comic Sans MS" pitchFamily="66" charset="0"/>
                          <a:ea typeface="ＭＳ Ｐゴシック" pitchFamily="34" charset="-128"/>
                        </a:rPr>
                        <a:t>650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0377" name="Text Box 2"/>
          <p:cNvSpPr txBox="1">
            <a:spLocks noChangeArrowheads="1"/>
          </p:cNvSpPr>
          <p:nvPr/>
        </p:nvSpPr>
        <p:spPr bwMode="auto">
          <a:xfrm>
            <a:off x="444500" y="260350"/>
            <a:ext cx="838200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Distribuzione dell’acqua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in Italia</a:t>
            </a:r>
          </a:p>
        </p:txBody>
      </p:sp>
      <p:sp>
        <p:nvSpPr>
          <p:cNvPr id="100378" name="CasellaDiTesto 4"/>
          <p:cNvSpPr txBox="1">
            <a:spLocks noChangeArrowheads="1"/>
          </p:cNvSpPr>
          <p:nvPr/>
        </p:nvSpPr>
        <p:spPr bwMode="auto">
          <a:xfrm>
            <a:off x="684213" y="5949950"/>
            <a:ext cx="669125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*1.000 m</a:t>
            </a:r>
            <a:r>
              <a:rPr kumimoji="0" lang="en-GB" altLang="it-IT" sz="2400" b="1" i="0" u="none" strike="noStrike" kern="1200" cap="none" spc="0" normalizeH="0" baseline="3000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3</a:t>
            </a:r>
            <a:r>
              <a:rPr kumimoji="0" lang="en-GB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 in </a:t>
            </a:r>
            <a:r>
              <a:rPr kumimoji="0" lang="en-GB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più</a:t>
            </a:r>
            <a:r>
              <a:rPr kumimoji="0" lang="en-GB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 rispetto al </a:t>
            </a:r>
            <a:r>
              <a:rPr kumimoji="0" lang="en-GB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minimo</a:t>
            </a:r>
            <a:r>
              <a:rPr kumimoji="0" lang="en-GB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necessario</a:t>
            </a:r>
            <a:endParaRPr kumimoji="0" lang="en-GB" altLang="it-IT" sz="24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852447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Text Box 2"/>
          <p:cNvSpPr txBox="1">
            <a:spLocks noChangeArrowheads="1"/>
          </p:cNvSpPr>
          <p:nvPr/>
        </p:nvSpPr>
        <p:spPr bwMode="auto">
          <a:xfrm>
            <a:off x="899592" y="1412776"/>
            <a:ext cx="7655892" cy="419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4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Agricoltura            	  70 %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4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Industria              	  20 %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4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Usi civili e domestici    8 %</a:t>
            </a:r>
          </a:p>
          <a:p>
            <a:pPr marL="0" marR="0" lvl="0" indent="0" algn="l" defTabSz="914400" rtl="0" eaLnBrk="1" fontAlgn="base" latinLnBrk="0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44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omic Sans MS" pitchFamily="66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40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Perdite                    	    2 %</a:t>
            </a:r>
          </a:p>
        </p:txBody>
      </p:sp>
      <p:sp>
        <p:nvSpPr>
          <p:cNvPr id="101379" name="Text Box 3"/>
          <p:cNvSpPr txBox="1">
            <a:spLocks noChangeArrowheads="1"/>
          </p:cNvSpPr>
          <p:nvPr/>
        </p:nvSpPr>
        <p:spPr bwMode="auto">
          <a:xfrm>
            <a:off x="444500" y="188913"/>
            <a:ext cx="838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Usi dell’acqua</a:t>
            </a:r>
          </a:p>
        </p:txBody>
      </p:sp>
    </p:spTree>
    <p:extLst>
      <p:ext uri="{BB962C8B-B14F-4D97-AF65-F5344CB8AC3E}">
        <p14:creationId xmlns:p14="http://schemas.microsoft.com/office/powerpoint/2010/main" val="20971196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586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ext Box 3"/>
          <p:cNvSpPr txBox="1">
            <a:spLocks noChangeArrowheads="1"/>
          </p:cNvSpPr>
          <p:nvPr/>
        </p:nvSpPr>
        <p:spPr bwMode="auto">
          <a:xfrm>
            <a:off x="1476375" y="44450"/>
            <a:ext cx="59753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Acqua e agricoltura</a:t>
            </a:r>
          </a:p>
        </p:txBody>
      </p:sp>
      <p:graphicFrame>
        <p:nvGraphicFramePr>
          <p:cNvPr id="6" name="Tabella 5"/>
          <p:cNvGraphicFramePr>
            <a:graphicFrameLocks noGrp="1"/>
          </p:cNvGraphicFramePr>
          <p:nvPr/>
        </p:nvGraphicFramePr>
        <p:xfrm>
          <a:off x="3756025" y="931863"/>
          <a:ext cx="5135563" cy="50897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16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39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2881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latin typeface="Comic Sans MS" pitchFamily="66" charset="0"/>
                        </a:rPr>
                        <a:t>Alimento</a:t>
                      </a:r>
                      <a:endParaRPr lang="en-GB" sz="2800" dirty="0">
                        <a:latin typeface="Comic Sans MS" pitchFamily="66" charset="0"/>
                      </a:endParaRPr>
                    </a:p>
                  </a:txBody>
                  <a:tcPr marL="91428" marR="91428" marT="45702" marB="4570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latin typeface="Comic Sans MS" pitchFamily="66" charset="0"/>
                        </a:rPr>
                        <a:t>Impronta</a:t>
                      </a:r>
                      <a:r>
                        <a:rPr lang="en-GB" sz="2400" dirty="0">
                          <a:latin typeface="Comic Sans MS" pitchFamily="66" charset="0"/>
                        </a:rPr>
                        <a:t> </a:t>
                      </a:r>
                      <a:r>
                        <a:rPr lang="en-GB" sz="2400" dirty="0" err="1">
                          <a:latin typeface="Comic Sans MS" pitchFamily="66" charset="0"/>
                        </a:rPr>
                        <a:t>Idrica</a:t>
                      </a:r>
                      <a:r>
                        <a:rPr lang="en-GB" sz="2400" dirty="0">
                          <a:latin typeface="Comic Sans MS" pitchFamily="66" charset="0"/>
                        </a:rPr>
                        <a:t>  (L/kg)</a:t>
                      </a:r>
                    </a:p>
                  </a:txBody>
                  <a:tcPr marL="91428" marR="91428" marT="45702" marB="4570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664">
                <a:tc>
                  <a:txBody>
                    <a:bodyPr/>
                    <a:lstStyle/>
                    <a:p>
                      <a:r>
                        <a:rPr lang="en-GB" sz="2200" b="1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Carne </a:t>
                      </a:r>
                      <a:r>
                        <a:rPr lang="en-GB" sz="2200" b="1" dirty="0" err="1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di</a:t>
                      </a:r>
                      <a:r>
                        <a:rPr lang="en-GB" sz="2200" b="1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GB" sz="2200" b="1" dirty="0" err="1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bovino</a:t>
                      </a:r>
                      <a:r>
                        <a:rPr lang="en-GB" sz="2200" b="1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*</a:t>
                      </a:r>
                    </a:p>
                  </a:txBody>
                  <a:tcPr marL="91428" marR="91428" marT="45702" marB="4570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200" b="1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15</a:t>
                      </a:r>
                      <a:r>
                        <a:rPr lang="en-GB" sz="2200" b="1" baseline="0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.400</a:t>
                      </a:r>
                      <a:endParaRPr lang="en-GB" sz="2200" b="1" dirty="0">
                        <a:solidFill>
                          <a:srgbClr val="0033CC"/>
                        </a:solidFill>
                        <a:latin typeface="Comic Sans MS" pitchFamily="66" charset="0"/>
                      </a:endParaRPr>
                    </a:p>
                  </a:txBody>
                  <a:tcPr marL="91428" marR="91428" marT="45702" marB="4570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664">
                <a:tc>
                  <a:txBody>
                    <a:bodyPr/>
                    <a:lstStyle/>
                    <a:p>
                      <a:r>
                        <a:rPr lang="en-GB" sz="2200" b="1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Carne </a:t>
                      </a:r>
                      <a:r>
                        <a:rPr lang="en-GB" sz="2200" b="1" dirty="0" err="1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di</a:t>
                      </a:r>
                      <a:r>
                        <a:rPr lang="en-GB" sz="2200" b="1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GB" sz="2200" b="1" baseline="0" dirty="0" err="1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ovino</a:t>
                      </a:r>
                      <a:r>
                        <a:rPr lang="en-GB" sz="2200" b="1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*</a:t>
                      </a:r>
                    </a:p>
                  </a:txBody>
                  <a:tcPr marL="91428" marR="91428" marT="45702" marB="4570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200" b="1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8.800</a:t>
                      </a:r>
                    </a:p>
                  </a:txBody>
                  <a:tcPr marL="91428" marR="91428" marT="45702" marB="4570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6664">
                <a:tc>
                  <a:txBody>
                    <a:bodyPr/>
                    <a:lstStyle/>
                    <a:p>
                      <a:r>
                        <a:rPr lang="en-GB" sz="2200" b="1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Carne </a:t>
                      </a:r>
                      <a:r>
                        <a:rPr lang="en-GB" sz="2200" b="1" dirty="0" err="1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di</a:t>
                      </a:r>
                      <a:r>
                        <a:rPr lang="en-GB" sz="2200" b="1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GB" sz="2200" b="1" dirty="0" err="1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suino</a:t>
                      </a:r>
                      <a:r>
                        <a:rPr lang="en-GB" sz="2200" b="1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*</a:t>
                      </a:r>
                    </a:p>
                  </a:txBody>
                  <a:tcPr marL="91428" marR="91428" marT="45702" marB="4570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200" b="1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6.000</a:t>
                      </a:r>
                    </a:p>
                  </a:txBody>
                  <a:tcPr marL="91428" marR="91428" marT="45702" marB="4570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6664">
                <a:tc>
                  <a:txBody>
                    <a:bodyPr/>
                    <a:lstStyle/>
                    <a:p>
                      <a:r>
                        <a:rPr lang="en-GB" sz="2200" b="1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Burro</a:t>
                      </a:r>
                    </a:p>
                  </a:txBody>
                  <a:tcPr marL="91428" marR="91428" marT="45702" marB="4570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200" b="1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5.600</a:t>
                      </a:r>
                    </a:p>
                  </a:txBody>
                  <a:tcPr marL="91428" marR="91428" marT="45702" marB="45702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6664">
                <a:tc>
                  <a:txBody>
                    <a:bodyPr/>
                    <a:lstStyle/>
                    <a:p>
                      <a:r>
                        <a:rPr lang="en-GB" sz="2200" b="1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Carne </a:t>
                      </a:r>
                      <a:r>
                        <a:rPr lang="en-GB" sz="2200" b="1" dirty="0" err="1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di</a:t>
                      </a:r>
                      <a:r>
                        <a:rPr lang="en-GB" sz="2200" b="1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GB" sz="2200" b="1" dirty="0" err="1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pollo</a:t>
                      </a:r>
                      <a:r>
                        <a:rPr lang="en-GB" sz="2200" b="1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*</a:t>
                      </a:r>
                    </a:p>
                  </a:txBody>
                  <a:tcPr marL="91428" marR="91428" marT="45702" marB="4570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200" b="1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4.300</a:t>
                      </a:r>
                    </a:p>
                  </a:txBody>
                  <a:tcPr marL="91428" marR="91428" marT="45702" marB="45702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66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b="1" dirty="0" err="1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Uova</a:t>
                      </a:r>
                      <a:endParaRPr lang="en-GB" sz="2200" b="1" dirty="0">
                        <a:solidFill>
                          <a:srgbClr val="0033CC"/>
                        </a:solidFill>
                        <a:latin typeface="Comic Sans MS" pitchFamily="66" charset="0"/>
                      </a:endParaRPr>
                    </a:p>
                  </a:txBody>
                  <a:tcPr marL="91428" marR="91428" marT="45702" marB="4570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200" b="1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3.300</a:t>
                      </a:r>
                    </a:p>
                  </a:txBody>
                  <a:tcPr marL="91428" marR="91428" marT="45702" marB="45702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66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b="1" dirty="0" err="1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Cereali</a:t>
                      </a:r>
                      <a:endParaRPr lang="en-GB" sz="2200" b="1" dirty="0">
                        <a:solidFill>
                          <a:srgbClr val="0033CC"/>
                        </a:solidFill>
                        <a:latin typeface="Comic Sans MS" pitchFamily="66" charset="0"/>
                      </a:endParaRPr>
                    </a:p>
                  </a:txBody>
                  <a:tcPr marL="91428" marR="91428" marT="45702" marB="4570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200" b="1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1.600</a:t>
                      </a:r>
                    </a:p>
                  </a:txBody>
                  <a:tcPr marL="91428" marR="91428" marT="45702" marB="45702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66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b="1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Latte</a:t>
                      </a:r>
                    </a:p>
                  </a:txBody>
                  <a:tcPr marL="91428" marR="91428" marT="45702" marB="4570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200" b="1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1.000</a:t>
                      </a:r>
                    </a:p>
                  </a:txBody>
                  <a:tcPr marL="91428" marR="91428" marT="45702" marB="45702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6664">
                <a:tc>
                  <a:txBody>
                    <a:bodyPr/>
                    <a:lstStyle/>
                    <a:p>
                      <a:r>
                        <a:rPr lang="en-GB" sz="2200" b="1" dirty="0" err="1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Frutta</a:t>
                      </a:r>
                      <a:r>
                        <a:rPr lang="en-GB" sz="2200" b="1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 </a:t>
                      </a:r>
                    </a:p>
                  </a:txBody>
                  <a:tcPr marL="91428" marR="91428" marT="45702" marB="4570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200" b="1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900</a:t>
                      </a:r>
                    </a:p>
                  </a:txBody>
                  <a:tcPr marL="91428" marR="91428" marT="45702" marB="45702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66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b="1" dirty="0" err="1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Verdura</a:t>
                      </a:r>
                      <a:endParaRPr lang="en-GB" sz="2200" b="1" dirty="0">
                        <a:solidFill>
                          <a:srgbClr val="0033CC"/>
                        </a:solidFill>
                        <a:latin typeface="Comic Sans MS" pitchFamily="66" charset="0"/>
                      </a:endParaRPr>
                    </a:p>
                  </a:txBody>
                  <a:tcPr marL="91428" marR="91428" marT="45702" marB="4570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200" b="1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300</a:t>
                      </a:r>
                    </a:p>
                  </a:txBody>
                  <a:tcPr marL="91428" marR="91428" marT="45702" marB="45702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Rettangolo 4"/>
          <p:cNvSpPr/>
          <p:nvPr/>
        </p:nvSpPr>
        <p:spPr>
          <a:xfrm>
            <a:off x="3635375" y="1773238"/>
            <a:ext cx="5400675" cy="358775"/>
          </a:xfrm>
          <a:prstGeom prst="rect">
            <a:avLst/>
          </a:prstGeom>
          <a:noFill/>
          <a:ln w="53975" cmpd="sng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pitchFamily="34" charset="-128"/>
              <a:cs typeface="+mn-cs"/>
            </a:endParaRPr>
          </a:p>
        </p:txBody>
      </p:sp>
      <p:sp>
        <p:nvSpPr>
          <p:cNvPr id="102442" name="CasellaDiTesto 6"/>
          <p:cNvSpPr txBox="1">
            <a:spLocks noChangeArrowheads="1"/>
          </p:cNvSpPr>
          <p:nvPr/>
        </p:nvSpPr>
        <p:spPr bwMode="auto">
          <a:xfrm>
            <a:off x="3708400" y="6092825"/>
            <a:ext cx="52562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*Questi dati includono l’acqua necessaria per produrre il mangime di cui si nutrono gli animali</a:t>
            </a:r>
          </a:p>
        </p:txBody>
      </p:sp>
      <p:grpSp>
        <p:nvGrpSpPr>
          <p:cNvPr id="102443" name="Gruppo 11"/>
          <p:cNvGrpSpPr>
            <a:grpSpLocks/>
          </p:cNvGrpSpPr>
          <p:nvPr/>
        </p:nvGrpSpPr>
        <p:grpSpPr bwMode="auto">
          <a:xfrm>
            <a:off x="179388" y="1484313"/>
            <a:ext cx="3168650" cy="5040312"/>
            <a:chOff x="247326" y="77282"/>
            <a:chExt cx="4596959" cy="6304046"/>
          </a:xfrm>
        </p:grpSpPr>
        <p:grpSp>
          <p:nvGrpSpPr>
            <p:cNvPr id="102444" name="Gruppo 7"/>
            <p:cNvGrpSpPr>
              <a:grpSpLocks/>
            </p:cNvGrpSpPr>
            <p:nvPr/>
          </p:nvGrpSpPr>
          <p:grpSpPr bwMode="auto">
            <a:xfrm>
              <a:off x="247326" y="1656184"/>
              <a:ext cx="4596959" cy="4725144"/>
              <a:chOff x="247326" y="1484784"/>
              <a:chExt cx="4596959" cy="4725144"/>
            </a:xfrm>
          </p:grpSpPr>
          <p:pic>
            <p:nvPicPr>
              <p:cNvPr id="102446" name="Picture 2" descr="Risultati immagini per water food print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r="32748" b="36307"/>
              <a:stretch>
                <a:fillRect/>
              </a:stretch>
            </p:blipFill>
            <p:spPr bwMode="auto">
              <a:xfrm>
                <a:off x="323528" y="1484784"/>
                <a:ext cx="4520757" cy="31683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2447" name="Picture 4" descr="Risultati immagini per water food print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67229" b="69873"/>
              <a:stretch>
                <a:fillRect/>
              </a:stretch>
            </p:blipFill>
            <p:spPr bwMode="auto">
              <a:xfrm>
                <a:off x="247326" y="4725144"/>
                <a:ext cx="2182615" cy="14847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2448" name="Picture 4" descr="Risultati immagini per water food print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67229" t="33051" b="34380"/>
              <a:stretch>
                <a:fillRect/>
              </a:stretch>
            </p:blipFill>
            <p:spPr bwMode="auto">
              <a:xfrm>
                <a:off x="2495456" y="4598706"/>
                <a:ext cx="2182615" cy="1605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02445" name="Picture 6" descr="Risultati immagini per water food print"/>
            <p:cNvPicPr>
              <a:picLocks noChangeAspect="1" noChangeArrowheads="1"/>
            </p:cNvPicPr>
            <p:nvPr/>
          </p:nvPicPr>
          <p:blipFill>
            <a:blip r:embed="rId2" cstate="print"/>
            <a:srcRect l="33704" t="69440" r="19048"/>
            <a:stretch>
              <a:fillRect/>
            </a:stretch>
          </p:blipFill>
          <p:spPr bwMode="auto">
            <a:xfrm>
              <a:off x="906284" y="77282"/>
              <a:ext cx="3240360" cy="15509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94223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a 3"/>
          <p:cNvGraphicFramePr>
            <a:graphicFrameLocks noGrp="1"/>
          </p:cNvGraphicFramePr>
          <p:nvPr/>
        </p:nvGraphicFramePr>
        <p:xfrm>
          <a:off x="1331913" y="2917825"/>
          <a:ext cx="6577012" cy="36798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87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82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5371">
                <a:tc>
                  <a:txBody>
                    <a:bodyPr/>
                    <a:lstStyle/>
                    <a:p>
                      <a:r>
                        <a:rPr lang="en-GB" sz="2800" dirty="0" err="1">
                          <a:latin typeface="Comic Sans MS" pitchFamily="66" charset="0"/>
                        </a:rPr>
                        <a:t>Prodotto</a:t>
                      </a:r>
                      <a:endParaRPr lang="en-GB" sz="2800" dirty="0">
                        <a:latin typeface="Comic Sans MS" pitchFamily="66" charset="0"/>
                      </a:endParaRPr>
                    </a:p>
                  </a:txBody>
                  <a:tcPr marL="91449" marR="91449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latin typeface="Comic Sans MS" pitchFamily="66" charset="0"/>
                        </a:rPr>
                        <a:t>Litri</a:t>
                      </a:r>
                      <a:r>
                        <a:rPr lang="en-GB" sz="2800" dirty="0">
                          <a:latin typeface="Comic Sans MS" pitchFamily="66" charset="0"/>
                        </a:rPr>
                        <a:t> </a:t>
                      </a:r>
                      <a:r>
                        <a:rPr lang="en-GB" sz="2800" dirty="0" err="1">
                          <a:latin typeface="Comic Sans MS" pitchFamily="66" charset="0"/>
                        </a:rPr>
                        <a:t>d’acqua</a:t>
                      </a:r>
                      <a:endParaRPr lang="en-GB" sz="2800" dirty="0">
                        <a:latin typeface="Comic Sans MS" pitchFamily="66" charset="0"/>
                      </a:endParaRPr>
                    </a:p>
                  </a:txBody>
                  <a:tcPr marL="91449" marR="91449" marT="45722" marB="4572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4844"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1 </a:t>
                      </a:r>
                      <a:r>
                        <a:rPr lang="en-GB" sz="2800" b="1" dirty="0" err="1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lattina</a:t>
                      </a:r>
                      <a:r>
                        <a:rPr lang="en-GB" sz="2800" b="1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GB" sz="2800" b="1" dirty="0" err="1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di</a:t>
                      </a:r>
                      <a:r>
                        <a:rPr lang="en-GB" sz="2800" b="1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GB" sz="2800" b="1" dirty="0" err="1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alluminio</a:t>
                      </a:r>
                      <a:endParaRPr lang="en-GB" sz="2800" b="1" dirty="0">
                        <a:solidFill>
                          <a:srgbClr val="0033CC"/>
                        </a:solidFill>
                        <a:latin typeface="Comic Sans MS" pitchFamily="66" charset="0"/>
                      </a:endParaRPr>
                    </a:p>
                  </a:txBody>
                  <a:tcPr marL="91449" marR="91449" marT="45722" marB="4572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800" b="1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120</a:t>
                      </a:r>
                    </a:p>
                  </a:txBody>
                  <a:tcPr marL="91449" marR="91449" marT="45722" marB="4572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2119"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1 </a:t>
                      </a:r>
                      <a:r>
                        <a:rPr lang="en-GB" sz="2800" b="1" dirty="0" err="1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risma</a:t>
                      </a:r>
                      <a:r>
                        <a:rPr lang="en-GB" sz="2800" b="1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GB" sz="2800" b="1" dirty="0" err="1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di</a:t>
                      </a:r>
                      <a:r>
                        <a:rPr lang="en-GB" sz="2800" b="1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GB" sz="2800" b="1" dirty="0" err="1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carta</a:t>
                      </a:r>
                      <a:endParaRPr lang="en-GB" sz="2800" b="1" dirty="0">
                        <a:solidFill>
                          <a:srgbClr val="0033CC"/>
                        </a:solidFill>
                        <a:latin typeface="Comic Sans MS" pitchFamily="66" charset="0"/>
                      </a:endParaRPr>
                    </a:p>
                  </a:txBody>
                  <a:tcPr marL="91449" marR="91449" marT="45722" marB="4572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800" b="1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4.000</a:t>
                      </a:r>
                    </a:p>
                  </a:txBody>
                  <a:tcPr marL="91449" marR="91449" marT="45722" marB="4572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2119"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1 automobile</a:t>
                      </a:r>
                    </a:p>
                  </a:txBody>
                  <a:tcPr marL="91449" marR="91449" marT="45722" marB="4572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800" b="1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250.000</a:t>
                      </a:r>
                    </a:p>
                  </a:txBody>
                  <a:tcPr marL="91449" marR="91449" marT="45722" marB="4572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5371"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1 kg </a:t>
                      </a:r>
                      <a:r>
                        <a:rPr lang="en-GB" sz="2800" b="1" dirty="0" err="1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di</a:t>
                      </a:r>
                      <a:r>
                        <a:rPr lang="en-GB" sz="2800" b="1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GB" sz="2800" b="1" dirty="0" err="1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antibiotico</a:t>
                      </a:r>
                      <a:endParaRPr lang="en-GB" sz="2800" b="1" dirty="0">
                        <a:solidFill>
                          <a:srgbClr val="0033CC"/>
                        </a:solidFill>
                        <a:latin typeface="Comic Sans MS" pitchFamily="66" charset="0"/>
                      </a:endParaRPr>
                    </a:p>
                  </a:txBody>
                  <a:tcPr marL="91449" marR="91449" marT="45722" marB="4572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800" b="1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500.000</a:t>
                      </a:r>
                    </a:p>
                  </a:txBody>
                  <a:tcPr marL="91449" marR="91449" marT="45722" marB="45722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Rettangolo 4"/>
          <p:cNvSpPr/>
          <p:nvPr/>
        </p:nvSpPr>
        <p:spPr>
          <a:xfrm>
            <a:off x="1331913" y="5875338"/>
            <a:ext cx="6553200" cy="649287"/>
          </a:xfrm>
          <a:prstGeom prst="rect">
            <a:avLst/>
          </a:prstGeom>
          <a:noFill/>
          <a:ln w="53975" cmpd="sng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pitchFamily="34" charset="-128"/>
              <a:cs typeface="+mn-cs"/>
            </a:endParaRPr>
          </a:p>
        </p:txBody>
      </p:sp>
      <p:sp>
        <p:nvSpPr>
          <p:cNvPr id="103447" name="Text Box 2"/>
          <p:cNvSpPr txBox="1">
            <a:spLocks noChangeArrowheads="1"/>
          </p:cNvSpPr>
          <p:nvPr/>
        </p:nvSpPr>
        <p:spPr bwMode="auto">
          <a:xfrm>
            <a:off x="1690688" y="188913"/>
            <a:ext cx="54737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Acqua e industria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50825" y="1108075"/>
            <a:ext cx="8713788" cy="1384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9388" marR="0" lvl="0" indent="-1793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it-IT" altLang="it-IT" sz="28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Molta acqua è usata per raffreddare gli impianti</a:t>
            </a:r>
          </a:p>
          <a:p>
            <a:pPr marL="179388" marR="0" lvl="0" indent="-1793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it-IT" altLang="it-IT" sz="28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Molta acqua serve per ottenere qualsiasi bene di consumo</a:t>
            </a:r>
          </a:p>
        </p:txBody>
      </p:sp>
    </p:spTree>
    <p:extLst>
      <p:ext uri="{BB962C8B-B14F-4D97-AF65-F5344CB8AC3E}">
        <p14:creationId xmlns:p14="http://schemas.microsoft.com/office/powerpoint/2010/main" val="34994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01" name="Gruppo 8">
            <a:extLst>
              <a:ext uri="{FF2B5EF4-FFF2-40B4-BE49-F238E27FC236}">
                <a16:creationId xmlns:a16="http://schemas.microsoft.com/office/drawing/2014/main" id="{0DCDEDCC-9BBB-C545-9272-FF3F58E36A78}"/>
              </a:ext>
            </a:extLst>
          </p:cNvPr>
          <p:cNvGrpSpPr>
            <a:grpSpLocks/>
          </p:cNvGrpSpPr>
          <p:nvPr/>
        </p:nvGrpSpPr>
        <p:grpSpPr bwMode="auto">
          <a:xfrm>
            <a:off x="361231" y="290731"/>
            <a:ext cx="5722937" cy="689997"/>
            <a:chOff x="72008" y="115888"/>
            <a:chExt cx="5724128" cy="689624"/>
          </a:xfrm>
        </p:grpSpPr>
        <p:sp>
          <p:nvSpPr>
            <p:cNvPr id="76813" name="Text Box 5">
              <a:extLst>
                <a:ext uri="{FF2B5EF4-FFF2-40B4-BE49-F238E27FC236}">
                  <a16:creationId xmlns:a16="http://schemas.microsoft.com/office/drawing/2014/main" id="{144995FC-9E48-614F-9BAF-003B421747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08" y="115888"/>
              <a:ext cx="5724128" cy="689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Acqua      energia</a:t>
              </a:r>
            </a:p>
          </p:txBody>
        </p:sp>
        <p:grpSp>
          <p:nvGrpSpPr>
            <p:cNvPr id="76814" name="Gruppo 7">
              <a:extLst>
                <a:ext uri="{FF2B5EF4-FFF2-40B4-BE49-F238E27FC236}">
                  <a16:creationId xmlns:a16="http://schemas.microsoft.com/office/drawing/2014/main" id="{F39DC75C-6169-DC44-B0FB-9B3F2995A92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11760" y="332656"/>
              <a:ext cx="669338" cy="296416"/>
              <a:chOff x="6206918" y="332656"/>
              <a:chExt cx="669338" cy="296416"/>
            </a:xfrm>
          </p:grpSpPr>
          <p:sp>
            <p:nvSpPr>
              <p:cNvPr id="6" name="Freccia a destra 5">
                <a:extLst>
                  <a:ext uri="{FF2B5EF4-FFF2-40B4-BE49-F238E27FC236}">
                    <a16:creationId xmlns:a16="http://schemas.microsoft.com/office/drawing/2014/main" id="{A72E2132-1262-7643-8A87-4A2B96499B56}"/>
                  </a:ext>
                </a:extLst>
              </p:cNvPr>
              <p:cNvSpPr/>
              <p:nvPr/>
            </p:nvSpPr>
            <p:spPr>
              <a:xfrm>
                <a:off x="6228269" y="333258"/>
                <a:ext cx="647835" cy="142798"/>
              </a:xfrm>
              <a:prstGeom prst="rightArrow">
                <a:avLst/>
              </a:prstGeom>
              <a:solidFill>
                <a:srgbClr val="0033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" name="Freccia a destra 6">
                <a:extLst>
                  <a:ext uri="{FF2B5EF4-FFF2-40B4-BE49-F238E27FC236}">
                    <a16:creationId xmlns:a16="http://schemas.microsoft.com/office/drawing/2014/main" id="{47149FF9-866B-7746-B6F5-23F86332BC31}"/>
                  </a:ext>
                </a:extLst>
              </p:cNvPr>
              <p:cNvSpPr/>
              <p:nvPr/>
            </p:nvSpPr>
            <p:spPr>
              <a:xfrm rot="10800000">
                <a:off x="6207628" y="485575"/>
                <a:ext cx="647835" cy="142798"/>
              </a:xfrm>
              <a:prstGeom prst="rightArrow">
                <a:avLst/>
              </a:prstGeom>
              <a:solidFill>
                <a:srgbClr val="0033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" name="Gruppo 13">
            <a:extLst>
              <a:ext uri="{FF2B5EF4-FFF2-40B4-BE49-F238E27FC236}">
                <a16:creationId xmlns:a16="http://schemas.microsoft.com/office/drawing/2014/main" id="{CB3569ED-3E13-5A4E-A972-2F044562B906}"/>
              </a:ext>
            </a:extLst>
          </p:cNvPr>
          <p:cNvGrpSpPr>
            <a:grpSpLocks/>
          </p:cNvGrpSpPr>
          <p:nvPr/>
        </p:nvGrpSpPr>
        <p:grpSpPr bwMode="auto">
          <a:xfrm>
            <a:off x="142875" y="333375"/>
            <a:ext cx="8750300" cy="4285438"/>
            <a:chOff x="0" y="332656"/>
            <a:chExt cx="8749013" cy="4286784"/>
          </a:xfrm>
        </p:grpSpPr>
        <p:pic>
          <p:nvPicPr>
            <p:cNvPr id="76807" name="Picture 4">
              <a:extLst>
                <a:ext uri="{FF2B5EF4-FFF2-40B4-BE49-F238E27FC236}">
                  <a16:creationId xmlns:a16="http://schemas.microsoft.com/office/drawing/2014/main" id="{81F5E485-AD3C-7246-8835-D636D529F8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2240" y="332656"/>
              <a:ext cx="2016773" cy="1512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6808" name="Text Box 6">
              <a:extLst>
                <a:ext uri="{FF2B5EF4-FFF2-40B4-BE49-F238E27FC236}">
                  <a16:creationId xmlns:a16="http://schemas.microsoft.com/office/drawing/2014/main" id="{7BD5C3DF-9D07-6540-914D-7E376FBD88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980728"/>
              <a:ext cx="6588224" cy="2554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Dall’acqua si ottiene energia: energia idroelettrica, energia dal moto e dal gradiente termico degli oceani, idrogeno per elettrolisi dell’acqua</a:t>
              </a:r>
            </a:p>
          </p:txBody>
        </p:sp>
        <p:pic>
          <p:nvPicPr>
            <p:cNvPr id="76809" name="Picture 12" descr="http://www.riqualificazioneenergetica.info/wp-content/uploads/2012/03/Siemens_MarineCurrentTurbines_5mar2012-300x216.jpg">
              <a:hlinkClick r:id="rId3"/>
              <a:extLst>
                <a:ext uri="{FF2B5EF4-FFF2-40B4-BE49-F238E27FC236}">
                  <a16:creationId xmlns:a16="http://schemas.microsoft.com/office/drawing/2014/main" id="{3A493AB7-9C8C-124D-8740-7493A5CCC4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73" t="8693" b="11069"/>
            <a:stretch>
              <a:fillRect/>
            </a:stretch>
          </p:blipFill>
          <p:spPr bwMode="auto">
            <a:xfrm>
              <a:off x="6740450" y="1887109"/>
              <a:ext cx="1999689" cy="1469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6810" name="Gruppo 12">
              <a:extLst>
                <a:ext uri="{FF2B5EF4-FFF2-40B4-BE49-F238E27FC236}">
                  <a16:creationId xmlns:a16="http://schemas.microsoft.com/office/drawing/2014/main" id="{E8342773-136D-2047-BCB5-D4F94B0AA65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96425" y="3429253"/>
              <a:ext cx="2380373" cy="1190187"/>
              <a:chOff x="5796425" y="3578115"/>
              <a:chExt cx="2380373" cy="1190187"/>
            </a:xfrm>
          </p:grpSpPr>
          <p:pic>
            <p:nvPicPr>
              <p:cNvPr id="76811" name="Picture 2">
                <a:extLst>
                  <a:ext uri="{FF2B5EF4-FFF2-40B4-BE49-F238E27FC236}">
                    <a16:creationId xmlns:a16="http://schemas.microsoft.com/office/drawing/2014/main" id="{10850CA1-7DCF-804B-A41E-95ED4C4409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86" r="12857"/>
              <a:stretch>
                <a:fillRect/>
              </a:stretch>
            </p:blipFill>
            <p:spPr bwMode="auto">
              <a:xfrm>
                <a:off x="5796425" y="3578115"/>
                <a:ext cx="2380373" cy="11901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Rettangolo 11">
                <a:extLst>
                  <a:ext uri="{FF2B5EF4-FFF2-40B4-BE49-F238E27FC236}">
                    <a16:creationId xmlns:a16="http://schemas.microsoft.com/office/drawing/2014/main" id="{6AADE082-28E8-504D-B3C4-A1544B9CA4C3}"/>
                  </a:ext>
                </a:extLst>
              </p:cNvPr>
              <p:cNvSpPr/>
              <p:nvPr/>
            </p:nvSpPr>
            <p:spPr>
              <a:xfrm>
                <a:off x="5796519" y="4148952"/>
                <a:ext cx="223521" cy="2998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8" name="Gruppo 16">
            <a:extLst>
              <a:ext uri="{FF2B5EF4-FFF2-40B4-BE49-F238E27FC236}">
                <a16:creationId xmlns:a16="http://schemas.microsoft.com/office/drawing/2014/main" id="{3AF647F7-F59E-9846-B6D0-83A63D32F0C1}"/>
              </a:ext>
            </a:extLst>
          </p:cNvPr>
          <p:cNvGrpSpPr>
            <a:grpSpLocks/>
          </p:cNvGrpSpPr>
          <p:nvPr/>
        </p:nvGrpSpPr>
        <p:grpSpPr bwMode="auto">
          <a:xfrm>
            <a:off x="323850" y="3668713"/>
            <a:ext cx="8640763" cy="2987675"/>
            <a:chOff x="467544" y="3669288"/>
            <a:chExt cx="8640960" cy="2987298"/>
          </a:xfrm>
        </p:grpSpPr>
        <p:sp>
          <p:nvSpPr>
            <p:cNvPr id="76804" name="Text Box 7">
              <a:extLst>
                <a:ext uri="{FF2B5EF4-FFF2-40B4-BE49-F238E27FC236}">
                  <a16:creationId xmlns:a16="http://schemas.microsoft.com/office/drawing/2014/main" id="{FD04E777-27B4-C545-9ED3-887AF922CF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48386" y="4941168"/>
              <a:ext cx="3960118" cy="1569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Serve energia per ottenere acqua dolce</a:t>
              </a:r>
              <a:endParaRPr kumimoji="0" lang="it-IT" altLang="it-IT" sz="3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endParaRPr>
            </a:p>
          </p:txBody>
        </p:sp>
        <p:pic>
          <p:nvPicPr>
            <p:cNvPr id="76805" name="Picture 2" descr="MareDolce">
              <a:extLst>
                <a:ext uri="{FF2B5EF4-FFF2-40B4-BE49-F238E27FC236}">
                  <a16:creationId xmlns:a16="http://schemas.microsoft.com/office/drawing/2014/main" id="{8E5AB3DD-BB74-7F42-908B-7A7B681A52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3669288"/>
              <a:ext cx="4464496" cy="1989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6806" name="Text Box 3">
              <a:extLst>
                <a:ext uri="{FF2B5EF4-FFF2-40B4-BE49-F238E27FC236}">
                  <a16:creationId xmlns:a16="http://schemas.microsoft.com/office/drawing/2014/main" id="{8F44C919-90FD-5E47-91D4-B470F326B3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7544" y="5733256"/>
              <a:ext cx="4536504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Impianto di desalinizzazione dell’acqua di mare: 1 litro di petrolio per 3.000 litri di acqua potabile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382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CasellaDiTesto 6">
            <a:extLst>
              <a:ext uri="{FF2B5EF4-FFF2-40B4-BE49-F238E27FC236}">
                <a16:creationId xmlns:a16="http://schemas.microsoft.com/office/drawing/2014/main" id="{F3FD820B-B276-BA49-AAE7-DDB2A99DA5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4450"/>
            <a:ext cx="864235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L’impronta idrica delle varie nazioni dipende dal grado di industrializzazione e dallo stile alimentare dei cittadini</a:t>
            </a:r>
          </a:p>
        </p:txBody>
      </p:sp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5C7A5B90-C8DB-8843-AC94-AFC6A5D0AADD}"/>
              </a:ext>
            </a:extLst>
          </p:cNvPr>
          <p:cNvGraphicFramePr>
            <a:graphicFrameLocks noGrp="1"/>
          </p:cNvGraphicFramePr>
          <p:nvPr/>
        </p:nvGraphicFramePr>
        <p:xfrm>
          <a:off x="1955800" y="1639888"/>
          <a:ext cx="5568950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21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68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err="1">
                          <a:latin typeface="Comic Sans MS" pitchFamily="66" charset="0"/>
                        </a:rPr>
                        <a:t>Nazione</a:t>
                      </a:r>
                      <a:endParaRPr lang="en-GB" sz="2200" dirty="0">
                        <a:latin typeface="Comic Sans MS" pitchFamily="66" charset="0"/>
                      </a:endParaRPr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err="1">
                          <a:latin typeface="Comic Sans MS" pitchFamily="66" charset="0"/>
                        </a:rPr>
                        <a:t>Impronta</a:t>
                      </a:r>
                      <a:r>
                        <a:rPr lang="en-GB" sz="2200" dirty="0">
                          <a:latin typeface="Comic Sans MS" pitchFamily="66" charset="0"/>
                        </a:rPr>
                        <a:t> </a:t>
                      </a:r>
                      <a:r>
                        <a:rPr lang="en-GB" sz="2200" dirty="0" err="1">
                          <a:latin typeface="Comic Sans MS" pitchFamily="66" charset="0"/>
                        </a:rPr>
                        <a:t>Idrica</a:t>
                      </a:r>
                      <a:endParaRPr lang="en-GB" sz="2200" dirty="0"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GB" sz="2200" dirty="0">
                          <a:latin typeface="Comic Sans MS" pitchFamily="66" charset="0"/>
                        </a:rPr>
                        <a:t>pro-</a:t>
                      </a:r>
                      <a:r>
                        <a:rPr lang="en-GB" sz="2200" dirty="0" err="1">
                          <a:latin typeface="Comic Sans MS" pitchFamily="66" charset="0"/>
                        </a:rPr>
                        <a:t>capite</a:t>
                      </a:r>
                      <a:r>
                        <a:rPr lang="en-GB" sz="2200" dirty="0">
                          <a:latin typeface="Comic Sans MS" pitchFamily="66" charset="0"/>
                        </a:rPr>
                        <a:t> (m</a:t>
                      </a:r>
                      <a:r>
                        <a:rPr lang="en-GB" sz="2200" baseline="30000" dirty="0">
                          <a:latin typeface="Comic Sans MS" pitchFamily="66" charset="0"/>
                        </a:rPr>
                        <a:t>3</a:t>
                      </a:r>
                      <a:r>
                        <a:rPr lang="en-GB" sz="2200" dirty="0">
                          <a:latin typeface="Comic Sans MS" pitchFamily="66" charset="0"/>
                        </a:rPr>
                        <a:t>/anno)</a:t>
                      </a:r>
                    </a:p>
                  </a:txBody>
                  <a:tcPr marL="91447" marR="9144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b="1" dirty="0" err="1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Stati</a:t>
                      </a:r>
                      <a:r>
                        <a:rPr lang="en-GB" sz="2200" b="1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GB" sz="2200" b="1" baseline="0" dirty="0" err="1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Uniti</a:t>
                      </a:r>
                      <a:endParaRPr lang="en-GB" sz="2200" b="1" baseline="0" dirty="0">
                        <a:solidFill>
                          <a:srgbClr val="0033CC"/>
                        </a:solidFill>
                        <a:latin typeface="Comic Sans MS" pitchFamily="66" charset="0"/>
                      </a:endParaRPr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200" b="1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2</a:t>
                      </a:r>
                      <a:r>
                        <a:rPr lang="en-GB" sz="2200" b="1" baseline="0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.800</a:t>
                      </a:r>
                      <a:endParaRPr lang="en-GB" sz="2200" b="1" dirty="0">
                        <a:solidFill>
                          <a:srgbClr val="0033CC"/>
                        </a:solidFill>
                        <a:latin typeface="Comic Sans MS" pitchFamily="66" charset="0"/>
                      </a:endParaRPr>
                    </a:p>
                  </a:txBody>
                  <a:tcPr marL="91447" marR="9144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b="1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Italia</a:t>
                      </a:r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200" b="1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2.300</a:t>
                      </a:r>
                    </a:p>
                  </a:txBody>
                  <a:tcPr marL="91447" marR="9144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b="1" dirty="0" err="1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Brasile</a:t>
                      </a:r>
                      <a:endParaRPr lang="en-GB" sz="2200" b="1" dirty="0">
                        <a:solidFill>
                          <a:srgbClr val="0033CC"/>
                        </a:solidFill>
                        <a:latin typeface="Comic Sans MS" pitchFamily="66" charset="0"/>
                      </a:endParaRPr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200" b="1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2.000</a:t>
                      </a:r>
                    </a:p>
                  </a:txBody>
                  <a:tcPr marL="91447" marR="9144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b="1" dirty="0" err="1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Francia</a:t>
                      </a:r>
                      <a:endParaRPr lang="en-GB" sz="2200" b="1" dirty="0">
                        <a:solidFill>
                          <a:srgbClr val="0033CC"/>
                        </a:solidFill>
                        <a:latin typeface="Comic Sans MS" pitchFamily="66" charset="0"/>
                      </a:endParaRPr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200" b="1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1.800</a:t>
                      </a:r>
                    </a:p>
                  </a:txBody>
                  <a:tcPr marL="91447" marR="91447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b="1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Germania</a:t>
                      </a:r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200" b="1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1.400</a:t>
                      </a:r>
                    </a:p>
                  </a:txBody>
                  <a:tcPr marL="91447" marR="91447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b="1" dirty="0" err="1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Giappone</a:t>
                      </a:r>
                      <a:endParaRPr lang="en-GB" sz="2200" b="1" dirty="0">
                        <a:solidFill>
                          <a:srgbClr val="0033CC"/>
                        </a:solidFill>
                        <a:latin typeface="Comic Sans MS" pitchFamily="66" charset="0"/>
                      </a:endParaRPr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200" b="1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1.300</a:t>
                      </a:r>
                    </a:p>
                  </a:txBody>
                  <a:tcPr marL="91447" marR="91447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b="1" dirty="0" err="1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Regno</a:t>
                      </a:r>
                      <a:r>
                        <a:rPr lang="en-GB" sz="2200" b="1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GB" sz="2200" b="1" dirty="0" err="1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Unito</a:t>
                      </a:r>
                      <a:endParaRPr lang="en-GB" sz="2200" b="1" dirty="0">
                        <a:solidFill>
                          <a:srgbClr val="0033CC"/>
                        </a:solidFill>
                        <a:latin typeface="Comic Sans MS" pitchFamily="66" charset="0"/>
                      </a:endParaRPr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200" b="1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1.300</a:t>
                      </a:r>
                    </a:p>
                  </a:txBody>
                  <a:tcPr marL="91447" marR="91447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b="1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India</a:t>
                      </a:r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200" b="1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1.100</a:t>
                      </a:r>
                    </a:p>
                  </a:txBody>
                  <a:tcPr marL="91447" marR="91447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b="1" dirty="0" err="1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Cina</a:t>
                      </a:r>
                      <a:endParaRPr lang="en-GB" sz="2200" b="1" dirty="0">
                        <a:solidFill>
                          <a:srgbClr val="0033CC"/>
                        </a:solidFill>
                        <a:latin typeface="Comic Sans MS" pitchFamily="66" charset="0"/>
                      </a:endParaRPr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200" b="1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1</a:t>
                      </a:r>
                      <a:r>
                        <a:rPr lang="en-GB" sz="2200" b="1" baseline="0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.1</a:t>
                      </a:r>
                      <a:r>
                        <a:rPr lang="en-GB" sz="2200" b="1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00</a:t>
                      </a:r>
                    </a:p>
                  </a:txBody>
                  <a:tcPr marL="91447" marR="91447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b="1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Congo</a:t>
                      </a:r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200" b="1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500</a:t>
                      </a:r>
                    </a:p>
                  </a:txBody>
                  <a:tcPr marL="91447" marR="91447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3">
            <a:extLst>
              <a:ext uri="{FF2B5EF4-FFF2-40B4-BE49-F238E27FC236}">
                <a16:creationId xmlns:a16="http://schemas.microsoft.com/office/drawing/2014/main" id="{B1DF0CDD-5EBB-8545-A4E2-C9D412D20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285750"/>
            <a:ext cx="85693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4400" b="1" dirty="0">
                <a:solidFill>
                  <a:srgbClr val="C00000"/>
                </a:solidFill>
                <a:latin typeface="Comic Sans MS" panose="030F0902030302020204" pitchFamily="66" charset="0"/>
              </a:rPr>
              <a:t>Didattica laboratoriale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05DE7AA9-415B-3948-8D87-B7ADF324E5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1547813"/>
            <a:ext cx="74898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lvl="1" algn="ctr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it-IT" altLang="it-IT" sz="3600" b="1" dirty="0">
                <a:solidFill>
                  <a:srgbClr val="0033CC"/>
                </a:solidFill>
                <a:latin typeface="Comic Sans MS" panose="030F0902030302020204" pitchFamily="66" charset="0"/>
              </a:rPr>
              <a:t>La didattica laboratoriale consiste nel far nascere domande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B5E4B391-2A89-A64C-95D7-EF9CC2A67D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3284538"/>
            <a:ext cx="7189787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4000" b="1" dirty="0">
                <a:solidFill>
                  <a:srgbClr val="0033CC"/>
                </a:solidFill>
                <a:latin typeface="Comic Sans MS" panose="030F0902030302020204" pitchFamily="66" charset="0"/>
              </a:rPr>
              <a:t>Dai giusti interrogativi nasce il desiderio di sapere</a:t>
            </a:r>
            <a:endParaRPr lang="it-IT" altLang="it-IT" sz="4000" dirty="0">
              <a:solidFill>
                <a:srgbClr val="0033CC"/>
              </a:solidFill>
              <a:latin typeface="Comic Sans MS" panose="030F09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CasellaDiTesto 3">
            <a:extLst>
              <a:ext uri="{FF2B5EF4-FFF2-40B4-BE49-F238E27FC236}">
                <a16:creationId xmlns:a16="http://schemas.microsoft.com/office/drawing/2014/main" id="{BE6E7374-A8A2-0C47-A423-E03CC5B812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692150"/>
            <a:ext cx="8497887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40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L’impronta idrica di una nazione è formata da due componenti</a:t>
            </a:r>
          </a:p>
        </p:txBody>
      </p:sp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A99B7C53-5125-EA42-B916-34EC23AC51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5395645"/>
              </p:ext>
            </p:extLst>
          </p:nvPr>
        </p:nvGraphicFramePr>
        <p:xfrm>
          <a:off x="250825" y="2708275"/>
          <a:ext cx="8640763" cy="32880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43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20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643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67869">
                <a:tc>
                  <a:txBody>
                    <a:bodyPr/>
                    <a:lstStyle/>
                    <a:p>
                      <a:pPr algn="l"/>
                      <a:r>
                        <a:rPr lang="en-GB" sz="3600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Parte</a:t>
                      </a:r>
                      <a:r>
                        <a:rPr lang="en-GB" sz="3600" baseline="0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GB" sz="3600" baseline="0" dirty="0" err="1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Interna</a:t>
                      </a:r>
                      <a:endParaRPr lang="en-GB" sz="3600" dirty="0">
                        <a:solidFill>
                          <a:srgbClr val="0033CC"/>
                        </a:solidFill>
                        <a:latin typeface="Comic Sans MS" pitchFamily="66" charset="0"/>
                      </a:endParaRPr>
                    </a:p>
                  </a:txBody>
                  <a:tcPr marL="91438" marR="91438" marT="45711" marB="45711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baseline="0" dirty="0">
                        <a:solidFill>
                          <a:srgbClr val="0033CC"/>
                        </a:solidFill>
                        <a:latin typeface="Comic Sans MS" pitchFamily="66" charset="0"/>
                      </a:endParaRPr>
                    </a:p>
                  </a:txBody>
                  <a:tcPr marL="91438" marR="91438" marT="45711" marB="4571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600" b="1" baseline="0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Parte </a:t>
                      </a:r>
                      <a:r>
                        <a:rPr lang="en-GB" sz="3600" b="1" baseline="0" dirty="0" err="1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Esterna</a:t>
                      </a:r>
                      <a:r>
                        <a:rPr lang="en-GB" sz="3600" b="1" baseline="0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 “</a:t>
                      </a:r>
                      <a:r>
                        <a:rPr lang="en-GB" sz="3600" b="1" baseline="0" dirty="0" err="1">
                          <a:solidFill>
                            <a:srgbClr val="C00000"/>
                          </a:solidFill>
                          <a:latin typeface="Comic Sans MS" pitchFamily="66" charset="0"/>
                        </a:rPr>
                        <a:t>virtuale</a:t>
                      </a:r>
                      <a:r>
                        <a:rPr lang="en-GB" sz="3600" b="1" baseline="0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”</a:t>
                      </a:r>
                    </a:p>
                  </a:txBody>
                  <a:tcPr marL="91438" marR="91438" marT="45711" marB="4571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1984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baseline="0" dirty="0">
                        <a:solidFill>
                          <a:srgbClr val="0033CC"/>
                        </a:solidFill>
                        <a:latin typeface="Comic Sans MS" pitchFamily="66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baseline="0" dirty="0" err="1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Acqua</a:t>
                      </a:r>
                      <a:r>
                        <a:rPr lang="en-GB" sz="2800" b="1" baseline="0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GB" sz="2800" b="1" baseline="0" dirty="0" err="1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usata</a:t>
                      </a:r>
                      <a:r>
                        <a:rPr lang="en-GB" sz="2800" b="1" baseline="0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GB" sz="2800" b="1" baseline="0" dirty="0" err="1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all’interno</a:t>
                      </a:r>
                      <a:r>
                        <a:rPr lang="en-GB" sz="2800" b="1" baseline="0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 del </a:t>
                      </a:r>
                      <a:r>
                        <a:rPr lang="en-GB" sz="2800" b="1" baseline="0" dirty="0" err="1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paese</a:t>
                      </a:r>
                      <a:endParaRPr lang="en-GB" sz="2800" b="1" baseline="0" dirty="0">
                        <a:solidFill>
                          <a:srgbClr val="0033CC"/>
                        </a:solidFill>
                        <a:latin typeface="Comic Sans MS" pitchFamily="66" charset="0"/>
                      </a:endParaRPr>
                    </a:p>
                    <a:p>
                      <a:endParaRPr lang="en-GB" sz="3600" b="1" baseline="0" dirty="0">
                        <a:solidFill>
                          <a:srgbClr val="0033CC"/>
                        </a:solidFill>
                        <a:latin typeface="Comic Sans MS" pitchFamily="66" charset="0"/>
                      </a:endParaRPr>
                    </a:p>
                  </a:txBody>
                  <a:tcPr marL="91438" marR="91438" marT="45711" marB="45711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baseline="0" dirty="0">
                        <a:solidFill>
                          <a:srgbClr val="0033CC"/>
                        </a:solidFill>
                        <a:latin typeface="Comic Sans MS" pitchFamily="66" charset="0"/>
                      </a:endParaRPr>
                    </a:p>
                  </a:txBody>
                  <a:tcPr marL="91438" marR="91438" marT="45711" marB="4571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baseline="0" dirty="0" err="1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Acqua</a:t>
                      </a:r>
                      <a:r>
                        <a:rPr lang="en-GB" sz="2800" b="1" baseline="0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GB" sz="2800" b="1" baseline="0" dirty="0" err="1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usata</a:t>
                      </a:r>
                      <a:r>
                        <a:rPr lang="en-GB" sz="2800" b="1" baseline="0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GB" sz="2800" b="1" baseline="0" dirty="0" err="1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nei</a:t>
                      </a:r>
                      <a:r>
                        <a:rPr lang="en-GB" sz="2800" b="1" baseline="0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GB" sz="2800" b="1" baseline="0" dirty="0" err="1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paesi</a:t>
                      </a:r>
                      <a:r>
                        <a:rPr lang="en-GB" sz="2800" b="1" baseline="0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GB" sz="2800" b="1" baseline="0" dirty="0" err="1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dai</a:t>
                      </a:r>
                      <a:r>
                        <a:rPr lang="en-GB" sz="2800" b="1" baseline="0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GB" sz="2800" b="1" baseline="0" dirty="0" err="1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quali</a:t>
                      </a:r>
                      <a:r>
                        <a:rPr lang="en-GB" sz="2800" b="1" baseline="0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 la </a:t>
                      </a:r>
                      <a:r>
                        <a:rPr lang="en-GB" sz="2800" b="1" baseline="0" dirty="0" err="1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nazione</a:t>
                      </a:r>
                      <a:r>
                        <a:rPr lang="en-GB" sz="2800" b="1" baseline="0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GB" sz="2800" b="1" baseline="0" dirty="0" err="1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importa</a:t>
                      </a:r>
                      <a:r>
                        <a:rPr lang="en-GB" sz="2800" b="1" baseline="0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GB" sz="2800" b="1" baseline="0" dirty="0" err="1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i</a:t>
                      </a:r>
                      <a:r>
                        <a:rPr lang="en-GB" sz="2800" b="1" baseline="0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 </a:t>
                      </a:r>
                      <a:r>
                        <a:rPr lang="en-GB" sz="2800" b="1" baseline="0" dirty="0" err="1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prodotti</a:t>
                      </a:r>
                      <a:endParaRPr lang="en-GB" sz="2800" b="1" baseline="0" dirty="0">
                        <a:solidFill>
                          <a:srgbClr val="0033CC"/>
                        </a:solidFill>
                        <a:latin typeface="Comic Sans MS" pitchFamily="66" charset="0"/>
                      </a:endParaRPr>
                    </a:p>
                  </a:txBody>
                  <a:tcPr marL="91438" marR="91438" marT="45711" marB="45711" anchor="ctr">
                    <a:lnL w="12700" cmpd="sng">
                      <a:noFill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CasellaDiTesto 3">
            <a:extLst>
              <a:ext uri="{FF2B5EF4-FFF2-40B4-BE49-F238E27FC236}">
                <a16:creationId xmlns:a16="http://schemas.microsoft.com/office/drawing/2014/main" id="{90815FA4-C55B-444B-B57D-1FE6690367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175" y="214313"/>
            <a:ext cx="8763000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Molti paesi hanno esternalizzato in modo massiccio la loro impronta idrica importando prodotti agricoli che richiedono enormi quantità d’acqua</a:t>
            </a:r>
          </a:p>
        </p:txBody>
      </p:sp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09D4595F-87F7-E845-9C9C-F23AB5E12E31}"/>
              </a:ext>
            </a:extLst>
          </p:cNvPr>
          <p:cNvGraphicFramePr>
            <a:graphicFrameLocks noGrp="1"/>
          </p:cNvGraphicFramePr>
          <p:nvPr/>
        </p:nvGraphicFramePr>
        <p:xfrm>
          <a:off x="250825" y="2708275"/>
          <a:ext cx="8640763" cy="3827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81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321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922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50026">
                <a:tc>
                  <a:txBody>
                    <a:bodyPr/>
                    <a:lstStyle/>
                    <a:p>
                      <a:r>
                        <a:rPr lang="en-GB" sz="2200" dirty="0" err="1">
                          <a:latin typeface="Comic Sans MS" pitchFamily="66" charset="0"/>
                        </a:rPr>
                        <a:t>Nazione</a:t>
                      </a:r>
                      <a:endParaRPr lang="en-GB" sz="2200" dirty="0">
                        <a:latin typeface="Comic Sans MS" pitchFamily="66" charset="0"/>
                      </a:endParaRPr>
                    </a:p>
                  </a:txBody>
                  <a:tcPr marL="91438" marR="9143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latin typeface="Comic Sans MS" pitchFamily="66" charset="0"/>
                        </a:rPr>
                        <a:t>Parte </a:t>
                      </a:r>
                      <a:r>
                        <a:rPr lang="en-GB" sz="2200" dirty="0" err="1">
                          <a:latin typeface="Comic Sans MS" pitchFamily="66" charset="0"/>
                        </a:rPr>
                        <a:t>Interna</a:t>
                      </a:r>
                      <a:endParaRPr lang="en-GB" sz="2200" dirty="0"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GB" sz="2200" b="0" dirty="0">
                          <a:latin typeface="Comic Sans MS" pitchFamily="66" charset="0"/>
                        </a:rPr>
                        <a:t>10</a:t>
                      </a:r>
                      <a:r>
                        <a:rPr lang="en-GB" sz="2200" b="0" baseline="30000" dirty="0">
                          <a:latin typeface="Comic Sans MS" pitchFamily="66" charset="0"/>
                        </a:rPr>
                        <a:t>6</a:t>
                      </a:r>
                      <a:r>
                        <a:rPr lang="en-GB" sz="2200" b="0" dirty="0">
                          <a:latin typeface="Comic Sans MS" pitchFamily="66" charset="0"/>
                        </a:rPr>
                        <a:t> m</a:t>
                      </a:r>
                      <a:r>
                        <a:rPr lang="en-GB" sz="2200" b="0" baseline="30000" dirty="0">
                          <a:latin typeface="Comic Sans MS" pitchFamily="66" charset="0"/>
                        </a:rPr>
                        <a:t>3</a:t>
                      </a:r>
                      <a:r>
                        <a:rPr lang="en-GB" sz="2200" b="0" dirty="0">
                          <a:latin typeface="Comic Sans MS" pitchFamily="66" charset="0"/>
                        </a:rPr>
                        <a:t>/anno</a:t>
                      </a:r>
                    </a:p>
                  </a:txBody>
                  <a:tcPr marL="91438" marR="9143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latin typeface="Comic Sans MS" pitchFamily="66" charset="0"/>
                        </a:rPr>
                        <a:t>Parte </a:t>
                      </a:r>
                      <a:r>
                        <a:rPr lang="en-GB" sz="2200" dirty="0" err="1">
                          <a:latin typeface="Comic Sans MS" pitchFamily="66" charset="0"/>
                        </a:rPr>
                        <a:t>Esterna</a:t>
                      </a:r>
                      <a:endParaRPr lang="en-GB" sz="2200" dirty="0"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GB" sz="2200" b="0" dirty="0">
                          <a:latin typeface="Comic Sans MS" pitchFamily="66" charset="0"/>
                        </a:rPr>
                        <a:t>10</a:t>
                      </a:r>
                      <a:r>
                        <a:rPr lang="en-GB" sz="2200" b="0" baseline="30000" dirty="0">
                          <a:latin typeface="Comic Sans MS" pitchFamily="66" charset="0"/>
                        </a:rPr>
                        <a:t>6</a:t>
                      </a:r>
                      <a:r>
                        <a:rPr lang="en-GB" sz="2200" b="0" dirty="0">
                          <a:latin typeface="Comic Sans MS" pitchFamily="66" charset="0"/>
                        </a:rPr>
                        <a:t> m</a:t>
                      </a:r>
                      <a:r>
                        <a:rPr lang="en-GB" sz="2200" b="0" baseline="30000" dirty="0">
                          <a:latin typeface="Comic Sans MS" pitchFamily="66" charset="0"/>
                        </a:rPr>
                        <a:t>3</a:t>
                      </a:r>
                      <a:r>
                        <a:rPr lang="en-GB" sz="2200" b="0" dirty="0">
                          <a:latin typeface="Comic Sans MS" pitchFamily="66" charset="0"/>
                        </a:rPr>
                        <a:t>/anno</a:t>
                      </a:r>
                      <a:endParaRPr lang="en-GB" sz="1800" dirty="0"/>
                    </a:p>
                  </a:txBody>
                  <a:tcPr marL="91438" marR="9143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latin typeface="Comic Sans MS" pitchFamily="66" charset="0"/>
                        </a:rPr>
                        <a:t>% </a:t>
                      </a:r>
                    </a:p>
                    <a:p>
                      <a:pPr algn="ctr"/>
                      <a:r>
                        <a:rPr lang="en-GB" sz="2200" dirty="0" err="1">
                          <a:latin typeface="Comic Sans MS" pitchFamily="66" charset="0"/>
                        </a:rPr>
                        <a:t>esternalizzazione</a:t>
                      </a:r>
                      <a:endParaRPr lang="en-GB" sz="2200" dirty="0">
                        <a:latin typeface="Comic Sans MS" pitchFamily="66" charset="0"/>
                      </a:endParaRPr>
                    </a:p>
                  </a:txBody>
                  <a:tcPr marL="91438" marR="9143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2906">
                <a:tc>
                  <a:txBody>
                    <a:bodyPr/>
                    <a:lstStyle/>
                    <a:p>
                      <a:r>
                        <a:rPr lang="en-GB" sz="2400" b="1" baseline="0" dirty="0" err="1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Olanda</a:t>
                      </a:r>
                      <a:endParaRPr lang="en-GB" sz="2400" b="1" baseline="0" dirty="0">
                        <a:solidFill>
                          <a:srgbClr val="0033CC"/>
                        </a:solidFill>
                        <a:latin typeface="Comic Sans MS" pitchFamily="66" charset="0"/>
                      </a:endParaRPr>
                    </a:p>
                  </a:txBody>
                  <a:tcPr marL="91438" marR="9143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1" baseline="0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695</a:t>
                      </a:r>
                    </a:p>
                  </a:txBody>
                  <a:tcPr marL="91438" marR="9143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1" baseline="0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16.140</a:t>
                      </a:r>
                    </a:p>
                  </a:txBody>
                  <a:tcPr marL="91438" marR="9143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1" baseline="0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95.0</a:t>
                      </a:r>
                    </a:p>
                  </a:txBody>
                  <a:tcPr marL="91438" marR="9143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2906">
                <a:tc>
                  <a:txBody>
                    <a:bodyPr/>
                    <a:lstStyle/>
                    <a:p>
                      <a:r>
                        <a:rPr lang="en-GB" sz="2400" b="1" baseline="0" dirty="0" err="1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Giappone</a:t>
                      </a:r>
                      <a:endParaRPr lang="en-GB" sz="2400" b="1" baseline="0" dirty="0">
                        <a:solidFill>
                          <a:srgbClr val="0033CC"/>
                        </a:solidFill>
                        <a:latin typeface="Comic Sans MS" pitchFamily="66" charset="0"/>
                      </a:endParaRPr>
                    </a:p>
                  </a:txBody>
                  <a:tcPr marL="91438" marR="9143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1" baseline="0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22.300</a:t>
                      </a:r>
                    </a:p>
                  </a:txBody>
                  <a:tcPr marL="91438" marR="9143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1" baseline="0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105.000</a:t>
                      </a:r>
                    </a:p>
                  </a:txBody>
                  <a:tcPr marL="91438" marR="9143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1" baseline="0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77.0</a:t>
                      </a:r>
                    </a:p>
                  </a:txBody>
                  <a:tcPr marL="91438" marR="9143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2906">
                <a:tc>
                  <a:txBody>
                    <a:bodyPr/>
                    <a:lstStyle/>
                    <a:p>
                      <a:r>
                        <a:rPr lang="en-GB" sz="2400" b="1" baseline="0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Germania</a:t>
                      </a:r>
                    </a:p>
                  </a:txBody>
                  <a:tcPr marL="91438" marR="9143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1" baseline="0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25.000</a:t>
                      </a:r>
                    </a:p>
                  </a:txBody>
                  <a:tcPr marL="91438" marR="9143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1" baseline="0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61.000</a:t>
                      </a:r>
                    </a:p>
                  </a:txBody>
                  <a:tcPr marL="91438" marR="9143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1" baseline="0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69.0</a:t>
                      </a:r>
                    </a:p>
                  </a:txBody>
                  <a:tcPr marL="91438" marR="9143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2906">
                <a:tc>
                  <a:txBody>
                    <a:bodyPr/>
                    <a:lstStyle/>
                    <a:p>
                      <a:r>
                        <a:rPr lang="en-GB" sz="2400" b="1" baseline="0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Italia</a:t>
                      </a:r>
                    </a:p>
                  </a:txBody>
                  <a:tcPr marL="91438" marR="9143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1" baseline="0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36.200</a:t>
                      </a:r>
                    </a:p>
                  </a:txBody>
                  <a:tcPr marL="91438" marR="9143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1" baseline="0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62.700</a:t>
                      </a:r>
                    </a:p>
                  </a:txBody>
                  <a:tcPr marL="91438" marR="9143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1" baseline="0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61.0</a:t>
                      </a:r>
                    </a:p>
                  </a:txBody>
                  <a:tcPr marL="91438" marR="9143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2906">
                <a:tc>
                  <a:txBody>
                    <a:bodyPr/>
                    <a:lstStyle/>
                    <a:p>
                      <a:r>
                        <a:rPr lang="en-GB" sz="2400" b="1" baseline="0" dirty="0" err="1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Cina</a:t>
                      </a:r>
                      <a:endParaRPr lang="en-GB" sz="2400" b="1" baseline="0" dirty="0">
                        <a:solidFill>
                          <a:srgbClr val="0033CC"/>
                        </a:solidFill>
                        <a:latin typeface="Comic Sans MS" pitchFamily="66" charset="0"/>
                      </a:endParaRPr>
                    </a:p>
                  </a:txBody>
                  <a:tcPr marL="91438" marR="9143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1" baseline="0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785.000</a:t>
                      </a:r>
                    </a:p>
                  </a:txBody>
                  <a:tcPr marL="91438" marR="9143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1" baseline="0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110.000</a:t>
                      </a:r>
                    </a:p>
                  </a:txBody>
                  <a:tcPr marL="91438" marR="9143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1" baseline="0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12.0</a:t>
                      </a:r>
                    </a:p>
                  </a:txBody>
                  <a:tcPr marL="91438" marR="91438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2906">
                <a:tc>
                  <a:txBody>
                    <a:bodyPr/>
                    <a:lstStyle/>
                    <a:p>
                      <a:r>
                        <a:rPr lang="en-GB" sz="2400" b="1" baseline="0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India</a:t>
                      </a:r>
                    </a:p>
                  </a:txBody>
                  <a:tcPr marL="91438" marR="9143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1" baseline="0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720.600</a:t>
                      </a:r>
                    </a:p>
                  </a:txBody>
                  <a:tcPr marL="91438" marR="9143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1" baseline="0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23.500</a:t>
                      </a:r>
                    </a:p>
                  </a:txBody>
                  <a:tcPr marL="91438" marR="9143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1" baseline="0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2.5</a:t>
                      </a:r>
                    </a:p>
                  </a:txBody>
                  <a:tcPr marL="91438" marR="91438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Rettangolo 4">
            <a:extLst>
              <a:ext uri="{FF2B5EF4-FFF2-40B4-BE49-F238E27FC236}">
                <a16:creationId xmlns:a16="http://schemas.microsoft.com/office/drawing/2014/main" id="{F75D0E25-78F6-BC48-A5CE-7DA648A9C736}"/>
              </a:ext>
            </a:extLst>
          </p:cNvPr>
          <p:cNvSpPr/>
          <p:nvPr/>
        </p:nvSpPr>
        <p:spPr>
          <a:xfrm>
            <a:off x="250825" y="3789363"/>
            <a:ext cx="8642350" cy="8636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Text Box 2">
            <a:extLst>
              <a:ext uri="{FF2B5EF4-FFF2-40B4-BE49-F238E27FC236}">
                <a16:creationId xmlns:a16="http://schemas.microsoft.com/office/drawing/2014/main" id="{AEBB13E2-063E-7245-B919-AD295F896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00" y="1374775"/>
            <a:ext cx="8382000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Paesi ricchi</a:t>
            </a:r>
          </a:p>
          <a:p>
            <a:pPr marL="0" marR="0" lvl="0" indent="0" algn="l" defTabSz="914400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36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omic Sans MS" panose="030F0902030302020204" pitchFamily="66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L’acqua arriva in casa e in ogni luogo dove occorre mediante acquedotti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Tutto quello che dobbiamo fare è aprire un rubinetto! Abbiamo “acqua corrente” potabile, di buona qualità e a bassi costi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(In Italia 0,0014 € al litro) </a:t>
            </a:r>
          </a:p>
        </p:txBody>
      </p:sp>
      <p:sp>
        <p:nvSpPr>
          <p:cNvPr id="110595" name="Text Box 4">
            <a:extLst>
              <a:ext uri="{FF2B5EF4-FFF2-40B4-BE49-F238E27FC236}">
                <a16:creationId xmlns:a16="http://schemas.microsoft.com/office/drawing/2014/main" id="{8F253FB2-70D2-7F49-B413-1CAB49272F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115888"/>
            <a:ext cx="6264275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4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Usi civili e domestici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0274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ext Box 2"/>
          <p:cNvSpPr txBox="1">
            <a:spLocks noChangeArrowheads="1"/>
          </p:cNvSpPr>
          <p:nvPr/>
        </p:nvSpPr>
        <p:spPr bwMode="auto">
          <a:xfrm>
            <a:off x="285750" y="303213"/>
            <a:ext cx="8553450" cy="2549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4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Acqua minerale</a:t>
            </a:r>
          </a:p>
          <a:p>
            <a:pPr marL="0" marR="0" lvl="0" indent="0" algn="ctr" defTabSz="914400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itchFamily="66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In Italia ogni persona consuma in media </a:t>
            </a:r>
            <a:r>
              <a:rPr kumimoji="0" lang="it-IT" alt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200 litri</a:t>
            </a:r>
            <a:r>
              <a:rPr kumimoji="0" lang="it-IT" alt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 di acqua minerale/anno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Oltre </a:t>
            </a:r>
            <a:r>
              <a:rPr kumimoji="0" lang="it-IT" alt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300 marche</a:t>
            </a:r>
            <a:r>
              <a:rPr kumimoji="0" lang="it-IT" alt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 di acqua minerale</a:t>
            </a:r>
          </a:p>
        </p:txBody>
      </p:sp>
      <p:sp>
        <p:nvSpPr>
          <p:cNvPr id="295939" name="Text Box 3"/>
          <p:cNvSpPr txBox="1">
            <a:spLocks noChangeArrowheads="1"/>
          </p:cNvSpPr>
          <p:nvPr/>
        </p:nvSpPr>
        <p:spPr bwMode="auto">
          <a:xfrm>
            <a:off x="381000" y="3429000"/>
            <a:ext cx="8458200" cy="26320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3587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it-IT" alt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 Costo molto maggiore (0,20-0,50 €/L) </a:t>
            </a:r>
          </a:p>
          <a:p>
            <a:pPr marL="0" marR="0" lvl="0" indent="0" algn="l" defTabSz="3587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it-IT" alt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 Consumo energetico e inquinamento 	causato dagli automezzi di trasporto</a:t>
            </a:r>
          </a:p>
          <a:p>
            <a:pPr marL="0" marR="0" lvl="0" indent="0" algn="l" defTabSz="3587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it-IT" alt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 Inquinamento causato dalle bottiglie di 	plastica (8 miliardi all’anno in Italia)</a:t>
            </a:r>
          </a:p>
        </p:txBody>
      </p:sp>
    </p:spTree>
    <p:extLst>
      <p:ext uri="{BB962C8B-B14F-4D97-AF65-F5344CB8AC3E}">
        <p14:creationId xmlns:p14="http://schemas.microsoft.com/office/powerpoint/2010/main" val="16794949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5939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ext Box 2"/>
          <p:cNvSpPr txBox="1">
            <a:spLocks noChangeArrowheads="1"/>
          </p:cNvSpPr>
          <p:nvPr/>
        </p:nvSpPr>
        <p:spPr bwMode="auto">
          <a:xfrm>
            <a:off x="317500" y="119063"/>
            <a:ext cx="8647113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40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L’acqua minerale è una vera mania</a:t>
            </a:r>
          </a:p>
        </p:txBody>
      </p:sp>
      <p:grpSp>
        <p:nvGrpSpPr>
          <p:cNvPr id="2" name="Gruppo 10"/>
          <p:cNvGrpSpPr>
            <a:grpSpLocks/>
          </p:cNvGrpSpPr>
          <p:nvPr/>
        </p:nvGrpSpPr>
        <p:grpSpPr bwMode="auto">
          <a:xfrm>
            <a:off x="215900" y="981075"/>
            <a:ext cx="8677275" cy="2786063"/>
            <a:chOff x="395413" y="980157"/>
            <a:chExt cx="8676457" cy="2786826"/>
          </a:xfrm>
        </p:grpSpPr>
        <p:sp>
          <p:nvSpPr>
            <p:cNvPr id="112649" name="Text Box 2"/>
            <p:cNvSpPr txBox="1">
              <a:spLocks noChangeArrowheads="1"/>
            </p:cNvSpPr>
            <p:nvPr/>
          </p:nvSpPr>
          <p:spPr bwMode="auto">
            <a:xfrm>
              <a:off x="395413" y="1196975"/>
              <a:ext cx="4716016" cy="24006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3000" b="1" i="0" u="none" strike="noStrike" kern="1200" cap="none" spc="0" normalizeH="0" baseline="0" noProof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omic Sans MS" pitchFamily="66" charset="0"/>
                  <a:ea typeface="MS PGothic" panose="020B0600070205080204" pitchFamily="34" charset="-128"/>
                  <a:cs typeface="+mn-cs"/>
                </a:rPr>
                <a:t>Negli USA si trovano le acque minerali “più pure del mondo” ottenute frantumando gli iceberg della calotta polare</a:t>
              </a:r>
            </a:p>
          </p:txBody>
        </p:sp>
        <p:grpSp>
          <p:nvGrpSpPr>
            <p:cNvPr id="112650" name="Gruppo 9"/>
            <p:cNvGrpSpPr>
              <a:grpSpLocks/>
            </p:cNvGrpSpPr>
            <p:nvPr/>
          </p:nvGrpSpPr>
          <p:grpSpPr bwMode="auto">
            <a:xfrm>
              <a:off x="5471469" y="980157"/>
              <a:ext cx="3600401" cy="2786826"/>
              <a:chOff x="5471216" y="980809"/>
              <a:chExt cx="3600093" cy="2786150"/>
            </a:xfrm>
          </p:grpSpPr>
          <p:grpSp>
            <p:nvGrpSpPr>
              <p:cNvPr id="112651" name="Gruppo 4"/>
              <p:cNvGrpSpPr>
                <a:grpSpLocks/>
              </p:cNvGrpSpPr>
              <p:nvPr/>
            </p:nvGrpSpPr>
            <p:grpSpPr bwMode="auto">
              <a:xfrm>
                <a:off x="7162630" y="980809"/>
                <a:ext cx="1908679" cy="2786150"/>
                <a:chOff x="9104548" y="-14579"/>
                <a:chExt cx="1877894" cy="2747275"/>
              </a:xfrm>
            </p:grpSpPr>
            <p:pic>
              <p:nvPicPr>
                <p:cNvPr id="112655" name="Picture 2" descr="http://www.acquedilusso.it/media/catalog/product/cache/1/image/460x/9df78eab33525d08d6e5fb8d27136e95/i/c/iceberg_water_3.jpg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 l="15665" t="4861" r="18867"/>
                <a:stretch>
                  <a:fillRect/>
                </a:stretch>
              </p:blipFill>
              <p:spPr bwMode="auto">
                <a:xfrm>
                  <a:off x="9140587" y="-14579"/>
                  <a:ext cx="1841855" cy="267659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12656" name="CasellaDiTesto 4"/>
                <p:cNvSpPr txBox="1">
                  <a:spLocks noChangeArrowheads="1"/>
                </p:cNvSpPr>
                <p:nvPr/>
              </p:nvSpPr>
              <p:spPr bwMode="auto">
                <a:xfrm>
                  <a:off x="9104548" y="2398947"/>
                  <a:ext cx="1807055" cy="33374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altLang="it-IT" sz="16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33CC"/>
                      </a:solidFill>
                      <a:effectLst/>
                      <a:uLnTx/>
                      <a:uFillTx/>
                      <a:latin typeface="Comic Sans MS" pitchFamily="66" charset="0"/>
                      <a:ea typeface="MS PGothic" panose="020B0600070205080204" pitchFamily="34" charset="-128"/>
                      <a:cs typeface="+mn-cs"/>
                    </a:rPr>
                    <a:t>1,0 L: $ 40</a:t>
                  </a:r>
                  <a:endParaRPr kumimoji="0" lang="en-GB" altLang="it-IT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33CC"/>
                    </a:solidFill>
                    <a:effectLst/>
                    <a:uLnTx/>
                    <a:uFillTx/>
                    <a:latin typeface="Calibri" pitchFamily="34" charset="0"/>
                    <a:ea typeface="MS PGothic" panose="020B0600070205080204" pitchFamily="34" charset="-128"/>
                    <a:cs typeface="+mn-cs"/>
                  </a:endParaRPr>
                </a:p>
              </p:txBody>
            </p:sp>
          </p:grpSp>
          <p:grpSp>
            <p:nvGrpSpPr>
              <p:cNvPr id="112652" name="Gruppo 6"/>
              <p:cNvGrpSpPr>
                <a:grpSpLocks/>
              </p:cNvGrpSpPr>
              <p:nvPr/>
            </p:nvGrpSpPr>
            <p:grpSpPr bwMode="auto">
              <a:xfrm>
                <a:off x="5471216" y="1124790"/>
                <a:ext cx="1512039" cy="2282217"/>
                <a:chOff x="5687240" y="-120832"/>
                <a:chExt cx="1512039" cy="2282217"/>
              </a:xfrm>
            </p:grpSpPr>
            <p:pic>
              <p:nvPicPr>
                <p:cNvPr id="112653" name="Picture 2" descr="Risultati immagini per mineral water called borealis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 l="18420" t="12083" r="23685" b="13695"/>
                <a:stretch>
                  <a:fillRect/>
                </a:stretch>
              </p:blipFill>
              <p:spPr bwMode="auto">
                <a:xfrm>
                  <a:off x="6060800" y="-120832"/>
                  <a:ext cx="994475" cy="194374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12654" name="CasellaDiTesto 8"/>
                <p:cNvSpPr txBox="1">
                  <a:spLocks noChangeArrowheads="1"/>
                </p:cNvSpPr>
                <p:nvPr/>
              </p:nvSpPr>
              <p:spPr bwMode="auto">
                <a:xfrm>
                  <a:off x="5687240" y="1822913"/>
                  <a:ext cx="1512039" cy="33847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altLang="it-IT" sz="16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33CC"/>
                      </a:solidFill>
                      <a:effectLst/>
                      <a:uLnTx/>
                      <a:uFillTx/>
                      <a:latin typeface="Comic Sans MS" pitchFamily="66" charset="0"/>
                      <a:ea typeface="MS PGothic" panose="020B0600070205080204" pitchFamily="34" charset="-128"/>
                      <a:cs typeface="+mn-cs"/>
                    </a:rPr>
                    <a:t>0,5 L: $ 10</a:t>
                  </a:r>
                  <a:endParaRPr kumimoji="0" lang="en-GB" altLang="it-IT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33C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endParaRPr>
                </a:p>
              </p:txBody>
            </p:sp>
          </p:grpSp>
        </p:grpSp>
      </p:grpSp>
      <p:grpSp>
        <p:nvGrpSpPr>
          <p:cNvPr id="6" name="Gruppo 15"/>
          <p:cNvGrpSpPr>
            <a:grpSpLocks/>
          </p:cNvGrpSpPr>
          <p:nvPr/>
        </p:nvGrpSpPr>
        <p:grpSpPr bwMode="auto">
          <a:xfrm>
            <a:off x="179388" y="4149725"/>
            <a:ext cx="8785225" cy="2232025"/>
            <a:chOff x="179512" y="4005064"/>
            <a:chExt cx="8784976" cy="2232248"/>
          </a:xfrm>
        </p:grpSpPr>
        <p:grpSp>
          <p:nvGrpSpPr>
            <p:cNvPr id="112645" name="Gruppo 9"/>
            <p:cNvGrpSpPr>
              <a:grpSpLocks/>
            </p:cNvGrpSpPr>
            <p:nvPr/>
          </p:nvGrpSpPr>
          <p:grpSpPr bwMode="auto">
            <a:xfrm>
              <a:off x="179512" y="4005064"/>
              <a:ext cx="3528392" cy="2232248"/>
              <a:chOff x="2119492" y="2694494"/>
              <a:chExt cx="6772988" cy="3830850"/>
            </a:xfrm>
          </p:grpSpPr>
          <p:pic>
            <p:nvPicPr>
              <p:cNvPr id="112647" name="Picture 8" descr="Immagine correlata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9608" b="17053"/>
              <a:stretch>
                <a:fillRect/>
              </a:stretch>
            </p:blipFill>
            <p:spPr bwMode="auto">
              <a:xfrm>
                <a:off x="2119492" y="2694494"/>
                <a:ext cx="6772988" cy="38308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2648" name="Picture 4" descr="Immagine correlata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300192" y="4509120"/>
                <a:ext cx="2562099" cy="1935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12646" name="Text Box 2"/>
            <p:cNvSpPr txBox="1">
              <a:spLocks noChangeArrowheads="1"/>
            </p:cNvSpPr>
            <p:nvPr/>
          </p:nvSpPr>
          <p:spPr bwMode="auto">
            <a:xfrm>
              <a:off x="3779912" y="4067487"/>
              <a:ext cx="5184576" cy="2169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ts val="18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it-IT" sz="3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3000" b="1" i="0" u="none" strike="noStrike" kern="1200" cap="none" spc="0" normalizeH="0" baseline="0" noProof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omic Sans MS" pitchFamily="66" charset="0"/>
                  <a:ea typeface="MS PGothic" panose="020B0600070205080204" pitchFamily="34" charset="-128"/>
                  <a:cs typeface="+mn-cs"/>
                </a:rPr>
                <a:t>In Australia (a 16.000 km dall’Italia) si trovano le acque minerali Panna e San Pellegrino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25900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ext Box 2">
            <a:extLst>
              <a:ext uri="{FF2B5EF4-FFF2-40B4-BE49-F238E27FC236}">
                <a16:creationId xmlns:a16="http://schemas.microsoft.com/office/drawing/2014/main" id="{6E70CA89-D19B-724E-A4D4-D1F5D62EA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04813"/>
            <a:ext cx="8610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Situazione nei paesi poveri</a:t>
            </a:r>
            <a:endParaRPr kumimoji="0" lang="it-IT" altLang="it-IT" sz="3200" b="0" i="0" u="none" strike="noStrike" kern="1200" cap="none" spc="0" normalizeH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anose="030F0902030302020204" pitchFamily="66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C5B46677-6F5C-D041-99D5-4EC44BD31A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519238"/>
            <a:ext cx="8610600" cy="507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1 miliardo di persone non ha accesso a strutture di acqua potabile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36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omic Sans MS" panose="030F0902030302020204" pitchFamily="66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2,6 miliardi di persone hanno acqua non sicura dal punto di vista sanitario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it-IT" altLang="it-IT" sz="36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omic Sans MS" panose="030F0902030302020204" pitchFamily="66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5 milioni di persone muoiono ogni anno per malattie trasmesse da acqua non sicura</a:t>
            </a:r>
            <a:endParaRPr kumimoji="0" lang="it-IT" altLang="it-IT" sz="3200" b="0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omic Sans MS" panose="030F0902030302020204" pitchFamily="66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>
            <a:extLst>
              <a:ext uri="{FF2B5EF4-FFF2-40B4-BE49-F238E27FC236}">
                <a16:creationId xmlns:a16="http://schemas.microsoft.com/office/drawing/2014/main" id="{E28D6662-505A-6847-9102-BD6415A1BE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000125"/>
            <a:ext cx="8382000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39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539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539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539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539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539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539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539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539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5397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it-IT" altLang="it-IT" sz="36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it-IT" altLang="it-IT" sz="32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L’acqua è una risorsa limitata, ma 	rinnovabile</a:t>
            </a:r>
          </a:p>
          <a:p>
            <a:pPr marL="0" marR="0" lvl="0" indent="0" algn="just" defTabSz="5397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it-IT" altLang="it-IT" sz="32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 L’acqua si usa, ma non si consuma</a:t>
            </a: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F95681BC-08F6-D142-BD68-5F35C63B1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3851275"/>
            <a:ext cx="8643937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39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539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539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539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539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539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539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539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539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5397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it-IT" altLang="it-IT" sz="32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 Problemi legati ai cambi climatici</a:t>
            </a:r>
          </a:p>
          <a:p>
            <a:pPr marL="0" marR="0" lvl="0" indent="0" algn="l" defTabSz="5397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	(i ghiacciai si sciolgono; i grandi fiumi 	sono 	ridotti a piccoli rivoli)</a:t>
            </a:r>
          </a:p>
          <a:p>
            <a:pPr marL="0" marR="0" lvl="0" indent="0" algn="l" defTabSz="539750" rtl="0" eaLnBrk="1" fontAlgn="base" latinLnBrk="0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3200" b="1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omic Sans MS" panose="030F0902030302020204" pitchFamily="66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5397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it-IT" altLang="it-IT" sz="32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 Inquinamento </a:t>
            </a:r>
            <a:r>
              <a:rPr kumimoji="0" lang="it-IT" altLang="it-IT" sz="32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(l’acqua non ha sostituti)</a:t>
            </a:r>
            <a:endParaRPr kumimoji="0" lang="it-IT" altLang="it-IT" sz="3200" b="1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omic Sans MS" panose="030F0902030302020204" pitchFamily="66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15716" name="Text Box 4">
            <a:extLst>
              <a:ext uri="{FF2B5EF4-FFF2-40B4-BE49-F238E27FC236}">
                <a16:creationId xmlns:a16="http://schemas.microsoft.com/office/drawing/2014/main" id="{F3D57B0B-C1A9-CE43-9596-4B5F53AD06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00" y="188913"/>
            <a:ext cx="83820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Alcune considerazioni</a:t>
            </a: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A92E2467-A268-E045-A965-8092E4EEF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2854325"/>
            <a:ext cx="838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6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L’acqua non si esaurirà, ma 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8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D10C15A-2648-6145-BB2D-103A33EB0A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981075"/>
            <a:ext cx="864235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È causato dall’immissione nei fiumi, nei laghi e nei mari di residui provenienti dalle varie “lavorazioni” industriali spesso contenenti sostanze tossiche</a:t>
            </a:r>
            <a:endParaRPr kumimoji="0" lang="it-IT" altLang="it-IT" sz="3200" b="1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16739" name="Text Box 6">
            <a:extLst>
              <a:ext uri="{FF2B5EF4-FFF2-40B4-BE49-F238E27FC236}">
                <a16:creationId xmlns:a16="http://schemas.microsoft.com/office/drawing/2014/main" id="{EF0BD0F9-3D60-E143-9667-D321931AD6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15888"/>
            <a:ext cx="8382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Inquinamento di origine industriale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1970909-18F4-324C-A865-D2CA4DB32F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3357563"/>
            <a:ext cx="8642350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L’introduzione dei questi inquinanti (</a:t>
            </a:r>
            <a:r>
              <a:rPr kumimoji="0" lang="it-IT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mezzo milione le sostanze diverse</a:t>
            </a:r>
            <a:r>
              <a:rPr kumimoji="0" lang="it-IT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) avviene attraverso scarichi diretti senza che siano stati costruiti impianti di depurazione; causa la morte dei pesci e la distruzione del plancton</a:t>
            </a:r>
            <a:endParaRPr kumimoji="0" lang="it-IT" altLang="it-IT" sz="32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CasellaDiTesto 1">
            <a:extLst>
              <a:ext uri="{FF2B5EF4-FFF2-40B4-BE49-F238E27FC236}">
                <a16:creationId xmlns:a16="http://schemas.microsoft.com/office/drawing/2014/main" id="{BB7C3053-7DB7-AE4A-B734-14B42CA02D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908050"/>
            <a:ext cx="8642350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Si deve alle attività industriali anche l’</a:t>
            </a:r>
            <a:r>
              <a:rPr kumimoji="0" lang="it-IT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inquinamento termico </a:t>
            </a:r>
            <a:r>
              <a:rPr kumimoji="0" lang="it-IT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dovuto all’immissione nei fiumi o nei mari di acque a temperature molte elevate, provenienti dai sistemi di raffreddamento delle fabbriche e delle industrie (es. centrali nucleari). L’introduzione di questa acque “scaldate” provocano un notevole aumento della temperatura naturale dell'acqua causando la morte delle forme di vita presenti in essa</a:t>
            </a:r>
            <a:endParaRPr kumimoji="0" lang="it-IT" altLang="it-IT" sz="18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A7C27984-AEF0-1044-92F0-B86DF90136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15888"/>
            <a:ext cx="8382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Inquinamento di origine industriale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9875B4FB-E2E0-244F-B6F4-E3B5C04B6F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1285875"/>
            <a:ext cx="8715375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it-IT" altLang="it-IT" sz="3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Uso sconsiderato dei </a:t>
            </a:r>
            <a:r>
              <a:rPr kumimoji="0" lang="it-IT" altLang="it-IT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fertilizzanti</a:t>
            </a:r>
            <a:r>
              <a:rPr kumimoji="0" lang="it-IT" altLang="it-IT" sz="3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 e dei </a:t>
            </a:r>
            <a:r>
              <a:rPr kumimoji="0" lang="it-IT" altLang="it-IT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pesticidi</a:t>
            </a:r>
            <a:r>
              <a:rPr kumimoji="0" lang="it-IT" altLang="it-IT" sz="3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 impiegati nei campi, il cui eccesso viene trasportato per dilavamento nei corsi d’acqua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it-IT" altLang="it-IT" sz="30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omic Sans MS" panose="030F0902030302020204" pitchFamily="66" charset="0"/>
              <a:ea typeface="MS PGothic" panose="020B0600070205080204" pitchFamily="34" charset="-128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it-IT" altLang="it-IT" sz="3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Scarichi urbani (residui organici, rifiuti, detersivi) riversati senza alcun trattamento di depurazione nei fiumi o direttamente nel mare. I </a:t>
            </a:r>
            <a:r>
              <a:rPr kumimoji="0" lang="it-IT" altLang="it-IT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detersivi</a:t>
            </a:r>
            <a:r>
              <a:rPr kumimoji="0" lang="it-IT" altLang="it-IT" sz="3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 che vanno nelle fogne e da queste nei fiumi e nei mari sono </a:t>
            </a:r>
            <a:r>
              <a:rPr kumimoji="0" lang="it-IT" altLang="it-IT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quattro milioni di quintali ogni anno in tutto il mondo </a:t>
            </a:r>
            <a:endParaRPr kumimoji="0" lang="it-IT" altLang="it-IT" sz="3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18787" name="Text Box 6">
            <a:extLst>
              <a:ext uri="{FF2B5EF4-FFF2-40B4-BE49-F238E27FC236}">
                <a16:creationId xmlns:a16="http://schemas.microsoft.com/office/drawing/2014/main" id="{FCC556F0-D62E-4C4E-A315-4E7BFBBE28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4450"/>
            <a:ext cx="838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Inquinamento di origine agricola, domestica e civile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4">
            <a:extLst>
              <a:ext uri="{FF2B5EF4-FFF2-40B4-BE49-F238E27FC236}">
                <a16:creationId xmlns:a16="http://schemas.microsoft.com/office/drawing/2014/main" id="{816441B1-9DDB-1049-B292-51E3A84C9C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900" y="388938"/>
            <a:ext cx="8316913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3600" b="1" dirty="0">
                <a:solidFill>
                  <a:srgbClr val="0033CC"/>
                </a:solidFill>
                <a:latin typeface="Comic Sans MS" panose="030F0902030302020204" pitchFamily="66" charset="0"/>
              </a:rPr>
              <a:t>Il sapere non può essere dispensato: la mente non è un magazzino da riempire</a:t>
            </a:r>
            <a:endParaRPr lang="it-IT" altLang="it-IT" sz="3600" dirty="0">
              <a:solidFill>
                <a:srgbClr val="0033CC"/>
              </a:solidFill>
              <a:latin typeface="Comic Sans MS" panose="030F0902030302020204" pitchFamily="66" charset="0"/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33ACDF80-37F9-CE44-918F-D3581CDDD3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2276475"/>
            <a:ext cx="80645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3600" b="1" dirty="0">
                <a:solidFill>
                  <a:srgbClr val="0033CC"/>
                </a:solidFill>
                <a:latin typeface="Comic Sans MS" panose="030F0902030302020204" pitchFamily="66" charset="0"/>
              </a:rPr>
              <a:t>Il sapere va costruito e conquistato personalmente: la mente ha bisogno di elaborare attivamente, autonomamente e con fantasia ogni momento del sapere</a:t>
            </a:r>
            <a:endParaRPr lang="it-IT" altLang="it-IT" sz="3600" dirty="0">
              <a:solidFill>
                <a:srgbClr val="0033CC"/>
              </a:solidFill>
              <a:latin typeface="Comic Sans MS" panose="030F0902030302020204" pitchFamily="66" charset="0"/>
            </a:endParaRP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122319EA-6B06-6C42-A87C-C0CAC600F9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5373688"/>
            <a:ext cx="85725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4400" b="1" dirty="0">
                <a:solidFill>
                  <a:srgbClr val="C00000"/>
                </a:solidFill>
                <a:latin typeface="Comic Sans MS" panose="030F0902030302020204" pitchFamily="66" charset="0"/>
              </a:rPr>
              <a:t>Life-long </a:t>
            </a:r>
            <a:r>
              <a:rPr lang="it-IT" altLang="it-IT" sz="4400" b="1" dirty="0" err="1">
                <a:solidFill>
                  <a:srgbClr val="C00000"/>
                </a:solidFill>
                <a:latin typeface="Comic Sans MS" panose="030F0902030302020204" pitchFamily="66" charset="0"/>
              </a:rPr>
              <a:t>learning</a:t>
            </a:r>
            <a:r>
              <a:rPr lang="it-IT" altLang="it-IT" sz="4400" b="1" dirty="0">
                <a:solidFill>
                  <a:srgbClr val="C00000"/>
                </a:solidFill>
                <a:latin typeface="Comic Sans MS" panose="030F0902030302020204" pitchFamily="66" charset="0"/>
              </a:rPr>
              <a:t> </a:t>
            </a:r>
            <a:endParaRPr lang="it-IT" altLang="it-IT" sz="4400" dirty="0">
              <a:solidFill>
                <a:srgbClr val="C00000"/>
              </a:solidFill>
              <a:latin typeface="Comic Sans MS" panose="030F09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ext Box 4">
            <a:extLst>
              <a:ext uri="{FF2B5EF4-FFF2-40B4-BE49-F238E27FC236}">
                <a16:creationId xmlns:a16="http://schemas.microsoft.com/office/drawing/2014/main" id="{7E83EA81-2323-7B48-875D-B19C257BE4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8438"/>
            <a:ext cx="9144000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Alcune situazioni drammatiche</a:t>
            </a:r>
          </a:p>
        </p:txBody>
      </p:sp>
      <p:sp>
        <p:nvSpPr>
          <p:cNvPr id="120835" name="Rectangle 5">
            <a:extLst>
              <a:ext uri="{FF2B5EF4-FFF2-40B4-BE49-F238E27FC236}">
                <a16:creationId xmlns:a16="http://schemas.microsoft.com/office/drawing/2014/main" id="{6644A5CC-26CC-D64F-A0BC-76C862A47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857250"/>
            <a:ext cx="864235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it-IT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Il fiume Gange, considerato sacro, è diventato una discarica di resti umani (1 miliardo di litri di liquami non trattati al giorno), di corpi di animali e di inquinanti industriali</a:t>
            </a:r>
          </a:p>
        </p:txBody>
      </p:sp>
      <p:pic>
        <p:nvPicPr>
          <p:cNvPr id="120836" name="Immagine 3">
            <a:extLst>
              <a:ext uri="{FF2B5EF4-FFF2-40B4-BE49-F238E27FC236}">
                <a16:creationId xmlns:a16="http://schemas.microsoft.com/office/drawing/2014/main" id="{D14BB0E0-7DAF-0A49-8108-C68811823E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7"/>
          <a:stretch>
            <a:fillRect/>
          </a:stretch>
        </p:blipFill>
        <p:spPr bwMode="auto">
          <a:xfrm>
            <a:off x="1150938" y="2714625"/>
            <a:ext cx="663575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9" name="Rectangle 5">
            <a:extLst>
              <a:ext uri="{FF2B5EF4-FFF2-40B4-BE49-F238E27FC236}">
                <a16:creationId xmlns:a16="http://schemas.microsoft.com/office/drawing/2014/main" id="{538FB0DD-2A00-2B4C-801F-29E0C48FAF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188" y="642938"/>
            <a:ext cx="8786812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it-IT" altLang="it-IT" sz="28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Il fiume Yangtze è stato devastato dalla deforestazione, dall’inquinamento, dalla sedimentazione e dall’interruzione di flussi idrici</a:t>
            </a:r>
          </a:p>
        </p:txBody>
      </p:sp>
      <p:grpSp>
        <p:nvGrpSpPr>
          <p:cNvPr id="121860" name="Gruppo 5">
            <a:extLst>
              <a:ext uri="{FF2B5EF4-FFF2-40B4-BE49-F238E27FC236}">
                <a16:creationId xmlns:a16="http://schemas.microsoft.com/office/drawing/2014/main" id="{ED6DDD7E-9C9F-DF42-AA5F-471AF724B94F}"/>
              </a:ext>
            </a:extLst>
          </p:cNvPr>
          <p:cNvGrpSpPr>
            <a:grpSpLocks/>
          </p:cNvGrpSpPr>
          <p:nvPr/>
        </p:nvGrpSpPr>
        <p:grpSpPr bwMode="auto">
          <a:xfrm>
            <a:off x="804863" y="2143125"/>
            <a:ext cx="8124825" cy="4478338"/>
            <a:chOff x="519114" y="2307921"/>
            <a:chExt cx="8124852" cy="4478110"/>
          </a:xfrm>
        </p:grpSpPr>
        <p:sp>
          <p:nvSpPr>
            <p:cNvPr id="121861" name="Rectangle 5">
              <a:extLst>
                <a:ext uri="{FF2B5EF4-FFF2-40B4-BE49-F238E27FC236}">
                  <a16:creationId xmlns:a16="http://schemas.microsoft.com/office/drawing/2014/main" id="{F44D7652-20DB-C04B-9386-DEBF718450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1934" y="6416699"/>
              <a:ext cx="457203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r>
                <a:rPr kumimoji="0" lang="it-IT" altLang="it-IT" sz="1800" b="1" i="0" u="none" strike="noStrike" kern="1200" cap="none" spc="0" normalizeH="0" baseline="0" noProof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omic Sans MS" panose="030F0902030302020204" pitchFamily="66" charset="0"/>
                  <a:ea typeface="MS PGothic" panose="020B0600070205080204" pitchFamily="34" charset="-128"/>
                  <a:cs typeface="+mn-cs"/>
                </a:rPr>
                <a:t>Il fiume Yangtze nel porto di Shangai</a:t>
              </a:r>
            </a:p>
          </p:txBody>
        </p:sp>
        <p:pic>
          <p:nvPicPr>
            <p:cNvPr id="121862" name="Immagine 4">
              <a:extLst>
                <a:ext uri="{FF2B5EF4-FFF2-40B4-BE49-F238E27FC236}">
                  <a16:creationId xmlns:a16="http://schemas.microsoft.com/office/drawing/2014/main" id="{8BABC9BD-5401-5E4D-8B63-4397484F93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114" y="2307921"/>
              <a:ext cx="7845981" cy="4121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 Box 4">
            <a:extLst>
              <a:ext uri="{FF2B5EF4-FFF2-40B4-BE49-F238E27FC236}">
                <a16:creationId xmlns:a16="http://schemas.microsoft.com/office/drawing/2014/main" id="{43C9D2E7-CDFB-D048-AC67-1D6F6FCA6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1359"/>
            <a:ext cx="9144000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Alcune situazioni drammatiche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ext Box 4">
            <a:extLst>
              <a:ext uri="{FF2B5EF4-FFF2-40B4-BE49-F238E27FC236}">
                <a16:creationId xmlns:a16="http://schemas.microsoft.com/office/drawing/2014/main" id="{538B7C8B-FAB1-D445-9EE8-2FCD1FBBDC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02097"/>
            <a:ext cx="9144000" cy="118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4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L’acqua diventerà il composto più conteso fra le nazioni</a:t>
            </a:r>
          </a:p>
        </p:txBody>
      </p:sp>
      <p:sp>
        <p:nvSpPr>
          <p:cNvPr id="131075" name="Rectangle 5">
            <a:extLst>
              <a:ext uri="{FF2B5EF4-FFF2-40B4-BE49-F238E27FC236}">
                <a16:creationId xmlns:a16="http://schemas.microsoft.com/office/drawing/2014/main" id="{A3EC0C5F-4D8C-8349-9252-56DB5F2F3A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654929"/>
            <a:ext cx="864235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it-IT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L’acqua potrebbe diventare oggetto di speculazioni finanziare, una specie di “oro blu”, in analogia con il termine “oro nero” usato per identificare il petrolio 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574F55F3-96C7-EF4C-AAB4-9BDE492C2CF3}"/>
              </a:ext>
            </a:extLst>
          </p:cNvPr>
          <p:cNvGrpSpPr/>
          <p:nvPr/>
        </p:nvGrpSpPr>
        <p:grpSpPr>
          <a:xfrm>
            <a:off x="179512" y="3969402"/>
            <a:ext cx="8713663" cy="2258887"/>
            <a:chOff x="179512" y="3969402"/>
            <a:chExt cx="8713663" cy="2258887"/>
          </a:xfrm>
        </p:grpSpPr>
        <p:sp>
          <p:nvSpPr>
            <p:cNvPr id="4" name="Rectangle 10">
              <a:extLst>
                <a:ext uri="{FF2B5EF4-FFF2-40B4-BE49-F238E27FC236}">
                  <a16:creationId xmlns:a16="http://schemas.microsoft.com/office/drawing/2014/main" id="{B8E38E9E-B8AD-8B46-9DB8-4820D8E72F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512" y="4149080"/>
              <a:ext cx="4427984" cy="20621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omic Sans MS" pitchFamily="66" charset="0"/>
                  <a:ea typeface="MS PGothic" panose="020B0600070205080204" pitchFamily="34" charset="-128"/>
                  <a:cs typeface="+mn-cs"/>
                </a:rPr>
                <a:t>Il diritto di accesso all’acqua dovrebbe essere riconosciuto ad ogni essere umano</a:t>
              </a:r>
            </a:p>
          </p:txBody>
        </p:sp>
        <p:pic>
          <p:nvPicPr>
            <p:cNvPr id="1026" name="Picture 2" descr="Giornata mondiale dell'acqua 2020, il 22 marzo - Cose di Casa">
              <a:extLst>
                <a:ext uri="{FF2B5EF4-FFF2-40B4-BE49-F238E27FC236}">
                  <a16:creationId xmlns:a16="http://schemas.microsoft.com/office/drawing/2014/main" id="{375591DB-FD02-F244-8691-7D6C16D566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4199" y="3969402"/>
              <a:ext cx="4148976" cy="22588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00077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1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5" grpId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ext Box 2">
            <a:extLst>
              <a:ext uri="{FF2B5EF4-FFF2-40B4-BE49-F238E27FC236}">
                <a16:creationId xmlns:a16="http://schemas.microsoft.com/office/drawing/2014/main" id="{A061B1BE-43AA-A744-BE6C-353EAC3C35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592" y="476250"/>
            <a:ext cx="2727846" cy="1107996"/>
          </a:xfrm>
          <a:prstGeom prst="rect">
            <a:avLst/>
          </a:prstGeom>
          <a:solidFill>
            <a:schemeClr val="bg1"/>
          </a:solidFill>
          <a:ln w="57150">
            <a:solidFill>
              <a:srgbClr val="0033CC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6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Cibo</a:t>
            </a:r>
          </a:p>
        </p:txBody>
      </p:sp>
      <p:sp>
        <p:nvSpPr>
          <p:cNvPr id="63491" name="CasellaDiTesto 3">
            <a:extLst>
              <a:ext uri="{FF2B5EF4-FFF2-40B4-BE49-F238E27FC236}">
                <a16:creationId xmlns:a16="http://schemas.microsoft.com/office/drawing/2014/main" id="{FA749707-EAEF-694A-B383-B72CB2318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700213"/>
            <a:ext cx="870267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6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Tutto il cibo deriva direttamente o indirettamente dal miracolo della fotosintesi: la fabbrica del cibo e dell’energia</a:t>
            </a:r>
          </a:p>
        </p:txBody>
      </p:sp>
      <p:pic>
        <p:nvPicPr>
          <p:cNvPr id="63492" name="Picture 5">
            <a:extLst>
              <a:ext uri="{FF2B5EF4-FFF2-40B4-BE49-F238E27FC236}">
                <a16:creationId xmlns:a16="http://schemas.microsoft.com/office/drawing/2014/main" id="{66B9EB19-95D4-4249-BAF4-4270AF7CB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8" y="3933825"/>
            <a:ext cx="8793162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3AA2E2A5-6274-C445-99D0-A6C601394E0C}"/>
              </a:ext>
            </a:extLst>
          </p:cNvPr>
          <p:cNvSpPr/>
          <p:nvPr/>
        </p:nvSpPr>
        <p:spPr>
          <a:xfrm>
            <a:off x="5732463" y="6092825"/>
            <a:ext cx="1728787" cy="57626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/>
      <p:bldP spid="5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CasellaDiTesto 1">
            <a:extLst>
              <a:ext uri="{FF2B5EF4-FFF2-40B4-BE49-F238E27FC236}">
                <a16:creationId xmlns:a16="http://schemas.microsoft.com/office/drawing/2014/main" id="{2DE132BE-5E91-2F4C-818E-D1E76EDF2B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44513"/>
            <a:ext cx="87630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6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176213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48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Il cibo è il trattato di pace tra Sole, suolo, aria e acqua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6FF98E8-5DC1-FB47-8BA9-9833F8CC3C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3429000"/>
            <a:ext cx="87630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6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176213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48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Nonostante il nostro comportamento “irrispettoso”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ttangolo 1">
            <a:extLst>
              <a:ext uri="{FF2B5EF4-FFF2-40B4-BE49-F238E27FC236}">
                <a16:creationId xmlns:a16="http://schemas.microsoft.com/office/drawing/2014/main" id="{78FD6826-43EA-F747-810E-5DD0E4F0EC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381000"/>
            <a:ext cx="8439150" cy="384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Food</a:t>
            </a:r>
            <a:r>
              <a:rPr kumimoji="0" lang="it-IT" altLang="it-IT" sz="4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 and </a:t>
            </a:r>
            <a:r>
              <a:rPr kumimoji="0" lang="it-IT" altLang="it-IT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Agriculture</a:t>
            </a:r>
            <a:r>
              <a:rPr kumimoji="0" lang="it-IT" altLang="it-IT" sz="4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 Organization (FAO)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8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Produciamo una volta e mezzo la quantità di cibo necessaria a sfamare gli abitanti della Terra</a:t>
            </a:r>
          </a:p>
        </p:txBody>
      </p:sp>
      <p:sp>
        <p:nvSpPr>
          <p:cNvPr id="119811" name="Rettangolo 1">
            <a:extLst>
              <a:ext uri="{FF2B5EF4-FFF2-40B4-BE49-F238E27FC236}">
                <a16:creationId xmlns:a16="http://schemas.microsoft.com/office/drawing/2014/main" id="{4593F181-8C13-A34D-B8E5-364722E5EC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95800"/>
            <a:ext cx="914400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8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Di sicuro ciò si deve all’industrializzazione dell’agricoltura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1" grpId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Immagin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037913"/>
            <a:ext cx="3697658" cy="4857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03" name="Rettangolo 1"/>
          <p:cNvSpPr>
            <a:spLocks noChangeArrowheads="1"/>
          </p:cNvSpPr>
          <p:nvPr/>
        </p:nvSpPr>
        <p:spPr bwMode="auto">
          <a:xfrm>
            <a:off x="179388" y="116632"/>
            <a:ext cx="88931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4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Stanno emergendo grossi problemi</a:t>
            </a:r>
          </a:p>
        </p:txBody>
      </p:sp>
      <p:sp>
        <p:nvSpPr>
          <p:cNvPr id="4" name="CasellaDiTesto 4">
            <a:extLst>
              <a:ext uri="{FF2B5EF4-FFF2-40B4-BE49-F238E27FC236}">
                <a16:creationId xmlns:a16="http://schemas.microsoft.com/office/drawing/2014/main" id="{FDC4B2A5-32D2-CE4B-BFBB-836879E550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1186" y="831770"/>
            <a:ext cx="4983115" cy="3893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40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omic Sans MS" pitchFamily="66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Occorre adottare pratiche con minor impatto ambientale (evitando l’uso indiscriminato di insetticidi, pesticidi e fertilizzanti)</a:t>
            </a:r>
          </a:p>
        </p:txBody>
      </p:sp>
      <p:sp>
        <p:nvSpPr>
          <p:cNvPr id="5" name="CasellaDiTesto 3">
            <a:extLst>
              <a:ext uri="{FF2B5EF4-FFF2-40B4-BE49-F238E27FC236}">
                <a16:creationId xmlns:a16="http://schemas.microsoft.com/office/drawing/2014/main" id="{9A592812-2BCC-1742-926E-0DF81B0176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4800054"/>
            <a:ext cx="432048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Preservare la biodiversità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189CE23-622D-484F-A4CB-9FC8481DD2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1325" y="6060227"/>
            <a:ext cx="72929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000" b="1" i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Il Protocollo di Milano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000" b="1" i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sull’Alimentazione e la Nutrizione Expo 2015</a:t>
            </a:r>
          </a:p>
        </p:txBody>
      </p:sp>
    </p:spTree>
    <p:extLst>
      <p:ext uri="{BB962C8B-B14F-4D97-AF65-F5344CB8AC3E}">
        <p14:creationId xmlns:p14="http://schemas.microsoft.com/office/powerpoint/2010/main" val="181978701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ttangolo 1">
            <a:extLst>
              <a:ext uri="{FF2B5EF4-FFF2-40B4-BE49-F238E27FC236}">
                <a16:creationId xmlns:a16="http://schemas.microsoft.com/office/drawing/2014/main" id="{1DA08838-8656-F148-9A17-B4CCE80ED3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908050"/>
            <a:ext cx="843915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4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Ci sono altri segnali negativi che indicano chiaramente che le cose devono cambiare</a:t>
            </a:r>
            <a:endParaRPr kumimoji="0" lang="it-IT" altLang="it-IT" sz="40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omic Sans MS" panose="030F0902030302020204" pitchFamily="66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40291" name="Rettangolo 1">
            <a:extLst>
              <a:ext uri="{FF2B5EF4-FFF2-40B4-BE49-F238E27FC236}">
                <a16:creationId xmlns:a16="http://schemas.microsoft.com/office/drawing/2014/main" id="{6CF53F1E-DF23-8045-AFAA-3645AD8509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808288"/>
            <a:ext cx="8439150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902030302020204" pitchFamily="66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4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Nonostante si produca una volta e mezzo la quantità di cibo necessaria a sfamare gli abitanti della Terra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0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1" grpId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ttangolo 1">
            <a:extLst>
              <a:ext uri="{FF2B5EF4-FFF2-40B4-BE49-F238E27FC236}">
                <a16:creationId xmlns:a16="http://schemas.microsoft.com/office/drawing/2014/main" id="{18699449-9B9A-4B4D-9803-A5B85BC46C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933" y="549275"/>
            <a:ext cx="4537075" cy="243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8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Oggi circa 1 miliardo di persone (1 persona su 7)  soffre la fame </a:t>
            </a:r>
          </a:p>
        </p:txBody>
      </p:sp>
      <p:sp>
        <p:nvSpPr>
          <p:cNvPr id="64515" name="Rettangolo 1">
            <a:extLst>
              <a:ext uri="{FF2B5EF4-FFF2-40B4-BE49-F238E27FC236}">
                <a16:creationId xmlns:a16="http://schemas.microsoft.com/office/drawing/2014/main" id="{A97C39CA-19B9-B04C-96BC-241AA0F398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0200" y="3949700"/>
            <a:ext cx="4895850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8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Paradossalmente oltre 2 miliardi di persone sono obese o in sovrappeso </a:t>
            </a:r>
          </a:p>
        </p:txBody>
      </p:sp>
      <p:pic>
        <p:nvPicPr>
          <p:cNvPr id="64516" name="Picture 6" descr="http://cdn.comefaretutto.com/wp-content/uploads/2010/09/bimbo-obeso.jpg">
            <a:extLst>
              <a:ext uri="{FF2B5EF4-FFF2-40B4-BE49-F238E27FC236}">
                <a16:creationId xmlns:a16="http://schemas.microsoft.com/office/drawing/2014/main" id="{FDC5DE88-C705-D145-B41D-7409F4342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0" t="9251" b="5170"/>
          <a:stretch>
            <a:fillRect/>
          </a:stretch>
        </p:blipFill>
        <p:spPr bwMode="auto">
          <a:xfrm>
            <a:off x="179512" y="3789363"/>
            <a:ext cx="381635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49" name="Picture 8" descr="http://www.villaoliveti.it/immagini/fame4.jpg">
            <a:extLst>
              <a:ext uri="{FF2B5EF4-FFF2-40B4-BE49-F238E27FC236}">
                <a16:creationId xmlns:a16="http://schemas.microsoft.com/office/drawing/2014/main" id="{25B1861E-C78F-6D4C-9558-7FD3440A8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5" r="6065"/>
          <a:stretch>
            <a:fillRect/>
          </a:stretch>
        </p:blipFill>
        <p:spPr bwMode="auto">
          <a:xfrm>
            <a:off x="4932363" y="549275"/>
            <a:ext cx="3960812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4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CasellaDiTesto 2">
            <a:extLst>
              <a:ext uri="{FF2B5EF4-FFF2-40B4-BE49-F238E27FC236}">
                <a16:creationId xmlns:a16="http://schemas.microsoft.com/office/drawing/2014/main" id="{69F5E1DE-4700-5A4E-92D3-2B1923194D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268413"/>
            <a:ext cx="871378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Times New Roman" panose="02020603050405020304" pitchFamily="18" charset="0"/>
              </a:rPr>
              <a:t>Con un appezzamento di terreno che può nutrire 100 persone che mangiano mais, se ne possono nutrire meno di 10 che mangiano carne</a:t>
            </a:r>
          </a:p>
        </p:txBody>
      </p:sp>
      <p:sp>
        <p:nvSpPr>
          <p:cNvPr id="135171" name="Rectangle 7">
            <a:extLst>
              <a:ext uri="{FF2B5EF4-FFF2-40B4-BE49-F238E27FC236}">
                <a16:creationId xmlns:a16="http://schemas.microsoft.com/office/drawing/2014/main" id="{28B08C31-1CFE-B44A-B730-7365CAD1CD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333375"/>
            <a:ext cx="697071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4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Tipo di dieta adottata</a:t>
            </a:r>
            <a:endParaRPr kumimoji="0" lang="en-US" altLang="it-IT" sz="44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omic Sans MS" panose="030F0902030302020204" pitchFamily="66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4" name="CasellaDiTesto 4">
            <a:extLst>
              <a:ext uri="{FF2B5EF4-FFF2-40B4-BE49-F238E27FC236}">
                <a16:creationId xmlns:a16="http://schemas.microsoft.com/office/drawing/2014/main" id="{71F5CCA8-264E-724E-95EB-B23205853A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076700"/>
            <a:ext cx="8424862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Times New Roman" panose="02020603050405020304" pitchFamily="18" charset="0"/>
              </a:rPr>
              <a:t>La carne richiede tanto terreno, tanta acqua, ma anche tantissima energia: mangiare carne significa mangiare petrolio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4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 Box 4">
            <a:extLst>
              <a:ext uri="{FF2B5EF4-FFF2-40B4-BE49-F238E27FC236}">
                <a16:creationId xmlns:a16="http://schemas.microsoft.com/office/drawing/2014/main" id="{7F4A7EB7-6865-064D-B140-239BB11A95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60350"/>
            <a:ext cx="7992888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3600" b="1" dirty="0">
                <a:solidFill>
                  <a:srgbClr val="0033CC"/>
                </a:solidFill>
                <a:latin typeface="Comic Sans MS" panose="030F0902030302020204" pitchFamily="66" charset="0"/>
              </a:rPr>
              <a:t>Far entrare lo studente nel mondo della scienza con lo stesso approccio che si usa nella ricerca scientifica che è l’attività umana che produce conoscenza e dove tutto nasce dalla curiosità</a:t>
            </a:r>
            <a:endParaRPr lang="it-IT" altLang="it-IT" sz="3600" dirty="0">
              <a:solidFill>
                <a:srgbClr val="0033CC"/>
              </a:solidFill>
              <a:latin typeface="Comic Sans MS" panose="030F0902030302020204" pitchFamily="66" charset="0"/>
            </a:endParaRPr>
          </a:p>
        </p:txBody>
      </p:sp>
      <p:grpSp>
        <p:nvGrpSpPr>
          <p:cNvPr id="3" name="Gruppo 5">
            <a:extLst>
              <a:ext uri="{FF2B5EF4-FFF2-40B4-BE49-F238E27FC236}">
                <a16:creationId xmlns:a16="http://schemas.microsoft.com/office/drawing/2014/main" id="{6A787001-473B-8B42-B9FA-D9614B7B0C3B}"/>
              </a:ext>
            </a:extLst>
          </p:cNvPr>
          <p:cNvGrpSpPr>
            <a:grpSpLocks/>
          </p:cNvGrpSpPr>
          <p:nvPr/>
        </p:nvGrpSpPr>
        <p:grpSpPr bwMode="auto">
          <a:xfrm>
            <a:off x="468313" y="3833558"/>
            <a:ext cx="7488063" cy="2764088"/>
            <a:chOff x="467549" y="3833628"/>
            <a:chExt cx="7488907" cy="276372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A89FD78-9A79-7D45-9206-AA1F450443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549" y="4036754"/>
              <a:ext cx="5063301" cy="2200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it-IT" altLang="it-IT" b="1" dirty="0">
                  <a:solidFill>
                    <a:srgbClr val="0033CC"/>
                  </a:solidFill>
                  <a:latin typeface="Comic Sans MS" panose="030F0902030302020204" pitchFamily="66" charset="0"/>
                </a:rPr>
                <a:t>“… fatti non foste a viver come bruti ma per seguir </a:t>
              </a:r>
              <a:r>
                <a:rPr lang="it-IT" altLang="it-IT" b="1" dirty="0" err="1">
                  <a:solidFill>
                    <a:srgbClr val="0033CC"/>
                  </a:solidFill>
                  <a:latin typeface="Comic Sans MS" panose="030F0902030302020204" pitchFamily="66" charset="0"/>
                </a:rPr>
                <a:t>virtude</a:t>
              </a:r>
              <a:r>
                <a:rPr lang="it-IT" altLang="it-IT" b="1" dirty="0">
                  <a:solidFill>
                    <a:srgbClr val="0033CC"/>
                  </a:solidFill>
                  <a:latin typeface="Comic Sans MS" panose="030F0902030302020204" pitchFamily="66" charset="0"/>
                </a:rPr>
                <a:t> e </a:t>
              </a:r>
              <a:r>
                <a:rPr lang="it-IT" altLang="it-IT" b="1" dirty="0" err="1">
                  <a:solidFill>
                    <a:srgbClr val="0033CC"/>
                  </a:solidFill>
                  <a:latin typeface="Comic Sans MS" panose="030F0902030302020204" pitchFamily="66" charset="0"/>
                </a:rPr>
                <a:t>canoscenza</a:t>
              </a:r>
              <a:r>
                <a:rPr lang="it-IT" altLang="it-IT" b="1" dirty="0">
                  <a:solidFill>
                    <a:srgbClr val="0033CC"/>
                  </a:solidFill>
                  <a:latin typeface="Comic Sans MS" panose="030F0902030302020204" pitchFamily="66" charset="0"/>
                </a:rPr>
                <a:t>”</a:t>
              </a:r>
            </a:p>
            <a:p>
              <a:pPr algn="ctr">
                <a:lnSpc>
                  <a:spcPts val="1800"/>
                </a:lnSpc>
                <a:spcBef>
                  <a:spcPct val="0"/>
                </a:spcBef>
                <a:buFontTx/>
                <a:buNone/>
              </a:pPr>
              <a:endParaRPr lang="it-IT" altLang="it-IT" sz="3600" dirty="0">
                <a:solidFill>
                  <a:srgbClr val="0033CC"/>
                </a:solidFill>
                <a:latin typeface="Comic Sans MS" panose="030F0902030302020204" pitchFamily="66" charset="0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600" b="1" dirty="0">
                  <a:solidFill>
                    <a:srgbClr val="0033CC"/>
                  </a:solidFill>
                  <a:latin typeface="Comic Sans MS" panose="030F0902030302020204" pitchFamily="66" charset="0"/>
                </a:rPr>
                <a:t>Inferno, canto XXVI, 116-120 </a:t>
              </a:r>
            </a:p>
          </p:txBody>
        </p:sp>
        <p:pic>
          <p:nvPicPr>
            <p:cNvPr id="5" name="Picture 6" descr="Risultati immagini per dante e ulisse">
              <a:extLst>
                <a:ext uri="{FF2B5EF4-FFF2-40B4-BE49-F238E27FC236}">
                  <a16:creationId xmlns:a16="http://schemas.microsoft.com/office/drawing/2014/main" id="{85EB5583-2CD9-6942-8AA5-A5401971D5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61"/>
            <a:stretch>
              <a:fillRect/>
            </a:stretch>
          </p:blipFill>
          <p:spPr bwMode="auto">
            <a:xfrm>
              <a:off x="5580113" y="3833628"/>
              <a:ext cx="2376343" cy="2763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2"/>
          <p:cNvSpPr txBox="1">
            <a:spLocks noChangeArrowheads="1"/>
          </p:cNvSpPr>
          <p:nvPr/>
        </p:nvSpPr>
        <p:spPr bwMode="auto">
          <a:xfrm>
            <a:off x="4932363" y="1173163"/>
            <a:ext cx="3960117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Per </a:t>
            </a:r>
            <a:r>
              <a:rPr kumimoji="0" lang="it-IT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allevare una mucca di 5 quintali sono necessari </a:t>
            </a:r>
            <a:r>
              <a:rPr kumimoji="0" lang="it-IT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6 barili </a:t>
            </a:r>
            <a:r>
              <a:rPr kumimoji="0" lang="it-IT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(circa 1.000 litri) di petrolio </a:t>
            </a:r>
            <a:endParaRPr kumimoji="0" lang="it-IT" altLang="it-IT" sz="24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omic Sans MS" pitchFamily="66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4680707" name="Text Box 3"/>
          <p:cNvSpPr txBox="1">
            <a:spLocks noChangeArrowheads="1"/>
          </p:cNvSpPr>
          <p:nvPr/>
        </p:nvSpPr>
        <p:spPr bwMode="auto">
          <a:xfrm>
            <a:off x="4932363" y="2781300"/>
            <a:ext cx="396011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Per </a:t>
            </a:r>
            <a:r>
              <a:rPr kumimoji="0" lang="it-IT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ottenere</a:t>
            </a:r>
            <a:r>
              <a:rPr kumimoji="0" lang="it-IT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1 kg di carne di vitello </a:t>
            </a:r>
            <a:r>
              <a:rPr kumimoji="0" lang="ja-JP" altLang="it-IT" sz="2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“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a monte</a:t>
            </a:r>
            <a:r>
              <a:rPr kumimoji="0" lang="ja-JP" altLang="it-IT" sz="2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” </a:t>
            </a:r>
            <a:r>
              <a:rPr kumimoji="0" lang="it-IT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servono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7 litri 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di petrolio </a:t>
            </a:r>
          </a:p>
        </p:txBody>
      </p:sp>
      <p:grpSp>
        <p:nvGrpSpPr>
          <p:cNvPr id="133124" name="Group 4"/>
          <p:cNvGrpSpPr>
            <a:grpSpLocks/>
          </p:cNvGrpSpPr>
          <p:nvPr/>
        </p:nvGrpSpPr>
        <p:grpSpPr bwMode="auto">
          <a:xfrm>
            <a:off x="152400" y="1066800"/>
            <a:ext cx="4564063" cy="3154363"/>
            <a:chOff x="1240" y="672"/>
            <a:chExt cx="2855" cy="1976"/>
          </a:xfrm>
        </p:grpSpPr>
        <p:pic>
          <p:nvPicPr>
            <p:cNvPr id="133130" name="Picture 5" descr="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40" y="672"/>
              <a:ext cx="1468" cy="19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131" name="Picture 6" descr="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688" y="672"/>
              <a:ext cx="1407" cy="1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3125" name="Rectangle 7"/>
          <p:cNvSpPr>
            <a:spLocks noChangeArrowheads="1"/>
          </p:cNvSpPr>
          <p:nvPr/>
        </p:nvSpPr>
        <p:spPr bwMode="auto">
          <a:xfrm>
            <a:off x="2484438" y="206375"/>
            <a:ext cx="446405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Cibo ed Energia</a:t>
            </a:r>
            <a:endParaRPr kumimoji="0" lang="en-US" altLang="it-IT" sz="4400" b="1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omic Sans MS" pitchFamily="66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33127" name="Text Box 11"/>
          <p:cNvSpPr txBox="1">
            <a:spLocks noChangeArrowheads="1"/>
          </p:cNvSpPr>
          <p:nvPr/>
        </p:nvSpPr>
        <p:spPr bwMode="auto">
          <a:xfrm>
            <a:off x="395288" y="3860800"/>
            <a:ext cx="1800225" cy="27463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200" b="1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National Geographic</a:t>
            </a:r>
          </a:p>
        </p:txBody>
      </p:sp>
      <p:sp>
        <p:nvSpPr>
          <p:cNvPr id="12" name="Rettangolo 3">
            <a:extLst>
              <a:ext uri="{FF2B5EF4-FFF2-40B4-BE49-F238E27FC236}">
                <a16:creationId xmlns:a16="http://schemas.microsoft.com/office/drawing/2014/main" id="{2EA86BA1-2A4F-D249-A0C2-BC053BBF9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96" y="4725144"/>
            <a:ext cx="9108504" cy="1463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La dieta a base di carne è insostenibile oggi e lo sarà ancora di più in futuro</a:t>
            </a:r>
          </a:p>
          <a:p>
            <a:pPr marL="0" marR="0" lvl="0" indent="0" algn="l" defTabSz="914400" rtl="0" eaLnBrk="1" fontAlgn="base" latinLnBrk="0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itchFamily="66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950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0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8" grpId="0"/>
      <p:bldP spid="4680707" grpId="0"/>
      <p:bldP spid="12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Pesci"/>
          <p:cNvPicPr>
            <a:picLocks noChangeAspect="1" noChangeArrowheads="1"/>
          </p:cNvPicPr>
          <p:nvPr/>
        </p:nvPicPr>
        <p:blipFill>
          <a:blip r:embed="rId3" cstate="print"/>
          <a:srcRect t="10863" r="50000" b="2237"/>
          <a:stretch>
            <a:fillRect/>
          </a:stretch>
        </p:blipFill>
        <p:spPr bwMode="auto">
          <a:xfrm>
            <a:off x="0" y="908050"/>
            <a:ext cx="4572000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85827" name="Rectangle 3"/>
          <p:cNvSpPr>
            <a:spLocks noChangeArrowheads="1"/>
          </p:cNvSpPr>
          <p:nvPr/>
        </p:nvSpPr>
        <p:spPr bwMode="auto">
          <a:xfrm>
            <a:off x="1781175" y="44450"/>
            <a:ext cx="117157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ieri</a:t>
            </a:r>
            <a:endParaRPr kumimoji="0" lang="en-US" altLang="it-IT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itchFamily="66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5611813" y="44450"/>
            <a:ext cx="133667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4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oggi</a:t>
            </a:r>
            <a:endParaRPr kumimoji="0" lang="en-US" altLang="it-IT" sz="48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itchFamily="66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427538" y="4941888"/>
            <a:ext cx="4608512" cy="18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L’80% delle riserve oceaniche è sfruttato oltre il limite delle capacità rigenerative </a:t>
            </a:r>
            <a:r>
              <a:rPr kumimoji="0" lang="it-IT" alt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(annualmente vengono pescati da 1.000 a 3.000 miliardi di pesci) </a:t>
            </a:r>
            <a:endParaRPr kumimoji="0" lang="en-US" altLang="it-IT" sz="20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omic Sans MS" pitchFamily="66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07950" y="5157788"/>
            <a:ext cx="417671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Il pesce è un’ottima alternativa, o meglio era un’ottima alternativa</a:t>
            </a:r>
            <a:endParaRPr kumimoji="0" lang="en-US" altLang="it-IT" sz="2400" b="1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omic Sans MS" pitchFamily="66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8" name="Immagine 7" descr="Immagine2.jpg"/>
          <p:cNvPicPr>
            <a:picLocks noChangeAspect="1"/>
          </p:cNvPicPr>
          <p:nvPr/>
        </p:nvPicPr>
        <p:blipFill>
          <a:blip r:embed="rId4" cstate="print"/>
          <a:srcRect l="50000" r="3333" b="1775"/>
          <a:stretch>
            <a:fillRect/>
          </a:stretch>
        </p:blipFill>
        <p:spPr bwMode="auto">
          <a:xfrm>
            <a:off x="4500563" y="896938"/>
            <a:ext cx="4248150" cy="403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398686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5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0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85827" grpId="0"/>
      <p:bldP spid="5" grpId="0"/>
      <p:bldP spid="6" grpId="0"/>
      <p:bldP spid="7" grpId="0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 descr="File0002">
            <a:extLst>
              <a:ext uri="{FF2B5EF4-FFF2-40B4-BE49-F238E27FC236}">
                <a16:creationId xmlns:a16="http://schemas.microsoft.com/office/drawing/2014/main" id="{5FEACCF4-3873-6841-946C-01BF3C4E7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234950"/>
            <a:ext cx="9074150" cy="636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87875" name="Rectangle 3">
            <a:extLst>
              <a:ext uri="{FF2B5EF4-FFF2-40B4-BE49-F238E27FC236}">
                <a16:creationId xmlns:a16="http://schemas.microsoft.com/office/drawing/2014/main" id="{7E3E5669-3A87-5D47-8B64-E03792F487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463" y="2847975"/>
            <a:ext cx="8820150" cy="9540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In un mondo con risorse rinnovabili ma limitate,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i consumi non possono crescere all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MS PGothic" panose="020B0600070205080204" pitchFamily="34" charset="-128"/>
                <a:cs typeface="+mn-cs"/>
              </a:rPr>
              <a:t>’</a:t>
            </a:r>
            <a:r>
              <a:rPr kumimoji="0" lang="it-IT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infinito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itchFamily="66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7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87875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F51F61DA-AF3F-9744-A966-BF5F98CADF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57188"/>
            <a:ext cx="83820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4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Spreco di alimenti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624F2F1-CF68-9C41-8075-60F1C26FAF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571625"/>
            <a:ext cx="838200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4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Ogni anno va perduto o sprecato oltre </a:t>
            </a:r>
            <a:r>
              <a:rPr kumimoji="0" lang="it-IT" altLang="it-IT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un miliardo di tonnellate </a:t>
            </a:r>
            <a:r>
              <a:rPr kumimoji="0" lang="it-IT" altLang="it-IT" sz="4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di cibo, quasi un terzo della produzione globale e quattro volte la quantità necessaria a nutrire le persone che muoiono di fame (oltre 800 milioni)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Text Box 2">
            <a:extLst>
              <a:ext uri="{FF2B5EF4-FFF2-40B4-BE49-F238E27FC236}">
                <a16:creationId xmlns:a16="http://schemas.microsoft.com/office/drawing/2014/main" id="{C4557BA8-AC94-BB4F-B2A3-9A4E612DED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400" y="137567"/>
            <a:ext cx="744061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4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Spreco nella filiera del cibo</a:t>
            </a:r>
            <a:endParaRPr kumimoji="0" lang="it-IT" altLang="it-IT" sz="44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omic Sans MS" panose="030F0902030302020204" pitchFamily="66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0BBF1004-E499-3446-94D5-E30DD7C666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360488"/>
            <a:ext cx="899160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Nell’agricoltura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(prodotti lasciati nei campi)</a:t>
            </a: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42B6E7B5-3493-5047-8AF6-3BB6F8013A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302000"/>
            <a:ext cx="899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Nell’industria </a:t>
            </a:r>
            <a:r>
              <a:rPr kumimoji="0" lang="it-IT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(lavorazione del cibo)</a:t>
            </a:r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F24E553F-077D-1842-A53D-E9BFF7E388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292600"/>
            <a:ext cx="899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Nella distribuzione</a:t>
            </a:r>
          </a:p>
        </p:txBody>
      </p:sp>
      <p:sp>
        <p:nvSpPr>
          <p:cNvPr id="11" name="Text Box 3">
            <a:extLst>
              <a:ext uri="{FF2B5EF4-FFF2-40B4-BE49-F238E27FC236}">
                <a16:creationId xmlns:a16="http://schemas.microsoft.com/office/drawing/2014/main" id="{E9BBA152-608E-AA43-8AD7-C88C0D93B2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359400"/>
            <a:ext cx="899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Nelle case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59AEAFA-D158-C946-A46C-2BADF0339A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204913"/>
            <a:ext cx="3276600" cy="169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16DAC67-E4CA-6C48-98EB-79AE67F4F4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417298"/>
            <a:ext cx="35052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ext Box 2"/>
          <p:cNvSpPr txBox="1">
            <a:spLocks noChangeArrowheads="1"/>
          </p:cNvSpPr>
          <p:nvPr/>
        </p:nvSpPr>
        <p:spPr bwMode="auto">
          <a:xfrm>
            <a:off x="228600" y="26988"/>
            <a:ext cx="8763000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Spreco di cibo acquistato</a:t>
            </a:r>
          </a:p>
        </p:txBody>
      </p:sp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107950" y="908050"/>
            <a:ext cx="8991600" cy="374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Ogni anno le famiglie italiane buttano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it-IT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 pane: 19%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it-IT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 frutta e verdura: 17%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it-IT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 pasta: 4%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it-IT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 latticini, uova e carne: 39%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it-IT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 cibo ancora commestibile: 42 kg</a:t>
            </a:r>
          </a:p>
          <a:p>
            <a:pPr marL="0" marR="0" lvl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28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omic Sans MS" pitchFamily="66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8 miliardi di euro all’anno vengono buttati nella spazzatura: circa 400 euro per famiglia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04800" y="4724400"/>
            <a:ext cx="8534400" cy="2062163"/>
          </a:xfrm>
          <a:prstGeom prst="rect">
            <a:avLst/>
          </a:prstGeom>
          <a:solidFill>
            <a:schemeClr val="bg1"/>
          </a:solidFill>
          <a:ln w="38100">
            <a:solidFill>
              <a:srgbClr val="CC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Sprecando cibo si spreca denaro, terreno, acqua ed energia e si producono rifiuti che per essere smaltiti richiedono altro terreno, acqua ed energia</a:t>
            </a:r>
          </a:p>
        </p:txBody>
      </p:sp>
    </p:spTree>
    <p:extLst>
      <p:ext uri="{BB962C8B-B14F-4D97-AF65-F5344CB8AC3E}">
        <p14:creationId xmlns:p14="http://schemas.microsoft.com/office/powerpoint/2010/main" val="34599601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9" grpId="0"/>
      <p:bldP spid="7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ttangolo 1"/>
          <p:cNvSpPr>
            <a:spLocks noChangeArrowheads="1"/>
          </p:cNvSpPr>
          <p:nvPr/>
        </p:nvSpPr>
        <p:spPr bwMode="auto">
          <a:xfrm>
            <a:off x="381000" y="214313"/>
            <a:ext cx="8439150" cy="502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4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Spreco di cibo è moralmente inaccettabile</a:t>
            </a:r>
          </a:p>
          <a:p>
            <a:pPr marL="0" marR="0" lvl="0" indent="0" algn="l" defTabSz="914400" rtl="0" eaLnBrk="1" fontAlgn="base" latinLnBrk="0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Papa Francesco ha detto: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600" b="1" i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“C’è cibo per tutti, ma non tutti possono mangiare, mentre lo spreco, lo scarto, il consumo eccessivo e l’uso degli alimenti per altri fini sono davanti ai nostri occhi” </a:t>
            </a:r>
          </a:p>
        </p:txBody>
      </p:sp>
      <p:sp>
        <p:nvSpPr>
          <p:cNvPr id="3" name="Rettangolo 1"/>
          <p:cNvSpPr>
            <a:spLocks noChangeArrowheads="1"/>
          </p:cNvSpPr>
          <p:nvPr/>
        </p:nvSpPr>
        <p:spPr bwMode="auto">
          <a:xfrm>
            <a:off x="468313" y="5468938"/>
            <a:ext cx="84391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6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La fame nel mondo è solo un problema di egoismo</a:t>
            </a:r>
          </a:p>
        </p:txBody>
      </p:sp>
    </p:spTree>
    <p:extLst>
      <p:ext uri="{BB962C8B-B14F-4D97-AF65-F5344CB8AC3E}">
        <p14:creationId xmlns:p14="http://schemas.microsoft.com/office/powerpoint/2010/main" val="90004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ttangolo 1">
            <a:extLst>
              <a:ext uri="{FF2B5EF4-FFF2-40B4-BE49-F238E27FC236}">
                <a16:creationId xmlns:a16="http://schemas.microsoft.com/office/drawing/2014/main" id="{1006267F-7B8D-8E41-A67F-F22747175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52400"/>
            <a:ext cx="8496944" cy="3580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4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Una buona notizia</a:t>
            </a:r>
          </a:p>
          <a:p>
            <a:pPr marL="0" marR="0" lvl="0" indent="0" algn="l" defTabSz="914400" rtl="0" eaLnBrk="1" fontAlgn="base" latinLnBrk="0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Il 2 agosto 2016 il Senato ha approvato in via definitiva il decreto legge n. 2290 per limitare gli sprechi alimentari agevolando chi dona le eccedenze di cibo ai bisognosi</a:t>
            </a:r>
          </a:p>
        </p:txBody>
      </p:sp>
      <p:sp>
        <p:nvSpPr>
          <p:cNvPr id="3" name="Rettangolo 1">
            <a:extLst>
              <a:ext uri="{FF2B5EF4-FFF2-40B4-BE49-F238E27FC236}">
                <a16:creationId xmlns:a16="http://schemas.microsoft.com/office/drawing/2014/main" id="{7D46223F-7C83-D543-A3EA-3727E894F0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4005064"/>
            <a:ext cx="8424936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Il Ministro delle Politiche Agricole: </a:t>
            </a:r>
          </a:p>
          <a:p>
            <a:pPr lvl="0" algn="ctr" eaLnBrk="1" hangingPunct="1">
              <a:defRPr/>
            </a:pPr>
            <a:r>
              <a:rPr lang="it-IT" altLang="it-IT" sz="3200" b="1" i="1" dirty="0">
                <a:solidFill>
                  <a:srgbClr val="0033CC"/>
                </a:solidFill>
                <a:latin typeface="Comic Sans MS" panose="030F0902030302020204" pitchFamily="66" charset="0"/>
              </a:rPr>
              <a:t>“la </a:t>
            </a:r>
            <a:r>
              <a:rPr kumimoji="0" lang="it-IT" altLang="it-IT" sz="3200" b="1" i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legge raccoglie l’eredità di Expo 2015 con l’obiettivo di recuperare 1 milione di tonnellate di cibo all’anno”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ttangolo 1">
            <a:extLst>
              <a:ext uri="{FF2B5EF4-FFF2-40B4-BE49-F238E27FC236}">
                <a16:creationId xmlns:a16="http://schemas.microsoft.com/office/drawing/2014/main" id="{8C289DD4-0FB1-9640-ACCE-EC6D664BA5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568" y="76200"/>
            <a:ext cx="7848872" cy="2441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Soddisfatto ma non troppo Andrea </a:t>
            </a:r>
            <a:r>
              <a:rPr kumimoji="0" lang="it-IT" altLang="it-IT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Segrè</a:t>
            </a:r>
            <a:r>
              <a:rPr kumimoji="0" lang="it-IT" altLang="it-IT" sz="3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, docente dell’Università di Bologna, che da anni si interessa di spreco alimentare: </a:t>
            </a:r>
          </a:p>
        </p:txBody>
      </p:sp>
      <p:sp>
        <p:nvSpPr>
          <p:cNvPr id="3" name="Rettangolo 1">
            <a:extLst>
              <a:ext uri="{FF2B5EF4-FFF2-40B4-BE49-F238E27FC236}">
                <a16:creationId xmlns:a16="http://schemas.microsoft.com/office/drawing/2014/main" id="{61950FE3-A2E8-DA47-9537-41C7A9F90C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568" y="2780928"/>
            <a:ext cx="7848872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400" b="1" i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“Il miglior spreco è quello che non si fa e, quindi, bisogna lavorare sulla prevenzione parlando di educazione alimentare a scuola per creare comportamenti virtuosi fra i cittadini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1" i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(70% degli sprechi avviene nelle case)</a:t>
            </a:r>
            <a:r>
              <a:rPr kumimoji="0" lang="it-IT" altLang="it-IT" sz="3400" b="1" i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”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51519" y="1312863"/>
            <a:ext cx="8784281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Nel 1970 l’</a:t>
            </a:r>
            <a:r>
              <a:rPr kumimoji="0" lang="it-IT" altLang="ja-JP" sz="2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umanità ha usato </a:t>
            </a:r>
            <a:r>
              <a:rPr kumimoji="0" lang="it-IT" altLang="it-IT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27 miliardi di tonnellate </a:t>
            </a:r>
            <a:r>
              <a:rPr kumimoji="0" lang="it-IT" altLang="it-IT" sz="2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di materie prime</a:t>
            </a:r>
          </a:p>
        </p:txBody>
      </p:sp>
      <p:sp>
        <p:nvSpPr>
          <p:cNvPr id="142339" name="Text Box 2"/>
          <p:cNvSpPr txBox="1">
            <a:spLocks noChangeArrowheads="1"/>
          </p:cNvSpPr>
          <p:nvPr/>
        </p:nvSpPr>
        <p:spPr bwMode="auto">
          <a:xfrm>
            <a:off x="1865548" y="147174"/>
            <a:ext cx="5412904" cy="1107996"/>
          </a:xfrm>
          <a:prstGeom prst="rect">
            <a:avLst/>
          </a:prstGeom>
          <a:solidFill>
            <a:schemeClr val="bg1"/>
          </a:solidFill>
          <a:ln w="57150">
            <a:solidFill>
              <a:srgbClr val="0033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6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Materiali</a:t>
            </a:r>
          </a:p>
        </p:txBody>
      </p:sp>
      <p:sp>
        <p:nvSpPr>
          <p:cNvPr id="142341" name="Text Box 2"/>
          <p:cNvSpPr txBox="1">
            <a:spLocks noChangeArrowheads="1"/>
          </p:cNvSpPr>
          <p:nvPr/>
        </p:nvSpPr>
        <p:spPr bwMode="auto">
          <a:xfrm>
            <a:off x="250825" y="3356992"/>
            <a:ext cx="3817120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Nel 2019 sono stati usati oltre </a:t>
            </a:r>
            <a:r>
              <a:rPr kumimoji="0" lang="it-IT" altLang="it-IT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100</a:t>
            </a:r>
            <a:r>
              <a:rPr kumimoji="0" lang="it-IT" altLang="it-IT" sz="2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it-IT" altLang="it-IT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miliardi di tonnellate </a:t>
            </a:r>
            <a:r>
              <a:rPr kumimoji="0" lang="it-IT" altLang="it-IT" sz="2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di materie prime </a:t>
            </a:r>
            <a:r>
              <a:rPr kumimoji="0" lang="it-IT" altLang="ja-JP" sz="2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(quasi 40 kg per persona al giorno!)</a:t>
            </a:r>
          </a:p>
        </p:txBody>
      </p:sp>
      <p:pic>
        <p:nvPicPr>
          <p:cNvPr id="3074" name="Picture 2" descr="Risultato immagini per grafico nel consumo mondiale dei materiali">
            <a:extLst>
              <a:ext uri="{FF2B5EF4-FFF2-40B4-BE49-F238E27FC236}">
                <a16:creationId xmlns:a16="http://schemas.microsoft.com/office/drawing/2014/main" id="{04D053AC-6D57-4C44-A3C5-0FEA760172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8" t="10" b="1"/>
          <a:stretch/>
        </p:blipFill>
        <p:spPr bwMode="auto">
          <a:xfrm>
            <a:off x="4211960" y="2852936"/>
            <a:ext cx="4320478" cy="377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2">
            <a:extLst>
              <a:ext uri="{FF2B5EF4-FFF2-40B4-BE49-F238E27FC236}">
                <a16:creationId xmlns:a16="http://schemas.microsoft.com/office/drawing/2014/main" id="{14741171-47C1-6545-8B89-F6A967C5B2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320424"/>
            <a:ext cx="8569647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Nel 2015 si è passati a </a:t>
            </a:r>
            <a:r>
              <a:rPr kumimoji="0" lang="it-IT" altLang="it-IT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85 miliardi di tonnellate </a:t>
            </a:r>
            <a:r>
              <a:rPr kumimoji="0" lang="it-IT" altLang="it-IT" sz="2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di materie prime</a:t>
            </a:r>
          </a:p>
        </p:txBody>
      </p:sp>
    </p:spTree>
    <p:extLst>
      <p:ext uri="{BB962C8B-B14F-4D97-AF65-F5344CB8AC3E}">
        <p14:creationId xmlns:p14="http://schemas.microsoft.com/office/powerpoint/2010/main" val="286805808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"/>
                                        <p:tgtEl>
                                          <p:spTgt spid="142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2341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Text Box 2">
            <a:extLst>
              <a:ext uri="{FF2B5EF4-FFF2-40B4-BE49-F238E27FC236}">
                <a16:creationId xmlns:a16="http://schemas.microsoft.com/office/drawing/2014/main" id="{ED230A83-BACA-D549-8CFE-DDAEAC7C9E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3375025"/>
            <a:ext cx="227488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4000" b="1" dirty="0">
                <a:solidFill>
                  <a:srgbClr val="0033CC"/>
                </a:solidFill>
                <a:latin typeface="Comic Sans MS" panose="030F0902030302020204" pitchFamily="66" charset="0"/>
              </a:rPr>
              <a:t>curiosità</a:t>
            </a:r>
          </a:p>
        </p:txBody>
      </p:sp>
      <p:sp>
        <p:nvSpPr>
          <p:cNvPr id="477187" name="Text Box 3">
            <a:extLst>
              <a:ext uri="{FF2B5EF4-FFF2-40B4-BE49-F238E27FC236}">
                <a16:creationId xmlns:a16="http://schemas.microsoft.com/office/drawing/2014/main" id="{EC5D2FD8-F6F1-FE40-A75D-1E3353FC34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908050"/>
            <a:ext cx="7170737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3600" dirty="0">
                <a:solidFill>
                  <a:srgbClr val="0033CC"/>
                </a:solidFill>
                <a:latin typeface="Comic Sans MS" panose="030F0902030302020204" pitchFamily="66" charset="0"/>
              </a:rPr>
              <a:t>Non ho particolari talenti, sono soltanto appassionatamente curioso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it-IT" altLang="it-IT" sz="2400" b="1" i="1" dirty="0">
                <a:solidFill>
                  <a:srgbClr val="0033CC"/>
                </a:solidFill>
                <a:latin typeface="Comic Sans MS" panose="030F0902030302020204" pitchFamily="66" charset="0"/>
              </a:rPr>
              <a:t>A. Einstein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it-IT" altLang="it-IT" sz="2400" dirty="0">
                <a:solidFill>
                  <a:srgbClr val="0033CC"/>
                </a:solidFill>
                <a:latin typeface="Comic Sans MS" panose="030F0902030302020204" pitchFamily="66" charset="0"/>
              </a:rPr>
              <a:t>Lettera a C. </a:t>
            </a:r>
            <a:r>
              <a:rPr lang="it-IT" altLang="it-IT" sz="2400" dirty="0" err="1">
                <a:solidFill>
                  <a:srgbClr val="0033CC"/>
                </a:solidFill>
                <a:latin typeface="Comic Sans MS" panose="030F0902030302020204" pitchFamily="66" charset="0"/>
              </a:rPr>
              <a:t>Seelig</a:t>
            </a:r>
            <a:r>
              <a:rPr lang="it-IT" altLang="it-IT" sz="2400" dirty="0">
                <a:solidFill>
                  <a:srgbClr val="0033CC"/>
                </a:solidFill>
                <a:latin typeface="Comic Sans MS" panose="030F0902030302020204" pitchFamily="66" charset="0"/>
              </a:rPr>
              <a:t>, 1952</a:t>
            </a:r>
            <a:endParaRPr lang="it-IT" altLang="it-IT" sz="3600" dirty="0">
              <a:solidFill>
                <a:srgbClr val="0033CC"/>
              </a:solidFill>
              <a:latin typeface="Comic Sans MS" panose="030F0902030302020204" pitchFamily="66" charset="0"/>
            </a:endParaRPr>
          </a:p>
        </p:txBody>
      </p:sp>
      <p:sp>
        <p:nvSpPr>
          <p:cNvPr id="477188" name="Rectangle 4">
            <a:extLst>
              <a:ext uri="{FF2B5EF4-FFF2-40B4-BE49-F238E27FC236}">
                <a16:creationId xmlns:a16="http://schemas.microsoft.com/office/drawing/2014/main" id="{8ED51157-4163-7444-BF4B-C30FC733D5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4352925"/>
            <a:ext cx="7272338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3600" dirty="0">
                <a:solidFill>
                  <a:srgbClr val="0033CC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per soddisfare questa curiosità</a:t>
            </a:r>
            <a:r>
              <a:rPr lang="it-IT" altLang="it-IT" sz="3600" b="1" dirty="0">
                <a:solidFill>
                  <a:srgbClr val="0033CC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, </a:t>
            </a:r>
            <a:r>
              <a:rPr lang="it-IT" altLang="it-IT" sz="3600" dirty="0">
                <a:solidFill>
                  <a:srgbClr val="0033CC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il ricercatore</a:t>
            </a:r>
            <a:r>
              <a:rPr lang="it-IT" altLang="it-IT" sz="3600" b="1" dirty="0">
                <a:solidFill>
                  <a:srgbClr val="0033CC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 </a:t>
            </a:r>
            <a:r>
              <a:rPr lang="it-IT" altLang="it-IT" sz="3600" dirty="0">
                <a:solidFill>
                  <a:srgbClr val="0033CC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fa domande alla Natura sotto forma di ... </a:t>
            </a:r>
            <a:endParaRPr lang="en-US" altLang="it-IT" sz="3600" dirty="0">
              <a:solidFill>
                <a:srgbClr val="0033CC"/>
              </a:solidFill>
              <a:latin typeface="Comic Sans MS" panose="030F0902030302020204" pitchFamily="66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77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77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7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7186" grpId="0"/>
      <p:bldP spid="477187" grpId="0"/>
      <p:bldP spid="477187" grpId="1"/>
      <p:bldP spid="477188" grpId="0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72555A65-7129-D64F-BEF7-ACD5641D6A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22"/>
          <a:stretch/>
        </p:blipFill>
        <p:spPr>
          <a:xfrm>
            <a:off x="949747" y="4997822"/>
            <a:ext cx="3001588" cy="1565391"/>
          </a:xfrm>
          <a:prstGeom prst="rect">
            <a:avLst/>
          </a:prstGeom>
        </p:spPr>
      </p:pic>
      <p:grpSp>
        <p:nvGrpSpPr>
          <p:cNvPr id="14" name="Gruppo 13">
            <a:extLst>
              <a:ext uri="{FF2B5EF4-FFF2-40B4-BE49-F238E27FC236}">
                <a16:creationId xmlns:a16="http://schemas.microsoft.com/office/drawing/2014/main" id="{BF767A07-3FEF-094D-8D13-104162773F67}"/>
              </a:ext>
            </a:extLst>
          </p:cNvPr>
          <p:cNvGrpSpPr/>
          <p:nvPr/>
        </p:nvGrpSpPr>
        <p:grpSpPr>
          <a:xfrm>
            <a:off x="395536" y="140390"/>
            <a:ext cx="7655007" cy="4798938"/>
            <a:chOff x="395536" y="140390"/>
            <a:chExt cx="7655007" cy="4798938"/>
          </a:xfrm>
        </p:grpSpPr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B77A14EE-D6B1-4C43-BCBA-53E566CFC3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7235" t="2879" r="25515" b="87666"/>
            <a:stretch/>
          </p:blipFill>
          <p:spPr>
            <a:xfrm>
              <a:off x="2843808" y="140390"/>
              <a:ext cx="3600400" cy="480298"/>
            </a:xfrm>
            <a:prstGeom prst="rect">
              <a:avLst/>
            </a:prstGeom>
          </p:spPr>
        </p:pic>
        <p:grpSp>
          <p:nvGrpSpPr>
            <p:cNvPr id="13" name="Gruppo 12">
              <a:extLst>
                <a:ext uri="{FF2B5EF4-FFF2-40B4-BE49-F238E27FC236}">
                  <a16:creationId xmlns:a16="http://schemas.microsoft.com/office/drawing/2014/main" id="{09E60C99-72BC-E748-90E1-9E160CDA218E}"/>
                </a:ext>
              </a:extLst>
            </p:cNvPr>
            <p:cNvGrpSpPr/>
            <p:nvPr/>
          </p:nvGrpSpPr>
          <p:grpSpPr>
            <a:xfrm>
              <a:off x="395536" y="643472"/>
              <a:ext cx="7655007" cy="4295856"/>
              <a:chOff x="395536" y="643472"/>
              <a:chExt cx="7655007" cy="4295856"/>
            </a:xfrm>
          </p:grpSpPr>
          <p:pic>
            <p:nvPicPr>
              <p:cNvPr id="5" name="Immagine 4">
                <a:extLst>
                  <a:ext uri="{FF2B5EF4-FFF2-40B4-BE49-F238E27FC236}">
                    <a16:creationId xmlns:a16="http://schemas.microsoft.com/office/drawing/2014/main" id="{59CCE66C-4204-1D4E-9DD2-27909CBA546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9421" r="5330"/>
              <a:stretch/>
            </p:blipFill>
            <p:spPr>
              <a:xfrm>
                <a:off x="395536" y="643472"/>
                <a:ext cx="7560840" cy="4290251"/>
              </a:xfrm>
              <a:prstGeom prst="rect">
                <a:avLst/>
              </a:prstGeom>
            </p:spPr>
          </p:pic>
          <p:sp>
            <p:nvSpPr>
              <p:cNvPr id="12" name="Triangolo 11">
                <a:extLst>
                  <a:ext uri="{FF2B5EF4-FFF2-40B4-BE49-F238E27FC236}">
                    <a16:creationId xmlns:a16="http://schemas.microsoft.com/office/drawing/2014/main" id="{DAC544EE-5006-0248-8753-7F38E3D1D90E}"/>
                  </a:ext>
                </a:extLst>
              </p:cNvPr>
              <p:cNvSpPr/>
              <p:nvPr/>
            </p:nvSpPr>
            <p:spPr>
              <a:xfrm rot="455484">
                <a:off x="7764728" y="4551346"/>
                <a:ext cx="285815" cy="3879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8B0D16EF-DA16-FC4D-8BDD-0DE143E2B36C}"/>
              </a:ext>
            </a:extLst>
          </p:cNvPr>
          <p:cNvGrpSpPr/>
          <p:nvPr/>
        </p:nvGrpSpPr>
        <p:grpSpPr>
          <a:xfrm>
            <a:off x="323528" y="697587"/>
            <a:ext cx="8114156" cy="5971773"/>
            <a:chOff x="395536" y="1283874"/>
            <a:chExt cx="8114156" cy="5971773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C68FCCED-0CE6-1546-836E-05FB884F6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08104" y="5574758"/>
              <a:ext cx="3001588" cy="1680889"/>
            </a:xfrm>
            <a:prstGeom prst="rect">
              <a:avLst/>
            </a:prstGeom>
          </p:spPr>
        </p:pic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3D236EBD-34EF-A74A-A3D1-F5305A3448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9421"/>
            <a:stretch/>
          </p:blipFill>
          <p:spPr>
            <a:xfrm>
              <a:off x="395536" y="1283874"/>
              <a:ext cx="7986464" cy="42902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1162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6"/>
          <p:cNvGrpSpPr>
            <a:grpSpLocks/>
          </p:cNvGrpSpPr>
          <p:nvPr/>
        </p:nvGrpSpPr>
        <p:grpSpPr bwMode="auto">
          <a:xfrm>
            <a:off x="3635375" y="900113"/>
            <a:ext cx="5184775" cy="2528887"/>
            <a:chOff x="3308497" y="1671086"/>
            <a:chExt cx="6912768" cy="3372761"/>
          </a:xfrm>
        </p:grpSpPr>
        <p:pic>
          <p:nvPicPr>
            <p:cNvPr id="149515" name="Immagine 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834613" y="2202155"/>
              <a:ext cx="3946492" cy="28416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9516" name="CasellaDiTesto 8"/>
            <p:cNvSpPr txBox="1">
              <a:spLocks noChangeArrowheads="1"/>
            </p:cNvSpPr>
            <p:nvPr/>
          </p:nvSpPr>
          <p:spPr bwMode="auto">
            <a:xfrm>
              <a:off x="3308497" y="1671086"/>
              <a:ext cx="6912768" cy="492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it-IT" sz="1800" b="1" i="0" u="none" strike="noStrike" kern="1200" cap="none" spc="0" normalizeH="0" baseline="0" noProof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omic Sans MS" pitchFamily="66" charset="0"/>
                  <a:ea typeface="MS PGothic" panose="020B0600070205080204" pitchFamily="34" charset="-128"/>
                  <a:cs typeface="+mn-cs"/>
                </a:rPr>
                <a:t>1990: meno di 20 elementi in un’intera casa</a:t>
              </a:r>
              <a:endParaRPr kumimoji="0" lang="en-GB" altLang="it-IT" sz="18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itchFamily="34" charset="0"/>
                <a:ea typeface="MS PGothic" panose="020B0600070205080204" pitchFamily="34" charset="-128"/>
                <a:cs typeface="+mn-cs"/>
              </a:endParaRPr>
            </a:p>
          </p:txBody>
        </p:sp>
      </p:grpSp>
      <p:grpSp>
        <p:nvGrpSpPr>
          <p:cNvPr id="4" name="Gruppo 9"/>
          <p:cNvGrpSpPr>
            <a:grpSpLocks/>
          </p:cNvGrpSpPr>
          <p:nvPr/>
        </p:nvGrpSpPr>
        <p:grpSpPr bwMode="auto">
          <a:xfrm>
            <a:off x="323850" y="900113"/>
            <a:ext cx="3024188" cy="2516187"/>
            <a:chOff x="261856" y="2065143"/>
            <a:chExt cx="3024336" cy="2517217"/>
          </a:xfrm>
        </p:grpSpPr>
        <p:pic>
          <p:nvPicPr>
            <p:cNvPr id="149513" name="Immagine 1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3864" y="2446190"/>
              <a:ext cx="2952328" cy="2136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9514" name="CasellaDiTesto 11"/>
            <p:cNvSpPr txBox="1">
              <a:spLocks noChangeArrowheads="1"/>
            </p:cNvSpPr>
            <p:nvPr/>
          </p:nvSpPr>
          <p:spPr bwMode="auto">
            <a:xfrm>
              <a:off x="261856" y="2065143"/>
              <a:ext cx="298671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it-IT" sz="1800" b="1" i="0" u="none" strike="noStrike" kern="1200" cap="none" spc="0" normalizeH="0" baseline="0" noProof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omic Sans MS" pitchFamily="66" charset="0"/>
                  <a:ea typeface="MS PGothic" panose="020B0600070205080204" pitchFamily="34" charset="-128"/>
                  <a:cs typeface="+mn-cs"/>
                </a:rPr>
                <a:t>Una casa prima del 1950</a:t>
              </a:r>
            </a:p>
          </p:txBody>
        </p:sp>
      </p:grp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1690688" y="115888"/>
            <a:ext cx="6265862" cy="6492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Un esempio che ci riguarda</a:t>
            </a:r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13C2D25C-3AAB-5E43-9726-29A78D6D8490}"/>
              </a:ext>
            </a:extLst>
          </p:cNvPr>
          <p:cNvGrpSpPr/>
          <p:nvPr/>
        </p:nvGrpSpPr>
        <p:grpSpPr>
          <a:xfrm>
            <a:off x="899592" y="3645024"/>
            <a:ext cx="5885557" cy="2887225"/>
            <a:chOff x="179512" y="3645024"/>
            <a:chExt cx="5885557" cy="2887225"/>
          </a:xfrm>
        </p:grpSpPr>
        <p:grpSp>
          <p:nvGrpSpPr>
            <p:cNvPr id="18" name="Gruppo 17">
              <a:extLst>
                <a:ext uri="{FF2B5EF4-FFF2-40B4-BE49-F238E27FC236}">
                  <a16:creationId xmlns:a16="http://schemas.microsoft.com/office/drawing/2014/main" id="{605356CE-9507-0343-9E8C-C71E0887ADD1}"/>
                </a:ext>
              </a:extLst>
            </p:cNvPr>
            <p:cNvGrpSpPr/>
            <p:nvPr/>
          </p:nvGrpSpPr>
          <p:grpSpPr>
            <a:xfrm>
              <a:off x="179512" y="3645024"/>
              <a:ext cx="5885557" cy="2887225"/>
              <a:chOff x="179512" y="3645024"/>
              <a:chExt cx="5885557" cy="2887225"/>
            </a:xfrm>
          </p:grpSpPr>
          <p:sp>
            <p:nvSpPr>
              <p:cNvPr id="20" name="CasellaDiTesto 13">
                <a:extLst>
                  <a:ext uri="{FF2B5EF4-FFF2-40B4-BE49-F238E27FC236}">
                    <a16:creationId xmlns:a16="http://schemas.microsoft.com/office/drawing/2014/main" id="{2C873F88-2439-1247-B205-2DE666237927}"/>
                  </a:ext>
                </a:extLst>
              </p:cNvPr>
              <p:cNvSpPr txBox="1"/>
              <p:nvPr/>
            </p:nvSpPr>
            <p:spPr>
              <a:xfrm>
                <a:off x="179512" y="3645024"/>
                <a:ext cx="56166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GB" b="1" dirty="0">
                    <a:solidFill>
                      <a:srgbClr val="0033CC"/>
                    </a:solidFill>
                    <a:latin typeface="Comic Sans MS" pitchFamily="66" charset="0"/>
                    <a:cs typeface="Calibri"/>
                  </a:rPr>
                  <a:t>2021: ca. 40 </a:t>
                </a:r>
                <a:r>
                  <a:rPr lang="en-GB" b="1" dirty="0" err="1">
                    <a:solidFill>
                      <a:srgbClr val="0033CC"/>
                    </a:solidFill>
                    <a:latin typeface="Comic Sans MS" pitchFamily="66" charset="0"/>
                    <a:cs typeface="Calibri"/>
                  </a:rPr>
                  <a:t>elementi</a:t>
                </a:r>
                <a:r>
                  <a:rPr lang="en-GB" b="1" dirty="0">
                    <a:solidFill>
                      <a:srgbClr val="0033CC"/>
                    </a:solidFill>
                    <a:latin typeface="Comic Sans MS" pitchFamily="66" charset="0"/>
                    <a:cs typeface="Calibri"/>
                  </a:rPr>
                  <a:t> </a:t>
                </a:r>
                <a:r>
                  <a:rPr lang="en-GB" b="1" dirty="0" err="1">
                    <a:solidFill>
                      <a:srgbClr val="0033CC"/>
                    </a:solidFill>
                    <a:latin typeface="Comic Sans MS" pitchFamily="66" charset="0"/>
                    <a:cs typeface="Calibri"/>
                  </a:rPr>
                  <a:t>chimici</a:t>
                </a:r>
                <a:r>
                  <a:rPr lang="en-GB" b="1" dirty="0">
                    <a:solidFill>
                      <a:srgbClr val="0033CC"/>
                    </a:solidFill>
                    <a:latin typeface="Comic Sans MS" pitchFamily="66" charset="0"/>
                    <a:cs typeface="Calibri"/>
                  </a:rPr>
                  <a:t> </a:t>
                </a:r>
                <a:r>
                  <a:rPr lang="en-GB" b="1" dirty="0" err="1">
                    <a:solidFill>
                      <a:srgbClr val="0033CC"/>
                    </a:solidFill>
                    <a:latin typeface="Comic Sans MS" pitchFamily="66" charset="0"/>
                    <a:cs typeface="Calibri"/>
                  </a:rPr>
                  <a:t>sul</a:t>
                </a:r>
                <a:r>
                  <a:rPr lang="en-GB" b="1" dirty="0">
                    <a:solidFill>
                      <a:srgbClr val="0033CC"/>
                    </a:solidFill>
                    <a:latin typeface="Comic Sans MS" pitchFamily="66" charset="0"/>
                    <a:cs typeface="Calibri"/>
                  </a:rPr>
                  <a:t> </a:t>
                </a:r>
                <a:r>
                  <a:rPr lang="en-GB" b="1" dirty="0" err="1">
                    <a:solidFill>
                      <a:srgbClr val="0033CC"/>
                    </a:solidFill>
                    <a:latin typeface="Comic Sans MS" pitchFamily="66" charset="0"/>
                    <a:cs typeface="Calibri"/>
                  </a:rPr>
                  <a:t>palmo</a:t>
                </a:r>
                <a:r>
                  <a:rPr lang="en-GB" b="1" dirty="0">
                    <a:solidFill>
                      <a:srgbClr val="0033CC"/>
                    </a:solidFill>
                    <a:latin typeface="Comic Sans MS" pitchFamily="66" charset="0"/>
                    <a:cs typeface="Calibri"/>
                  </a:rPr>
                  <a:t> di </a:t>
                </a:r>
                <a:r>
                  <a:rPr lang="en-GB" b="1" dirty="0" err="1">
                    <a:solidFill>
                      <a:srgbClr val="0033CC"/>
                    </a:solidFill>
                    <a:latin typeface="Comic Sans MS" pitchFamily="66" charset="0"/>
                    <a:cs typeface="Calibri"/>
                  </a:rPr>
                  <a:t>una</a:t>
                </a:r>
                <a:r>
                  <a:rPr lang="en-GB" b="1" dirty="0">
                    <a:solidFill>
                      <a:srgbClr val="0033CC"/>
                    </a:solidFill>
                    <a:latin typeface="Comic Sans MS" pitchFamily="66" charset="0"/>
                    <a:cs typeface="Calibri"/>
                  </a:rPr>
                  <a:t> </a:t>
                </a:r>
                <a:r>
                  <a:rPr lang="en-GB" b="1" dirty="0" err="1">
                    <a:solidFill>
                      <a:srgbClr val="0033CC"/>
                    </a:solidFill>
                    <a:latin typeface="Comic Sans MS" pitchFamily="66" charset="0"/>
                    <a:cs typeface="Calibri"/>
                  </a:rPr>
                  <a:t>mano</a:t>
                </a:r>
                <a:endParaRPr lang="en-GB" b="1" dirty="0">
                  <a:solidFill>
                    <a:srgbClr val="0033CC"/>
                  </a:solidFill>
                  <a:latin typeface="Calibri"/>
                  <a:cs typeface="Calibri"/>
                </a:endParaRPr>
              </a:p>
            </p:txBody>
          </p:sp>
          <p:pic>
            <p:nvPicPr>
              <p:cNvPr id="21" name="Immagine 20">
                <a:extLst>
                  <a:ext uri="{FF2B5EF4-FFF2-40B4-BE49-F238E27FC236}">
                    <a16:creationId xmlns:a16="http://schemas.microsoft.com/office/drawing/2014/main" id="{884F43FB-4D9C-C242-B2E2-4AB4D44D4F0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b="10317"/>
              <a:stretch/>
            </p:blipFill>
            <p:spPr>
              <a:xfrm>
                <a:off x="2411760" y="4074939"/>
                <a:ext cx="3653309" cy="2457310"/>
              </a:xfrm>
              <a:prstGeom prst="rect">
                <a:avLst/>
              </a:prstGeom>
            </p:spPr>
          </p:pic>
        </p:grpSp>
        <p:pic>
          <p:nvPicPr>
            <p:cNvPr id="19" name="Immagine 18">
              <a:extLst>
                <a:ext uri="{FF2B5EF4-FFF2-40B4-BE49-F238E27FC236}">
                  <a16:creationId xmlns:a16="http://schemas.microsoft.com/office/drawing/2014/main" id="{D5F87848-35D9-D540-94D7-54B48AB581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1251" t="4058" r="22848" b="5179"/>
            <a:stretch/>
          </p:blipFill>
          <p:spPr>
            <a:xfrm>
              <a:off x="283354" y="4194139"/>
              <a:ext cx="1977258" cy="22879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40623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o 7"/>
          <p:cNvGrpSpPr/>
          <p:nvPr/>
        </p:nvGrpSpPr>
        <p:grpSpPr>
          <a:xfrm>
            <a:off x="251520" y="323987"/>
            <a:ext cx="8640960" cy="6107377"/>
            <a:chOff x="251520" y="323987"/>
            <a:chExt cx="8640960" cy="6107377"/>
          </a:xfrm>
        </p:grpSpPr>
        <p:grpSp>
          <p:nvGrpSpPr>
            <p:cNvPr id="6" name="Gruppo 5"/>
            <p:cNvGrpSpPr/>
            <p:nvPr/>
          </p:nvGrpSpPr>
          <p:grpSpPr>
            <a:xfrm>
              <a:off x="251520" y="323987"/>
              <a:ext cx="8640960" cy="6107377"/>
              <a:chOff x="251520" y="323987"/>
              <a:chExt cx="8640960" cy="6107377"/>
            </a:xfrm>
          </p:grpSpPr>
          <p:pic>
            <p:nvPicPr>
              <p:cNvPr id="4" name="Immagine 3">
                <a:extLst>
                  <a:ext uri="{FF2B5EF4-FFF2-40B4-BE49-F238E27FC236}">
                    <a16:creationId xmlns:a16="http://schemas.microsoft.com/office/drawing/2014/main" id="{1901E291-3D67-484A-8177-6879DD7053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51520" y="323987"/>
                <a:ext cx="8640960" cy="6107377"/>
              </a:xfrm>
              <a:prstGeom prst="rect">
                <a:avLst/>
              </a:prstGeom>
              <a:ln w="57150">
                <a:solidFill>
                  <a:srgbClr val="3418FF"/>
                </a:solidFill>
              </a:ln>
            </p:spPr>
          </p:pic>
          <p:sp>
            <p:nvSpPr>
              <p:cNvPr id="5" name="Rettangolo 4"/>
              <p:cNvSpPr/>
              <p:nvPr/>
            </p:nvSpPr>
            <p:spPr>
              <a:xfrm>
                <a:off x="7524328" y="5877272"/>
                <a:ext cx="1368152" cy="4320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" name="Rettangolo 6"/>
            <p:cNvSpPr/>
            <p:nvPr/>
          </p:nvSpPr>
          <p:spPr>
            <a:xfrm>
              <a:off x="8532440" y="1700808"/>
              <a:ext cx="216024" cy="38164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2851990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CasellaDiTesto 1"/>
          <p:cNvSpPr txBox="1">
            <a:spLocks noChangeArrowheads="1"/>
          </p:cNvSpPr>
          <p:nvPr/>
        </p:nvSpPr>
        <p:spPr bwMode="auto">
          <a:xfrm>
            <a:off x="152400" y="333375"/>
            <a:ext cx="8763000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6213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40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Stiamo consumando tutto ciò che la Terra ci mette a disposizione senza considerare che in un “sistema finito” anche le risorse sono finite </a:t>
            </a:r>
          </a:p>
        </p:txBody>
      </p:sp>
      <p:sp>
        <p:nvSpPr>
          <p:cNvPr id="5" name="Rettangolo 4"/>
          <p:cNvSpPr>
            <a:spLocks noChangeArrowheads="1"/>
          </p:cNvSpPr>
          <p:nvPr/>
        </p:nvSpPr>
        <p:spPr bwMode="auto">
          <a:xfrm>
            <a:off x="250825" y="3860800"/>
            <a:ext cx="8642350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40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Al problema del veloce esaurimento delle risorse si somma quello dell’aumento a dismisura dei rifiuti</a:t>
            </a:r>
          </a:p>
        </p:txBody>
      </p:sp>
    </p:spTree>
    <p:extLst>
      <p:ext uri="{BB962C8B-B14F-4D97-AF65-F5344CB8AC3E}">
        <p14:creationId xmlns:p14="http://schemas.microsoft.com/office/powerpoint/2010/main" val="265021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CasellaDiTesto 1">
            <a:extLst>
              <a:ext uri="{FF2B5EF4-FFF2-40B4-BE49-F238E27FC236}">
                <a16:creationId xmlns:a16="http://schemas.microsoft.com/office/drawing/2014/main" id="{96F3B037-594E-CB46-BF4B-6835B55A07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1800225"/>
            <a:ext cx="451485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6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176213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Oltre ai rifiuti gassosi “invisibili”, la nostra società del progresso crea anche tantissimi rifiuti “ben visibili”, rifiuti solidi che non sappiamo più dove mettere</a:t>
            </a:r>
          </a:p>
        </p:txBody>
      </p:sp>
      <p:pic>
        <p:nvPicPr>
          <p:cNvPr id="1026" name="Picture 2" descr="http://4.bp.blogspot.com/-qSzNtXQa_FM/ThRUt15W1pI/AAAAAAAAAD8/VbYruRPFikg/s1600/riscio-reuters-rd-190908.jpg">
            <a:extLst>
              <a:ext uri="{FF2B5EF4-FFF2-40B4-BE49-F238E27FC236}">
                <a16:creationId xmlns:a16="http://schemas.microsoft.com/office/drawing/2014/main" id="{187EB724-03DA-9D46-AB15-03C25F163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429000"/>
            <a:ext cx="2133600" cy="318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://archivi.diariodelweb.it/img/620/258/258032-500x358.jpg">
            <a:extLst>
              <a:ext uri="{FF2B5EF4-FFF2-40B4-BE49-F238E27FC236}">
                <a16:creationId xmlns:a16="http://schemas.microsoft.com/office/drawing/2014/main" id="{C1FFAA70-2D22-FA49-9151-43A8CA248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3971925" cy="284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3" name="Text Box 2">
            <a:extLst>
              <a:ext uri="{FF2B5EF4-FFF2-40B4-BE49-F238E27FC236}">
                <a16:creationId xmlns:a16="http://schemas.microsoft.com/office/drawing/2014/main" id="{31E77A4D-4147-454E-A6B3-98045CA44C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040" y="381000"/>
            <a:ext cx="3610744" cy="1107996"/>
          </a:xfrm>
          <a:prstGeom prst="rect">
            <a:avLst/>
          </a:prstGeom>
          <a:solidFill>
            <a:schemeClr val="bg1"/>
          </a:solidFill>
          <a:ln w="57150">
            <a:solidFill>
              <a:srgbClr val="0033CC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6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Rifiuti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4" grpId="0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CasellaDiTesto 1">
            <a:extLst>
              <a:ext uri="{FF2B5EF4-FFF2-40B4-BE49-F238E27FC236}">
                <a16:creationId xmlns:a16="http://schemas.microsoft.com/office/drawing/2014/main" id="{494E20C0-39E3-2B4A-BF96-C78D73A17D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2200" y="188913"/>
            <a:ext cx="547687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6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176213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Rifiuti negli oceani</a:t>
            </a:r>
          </a:p>
        </p:txBody>
      </p:sp>
      <p:pic>
        <p:nvPicPr>
          <p:cNvPr id="156675" name="Immagine 2" descr="Great-Pacific-Garbage-Patch.png">
            <a:extLst>
              <a:ext uri="{FF2B5EF4-FFF2-40B4-BE49-F238E27FC236}">
                <a16:creationId xmlns:a16="http://schemas.microsoft.com/office/drawing/2014/main" id="{2014F132-37CC-FC4F-858D-4F6B2F8E4F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341438"/>
            <a:ext cx="8909050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CasellaDiTesto 1">
            <a:extLst>
              <a:ext uri="{FF2B5EF4-FFF2-40B4-BE49-F238E27FC236}">
                <a16:creationId xmlns:a16="http://schemas.microsoft.com/office/drawing/2014/main" id="{B5DE7CE1-8656-BA4B-B228-16CCD3AD9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2200" y="642938"/>
            <a:ext cx="547687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6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176213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Rifiuti nello spazio</a:t>
            </a:r>
          </a:p>
        </p:txBody>
      </p:sp>
      <p:pic>
        <p:nvPicPr>
          <p:cNvPr id="157699" name="Picture 6" descr="Risultati immagini per i rifiuti nello spazio nasa">
            <a:hlinkClick r:id="rId2"/>
            <a:extLst>
              <a:ext uri="{FF2B5EF4-FFF2-40B4-BE49-F238E27FC236}">
                <a16:creationId xmlns:a16="http://schemas.microsoft.com/office/drawing/2014/main" id="{2E13A76E-A7C9-1B41-AF39-1A48EEBA6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5"/>
          <a:stretch>
            <a:fillRect/>
          </a:stretch>
        </p:blipFill>
        <p:spPr bwMode="auto">
          <a:xfrm>
            <a:off x="179388" y="188913"/>
            <a:ext cx="3557587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700" name="Picture 16" descr="Immagine correlata">
            <a:hlinkClick r:id="rId4"/>
            <a:extLst>
              <a:ext uri="{FF2B5EF4-FFF2-40B4-BE49-F238E27FC236}">
                <a16:creationId xmlns:a16="http://schemas.microsoft.com/office/drawing/2014/main" id="{58F18E64-6A07-4F4F-9DF2-2167768BA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77" t="94661"/>
          <a:stretch>
            <a:fillRect/>
          </a:stretch>
        </p:blipFill>
        <p:spPr bwMode="auto">
          <a:xfrm>
            <a:off x="7019925" y="6453188"/>
            <a:ext cx="1944688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701" name="Picture 18" descr="Immagine correlata">
            <a:hlinkClick r:id="rId6"/>
            <a:extLst>
              <a:ext uri="{FF2B5EF4-FFF2-40B4-BE49-F238E27FC236}">
                <a16:creationId xmlns:a16="http://schemas.microsoft.com/office/drawing/2014/main" id="{ED36E207-300E-7046-BC54-8779639DF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349500"/>
            <a:ext cx="7680325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CasellaDiTesto 1">
            <a:extLst>
              <a:ext uri="{FF2B5EF4-FFF2-40B4-BE49-F238E27FC236}">
                <a16:creationId xmlns:a16="http://schemas.microsoft.com/office/drawing/2014/main" id="{05BE454A-0E30-704A-9D86-E534D60A9C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260350"/>
            <a:ext cx="84963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6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176213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Rifiuti tossici “ben visibili” anche per il forte inquinamento che creano (es. la terra dei fuochi in Campania</a:t>
            </a:r>
          </a:p>
        </p:txBody>
      </p:sp>
      <p:pic>
        <p:nvPicPr>
          <p:cNvPr id="158723" name="Picture 4" descr="http://static.fanpage.it/socialmediafanpage/wp-content/uploads/2014/06/terra-dei-fuochistp-ricerche-rifiuti-radioattivi.jpg">
            <a:extLst>
              <a:ext uri="{FF2B5EF4-FFF2-40B4-BE49-F238E27FC236}">
                <a16:creationId xmlns:a16="http://schemas.microsoft.com/office/drawing/2014/main" id="{ABE825A7-F12A-C74A-814B-038FBBB0E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133600"/>
            <a:ext cx="6697662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CasellaDiTesto 1">
            <a:extLst>
              <a:ext uri="{FF2B5EF4-FFF2-40B4-BE49-F238E27FC236}">
                <a16:creationId xmlns:a16="http://schemas.microsoft.com/office/drawing/2014/main" id="{2B191D32-7A4E-C14F-9118-17775B9EA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71438"/>
            <a:ext cx="8501063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6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176213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Scorie delle centrali nucleari</a:t>
            </a:r>
          </a:p>
        </p:txBody>
      </p:sp>
      <p:grpSp>
        <p:nvGrpSpPr>
          <p:cNvPr id="2" name="Gruppo 8">
            <a:extLst>
              <a:ext uri="{FF2B5EF4-FFF2-40B4-BE49-F238E27FC236}">
                <a16:creationId xmlns:a16="http://schemas.microsoft.com/office/drawing/2014/main" id="{E74FAB49-F093-044F-A961-544201F60359}"/>
              </a:ext>
            </a:extLst>
          </p:cNvPr>
          <p:cNvGrpSpPr>
            <a:grpSpLocks/>
          </p:cNvGrpSpPr>
          <p:nvPr/>
        </p:nvGrpSpPr>
        <p:grpSpPr bwMode="auto">
          <a:xfrm>
            <a:off x="250825" y="836613"/>
            <a:ext cx="8545513" cy="2284412"/>
            <a:chOff x="250825" y="836613"/>
            <a:chExt cx="8545810" cy="2284412"/>
          </a:xfrm>
        </p:grpSpPr>
        <p:pic>
          <p:nvPicPr>
            <p:cNvPr id="159751" name="Picture 2" descr="http://images.virgilio.it/sg/gogreen2010/upload/rad/radioactive-280.jpg">
              <a:extLst>
                <a:ext uri="{FF2B5EF4-FFF2-40B4-BE49-F238E27FC236}">
                  <a16:creationId xmlns:a16="http://schemas.microsoft.com/office/drawing/2014/main" id="{D236F5B8-A31D-F449-9288-AEBE6922D9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299"/>
            <a:stretch>
              <a:fillRect/>
            </a:stretch>
          </p:blipFill>
          <p:spPr bwMode="auto">
            <a:xfrm>
              <a:off x="6012160" y="836613"/>
              <a:ext cx="2784475" cy="2284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9752" name="Text Box 3">
              <a:extLst>
                <a:ext uri="{FF2B5EF4-FFF2-40B4-BE49-F238E27FC236}">
                  <a16:creationId xmlns:a16="http://schemas.microsoft.com/office/drawing/2014/main" id="{A7B83820-332C-3540-98F9-285B35D0CE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825" y="981075"/>
              <a:ext cx="5689600" cy="2062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3200" b="1" i="0" u="none" strike="noStrike" kern="1200" cap="none" spc="0" normalizeH="0" baseline="0" noProof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omic Sans MS" panose="030F0902030302020204" pitchFamily="66" charset="0"/>
                  <a:ea typeface="MS PGothic" panose="020B0600070205080204" pitchFamily="34" charset="-128"/>
                  <a:cs typeface="+mn-cs"/>
                </a:rPr>
                <a:t>Materiale ad altissima radioattività per 10.000 – 100.000 anni che ancora non sappiamo come smaltire</a:t>
              </a:r>
            </a:p>
          </p:txBody>
        </p:sp>
      </p:grpSp>
      <p:grpSp>
        <p:nvGrpSpPr>
          <p:cNvPr id="3" name="Gruppo 9">
            <a:extLst>
              <a:ext uri="{FF2B5EF4-FFF2-40B4-BE49-F238E27FC236}">
                <a16:creationId xmlns:a16="http://schemas.microsoft.com/office/drawing/2014/main" id="{F4A452DD-39E8-E14A-A93F-31251B16089F}"/>
              </a:ext>
            </a:extLst>
          </p:cNvPr>
          <p:cNvGrpSpPr>
            <a:grpSpLocks/>
          </p:cNvGrpSpPr>
          <p:nvPr/>
        </p:nvGrpSpPr>
        <p:grpSpPr bwMode="auto">
          <a:xfrm>
            <a:off x="250825" y="3284538"/>
            <a:ext cx="8785225" cy="3187700"/>
            <a:chOff x="251520" y="3284983"/>
            <a:chExt cx="8784976" cy="3187410"/>
          </a:xfrm>
        </p:grpSpPr>
        <p:sp>
          <p:nvSpPr>
            <p:cNvPr id="159749" name="Text Box 3">
              <a:extLst>
                <a:ext uri="{FF2B5EF4-FFF2-40B4-BE49-F238E27FC236}">
                  <a16:creationId xmlns:a16="http://schemas.microsoft.com/office/drawing/2014/main" id="{0B571D9E-79E8-9E44-9F4C-C503275FB6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56460" y="4019550"/>
              <a:ext cx="3780036" cy="1570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3200" b="1" i="0" u="none" strike="noStrike" kern="1200" cap="none" spc="0" normalizeH="0" baseline="0" noProof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omic Sans MS" panose="030F0902030302020204" pitchFamily="66" charset="0"/>
                  <a:ea typeface="MS PGothic" panose="020B0600070205080204" pitchFamily="34" charset="-128"/>
                  <a:cs typeface="+mn-cs"/>
                </a:rPr>
                <a:t>Molte parti delle centrali nucleari dismesse</a:t>
              </a:r>
            </a:p>
          </p:txBody>
        </p:sp>
        <p:pic>
          <p:nvPicPr>
            <p:cNvPr id="159750" name="Picture 8" descr="Risultati immagini per centrali nucleari">
              <a:extLst>
                <a:ext uri="{FF2B5EF4-FFF2-40B4-BE49-F238E27FC236}">
                  <a16:creationId xmlns:a16="http://schemas.microsoft.com/office/drawing/2014/main" id="{C5C060BD-CAF1-5C43-98FF-FD69D8CC01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3284983"/>
              <a:ext cx="4824536" cy="3187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>
            <a:extLst>
              <a:ext uri="{FF2B5EF4-FFF2-40B4-BE49-F238E27FC236}">
                <a16:creationId xmlns:a16="http://schemas.microsoft.com/office/drawing/2014/main" id="{07EFBC24-F82E-1742-940E-E908AF832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" r="395"/>
          <a:stretch>
            <a:fillRect/>
          </a:stretch>
        </p:blipFill>
        <p:spPr bwMode="auto">
          <a:xfrm>
            <a:off x="323850" y="620713"/>
            <a:ext cx="8415338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58499" name="Oval 3">
            <a:extLst>
              <a:ext uri="{FF2B5EF4-FFF2-40B4-BE49-F238E27FC236}">
                <a16:creationId xmlns:a16="http://schemas.microsoft.com/office/drawing/2014/main" id="{45340CF8-3E1E-3C46-8876-D4B7083CD0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7550" y="5143500"/>
            <a:ext cx="574675" cy="431800"/>
          </a:xfrm>
          <a:prstGeom prst="ellipse">
            <a:avLst/>
          </a:prstGeom>
          <a:noFill/>
          <a:ln w="762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4458500" name="Text Box 4">
            <a:extLst>
              <a:ext uri="{FF2B5EF4-FFF2-40B4-BE49-F238E27FC236}">
                <a16:creationId xmlns:a16="http://schemas.microsoft.com/office/drawing/2014/main" id="{DFB19FE2-0E0A-A24C-863C-8340681B3B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6237288"/>
            <a:ext cx="8391525" cy="49212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“Quello che prima era un “sito”, ora è un giardino”</a:t>
            </a:r>
          </a:p>
        </p:txBody>
      </p:sp>
      <p:sp>
        <p:nvSpPr>
          <p:cNvPr id="160773" name="Rectangle 5">
            <a:extLst>
              <a:ext uri="{FF2B5EF4-FFF2-40B4-BE49-F238E27FC236}">
                <a16:creationId xmlns:a16="http://schemas.microsoft.com/office/drawing/2014/main" id="{BDE2DF69-AB1C-9142-ACEF-38F177EE29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71438"/>
            <a:ext cx="4608513" cy="514350"/>
          </a:xfrm>
          <a:prstGeom prst="rect">
            <a:avLst/>
          </a:prstGeom>
          <a:noFill/>
          <a:ln w="57150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Pubblicità pro-nucleare dell’ ENEL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8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8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58499" grpId="0" animBg="1"/>
      <p:bldP spid="445850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 Box 2">
            <a:extLst>
              <a:ext uri="{FF2B5EF4-FFF2-40B4-BE49-F238E27FC236}">
                <a16:creationId xmlns:a16="http://schemas.microsoft.com/office/drawing/2014/main" id="{F02835E9-3FFF-3144-903E-374E8C49D8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7313" y="333375"/>
            <a:ext cx="316865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4000" b="1" dirty="0">
                <a:solidFill>
                  <a:srgbClr val="0033CC"/>
                </a:solidFill>
                <a:latin typeface="Comic Sans MS" panose="030F0902030302020204" pitchFamily="66" charset="0"/>
              </a:rPr>
              <a:t>esperimenti</a:t>
            </a:r>
          </a:p>
        </p:txBody>
      </p:sp>
      <p:sp>
        <p:nvSpPr>
          <p:cNvPr id="28674" name="Text Box 3">
            <a:extLst>
              <a:ext uri="{FF2B5EF4-FFF2-40B4-BE49-F238E27FC236}">
                <a16:creationId xmlns:a16="http://schemas.microsoft.com/office/drawing/2014/main" id="{DD87AB52-87EE-504D-BE1D-DAA2852E9B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2565400"/>
            <a:ext cx="22955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4000" b="1" dirty="0">
                <a:solidFill>
                  <a:srgbClr val="0033CC"/>
                </a:solidFill>
                <a:latin typeface="Comic Sans MS" panose="030F0902030302020204" pitchFamily="66" charset="0"/>
              </a:rPr>
              <a:t>curiosità</a:t>
            </a:r>
          </a:p>
        </p:txBody>
      </p:sp>
      <p:sp>
        <p:nvSpPr>
          <p:cNvPr id="28675" name="AutoShape 4">
            <a:extLst>
              <a:ext uri="{FF2B5EF4-FFF2-40B4-BE49-F238E27FC236}">
                <a16:creationId xmlns:a16="http://schemas.microsoft.com/office/drawing/2014/main" id="{7B3D7BDB-B795-184C-85C2-19C77CD4442B}"/>
              </a:ext>
            </a:extLst>
          </p:cNvPr>
          <p:cNvSpPr>
            <a:spLocks noChangeArrowheads="1"/>
          </p:cNvSpPr>
          <p:nvPr/>
        </p:nvSpPr>
        <p:spPr bwMode="auto">
          <a:xfrm rot="-3875315">
            <a:off x="935038" y="1233487"/>
            <a:ext cx="1944688" cy="576263"/>
          </a:xfrm>
          <a:prstGeom prst="curvedDownArrow">
            <a:avLst>
              <a:gd name="adj1" fmla="val 67493"/>
              <a:gd name="adj2" fmla="val 134986"/>
              <a:gd name="adj3" fmla="val 3333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478213" name="Rectangle 5">
            <a:extLst>
              <a:ext uri="{FF2B5EF4-FFF2-40B4-BE49-F238E27FC236}">
                <a16:creationId xmlns:a16="http://schemas.microsoft.com/office/drawing/2014/main" id="{13FB7AEF-15A2-5946-B045-C4479D6B26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1881" y="1628775"/>
            <a:ext cx="532827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3600" dirty="0">
                <a:solidFill>
                  <a:srgbClr val="0033CC"/>
                </a:solidFill>
                <a:latin typeface="Comic Sans MS" panose="030F0902030302020204" pitchFamily="66" charset="0"/>
              </a:rPr>
              <a:t>Gli esperimenti vanno ideati con </a:t>
            </a:r>
            <a:r>
              <a:rPr lang="it-IT" altLang="it-IT" sz="3600" b="1" dirty="0">
                <a:solidFill>
                  <a:srgbClr val="0033CC"/>
                </a:solidFill>
                <a:latin typeface="Comic Sans MS" panose="030F0902030302020204" pitchFamily="66" charset="0"/>
              </a:rPr>
              <a:t>fantasia</a:t>
            </a:r>
            <a:r>
              <a:rPr lang="it-IT" altLang="it-IT" sz="3600" dirty="0">
                <a:solidFill>
                  <a:srgbClr val="0033CC"/>
                </a:solidFill>
                <a:latin typeface="Comic Sans MS" panose="030F0902030302020204" pitchFamily="66" charset="0"/>
              </a:rPr>
              <a:t>, preparati con cura, eseguiti con rigore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it-IT" altLang="it-IT" sz="2400" dirty="0">
              <a:solidFill>
                <a:srgbClr val="009900"/>
              </a:solidFill>
              <a:latin typeface="Times" pitchFamily="2" charset="0"/>
            </a:endParaRPr>
          </a:p>
        </p:txBody>
      </p:sp>
      <p:sp>
        <p:nvSpPr>
          <p:cNvPr id="478214" name="Rectangle 6">
            <a:extLst>
              <a:ext uri="{FF2B5EF4-FFF2-40B4-BE49-F238E27FC236}">
                <a16:creationId xmlns:a16="http://schemas.microsoft.com/office/drawing/2014/main" id="{A76B34D9-5E63-4D4C-AE96-E09B7B0B96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1625" y="4509120"/>
            <a:ext cx="616224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3600" dirty="0">
                <a:solidFill>
                  <a:srgbClr val="0033CC"/>
                </a:solidFill>
                <a:latin typeface="Comic Sans MS" panose="030F0902030302020204" pitchFamily="66" charset="0"/>
              </a:rPr>
              <a:t>Più è intelligente la </a:t>
            </a:r>
            <a:r>
              <a:rPr lang="ja-JP" altLang="it-IT" sz="3600">
                <a:solidFill>
                  <a:srgbClr val="0033CC"/>
                </a:solidFill>
                <a:latin typeface="Comic Sans MS" panose="030F0902030302020204" pitchFamily="66" charset="0"/>
              </a:rPr>
              <a:t>“</a:t>
            </a:r>
            <a:r>
              <a:rPr lang="it-IT" altLang="ja-JP" sz="3600" dirty="0">
                <a:solidFill>
                  <a:srgbClr val="0033CC"/>
                </a:solidFill>
                <a:latin typeface="Comic Sans MS" panose="030F0902030302020204" pitchFamily="66" charset="0"/>
              </a:rPr>
              <a:t>domanda</a:t>
            </a:r>
            <a:r>
              <a:rPr lang="ja-JP" altLang="it-IT" sz="3600">
                <a:solidFill>
                  <a:srgbClr val="0033CC"/>
                </a:solidFill>
                <a:latin typeface="Comic Sans MS" panose="030F0902030302020204" pitchFamily="66" charset="0"/>
              </a:rPr>
              <a:t>”</a:t>
            </a:r>
            <a:r>
              <a:rPr lang="it-IT" altLang="ja-JP" sz="3600" dirty="0">
                <a:solidFill>
                  <a:srgbClr val="0033CC"/>
                </a:solidFill>
                <a:latin typeface="Comic Sans MS" panose="030F0902030302020204" pitchFamily="66" charset="0"/>
              </a:rPr>
              <a:t>, più importante sarà la risposta</a:t>
            </a:r>
            <a:endParaRPr lang="it-IT" altLang="it-IT" sz="3600" dirty="0">
              <a:solidFill>
                <a:srgbClr val="0033CC"/>
              </a:solidFill>
              <a:latin typeface="Times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8213" grpId="0"/>
      <p:bldP spid="478214" grpId="0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Text Box 3">
            <a:extLst>
              <a:ext uri="{FF2B5EF4-FFF2-40B4-BE49-F238E27FC236}">
                <a16:creationId xmlns:a16="http://schemas.microsoft.com/office/drawing/2014/main" id="{61C44528-B955-CB48-BC41-0C60029A24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8175" y="6092825"/>
            <a:ext cx="5400675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8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Centrale Yankee Rowe (USA)</a:t>
            </a:r>
          </a:p>
        </p:txBody>
      </p:sp>
      <p:pic>
        <p:nvPicPr>
          <p:cNvPr id="161795" name="Picture 3" descr="Yankee">
            <a:extLst>
              <a:ext uri="{FF2B5EF4-FFF2-40B4-BE49-F238E27FC236}">
                <a16:creationId xmlns:a16="http://schemas.microsoft.com/office/drawing/2014/main" id="{8C38B976-A490-5540-B707-99C19C9C8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765175"/>
            <a:ext cx="6792912" cy="509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0548" name="Rectangle 4">
            <a:extLst>
              <a:ext uri="{FF2B5EF4-FFF2-40B4-BE49-F238E27FC236}">
                <a16:creationId xmlns:a16="http://schemas.microsoft.com/office/drawing/2014/main" id="{3DFFC1F2-A374-6C41-AAB0-62A4CE9103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625" y="2935288"/>
            <a:ext cx="8861425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it-IT" altLang="it-IT" sz="27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Costo per la costruzione, 1960:        $ 39 milioni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it-IT" altLang="it-IT" sz="27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omic Sans MS" panose="030F0902030302020204" pitchFamily="66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it-IT" altLang="it-IT" sz="27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Stima costo smantellamento, 1990:  $ 368 milioni</a:t>
            </a:r>
          </a:p>
        </p:txBody>
      </p:sp>
      <p:sp>
        <p:nvSpPr>
          <p:cNvPr id="162819" name="Text Box 3">
            <a:extLst>
              <a:ext uri="{FF2B5EF4-FFF2-40B4-BE49-F238E27FC236}">
                <a16:creationId xmlns:a16="http://schemas.microsoft.com/office/drawing/2014/main" id="{30BB032E-0D89-BA4F-89F0-F8ACB73304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92150"/>
            <a:ext cx="8640762" cy="132343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Praticato lo smantellamento “immediato” (10 anni) 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C2175B6-B643-A64B-866E-4F785EC17F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625" y="4677524"/>
            <a:ext cx="8861425" cy="141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it-IT" altLang="it-IT" sz="27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Costo effettivo “finale”, 2000:         $ 508 milioni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it-IT" altLang="it-IT" sz="27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omic Sans MS" panose="030F0902030302020204" pitchFamily="66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it-IT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(circa $ 100 milioni in più)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0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60548" grpId="0"/>
      <p:bldP spid="4" grpId="0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 descr="yr_picture_030_lg">
            <a:extLst>
              <a:ext uri="{FF2B5EF4-FFF2-40B4-BE49-F238E27FC236}">
                <a16:creationId xmlns:a16="http://schemas.microsoft.com/office/drawing/2014/main" id="{AD9EECF8-1DC3-574F-9099-9061ACC89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777875"/>
            <a:ext cx="9051925" cy="603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43" name="Text Box 3">
            <a:extLst>
              <a:ext uri="{FF2B5EF4-FFF2-40B4-BE49-F238E27FC236}">
                <a16:creationId xmlns:a16="http://schemas.microsoft.com/office/drawing/2014/main" id="{A7FDFEFE-3F60-514C-B75E-A8F1BD529F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188913"/>
            <a:ext cx="8175625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8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Il sito della centrale dopo lo smantellamento </a:t>
            </a:r>
          </a:p>
        </p:txBody>
      </p:sp>
    </p:spTree>
  </p:cSld>
  <p:clrMapOvr>
    <a:masterClrMapping/>
  </p:clrMapOvr>
  <p:transition/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866" name="Group 2">
            <a:extLst>
              <a:ext uri="{FF2B5EF4-FFF2-40B4-BE49-F238E27FC236}">
                <a16:creationId xmlns:a16="http://schemas.microsoft.com/office/drawing/2014/main" id="{4919CF52-036C-5B4B-B832-95CCF647B028}"/>
              </a:ext>
            </a:extLst>
          </p:cNvPr>
          <p:cNvGrpSpPr>
            <a:grpSpLocks/>
          </p:cNvGrpSpPr>
          <p:nvPr/>
        </p:nvGrpSpPr>
        <p:grpSpPr bwMode="auto">
          <a:xfrm>
            <a:off x="1009650" y="655638"/>
            <a:ext cx="7124700" cy="5546725"/>
            <a:chOff x="0" y="0"/>
            <a:chExt cx="4488" cy="3494"/>
          </a:xfrm>
        </p:grpSpPr>
        <p:sp>
          <p:nvSpPr>
            <p:cNvPr id="164869" name="Rectangle 3">
              <a:extLst>
                <a:ext uri="{FF2B5EF4-FFF2-40B4-BE49-F238E27FC236}">
                  <a16:creationId xmlns:a16="http://schemas.microsoft.com/office/drawing/2014/main" id="{6F8DD5B1-2C41-0241-9B28-3E584E428D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4488" cy="349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it-IT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64870" name="Rectangle 4">
              <a:extLst>
                <a:ext uri="{FF2B5EF4-FFF2-40B4-BE49-F238E27FC236}">
                  <a16:creationId xmlns:a16="http://schemas.microsoft.com/office/drawing/2014/main" id="{1B9DDE90-9DD6-E541-B878-25E76B879F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4488" cy="349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rPr>
                <a:t>  </a:t>
              </a:r>
              <a:r>
                <a:rPr kumimoji="0" lang="it-IT" altLang="it-IT" sz="33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rPr>
                <a:t> </a:t>
              </a:r>
              <a:r>
                <a:rPr kumimoji="0" lang="it-IT" altLang="it-IT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rPr>
                <a:t>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</p:grpSp>
      <p:pic>
        <p:nvPicPr>
          <p:cNvPr id="164867" name="Picture 5" descr="43 vccs02">
            <a:extLst>
              <a:ext uri="{FF2B5EF4-FFF2-40B4-BE49-F238E27FC236}">
                <a16:creationId xmlns:a16="http://schemas.microsoft.com/office/drawing/2014/main" id="{DDD5C405-1EFE-E744-8730-EB0316F70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9"/>
          <a:stretch>
            <a:fillRect/>
          </a:stretch>
        </p:blipFill>
        <p:spPr bwMode="auto">
          <a:xfrm>
            <a:off x="900113" y="50800"/>
            <a:ext cx="7200900" cy="516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68" name="Text Box 6">
            <a:extLst>
              <a:ext uri="{FF2B5EF4-FFF2-40B4-BE49-F238E27FC236}">
                <a16:creationId xmlns:a16="http://schemas.microsoft.com/office/drawing/2014/main" id="{DAB47336-EF86-4748-B2FD-3140D92960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5286375"/>
            <a:ext cx="8001000" cy="1384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8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43 giganteschi contenitori con il combustile “spento” e parti del reattore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8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(greater than class-C waste)</a:t>
            </a:r>
          </a:p>
        </p:txBody>
      </p:sp>
    </p:spTree>
  </p:cSld>
  <p:clrMapOvr>
    <a:masterClrMapping/>
  </p:clrMapOvr>
  <p:transition/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CasellaDiTesto 1">
            <a:extLst>
              <a:ext uri="{FF2B5EF4-FFF2-40B4-BE49-F238E27FC236}">
                <a16:creationId xmlns:a16="http://schemas.microsoft.com/office/drawing/2014/main" id="{389811B7-2B34-2E43-9DC0-9AD799604F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3789363"/>
            <a:ext cx="85725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6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176213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6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In un anno ogni europeo usa in media 15 tonnellate di risorse naturali, 5 delle quali si trasformano in rifiuto</a:t>
            </a:r>
          </a:p>
        </p:txBody>
      </p:sp>
      <p:sp>
        <p:nvSpPr>
          <p:cNvPr id="165891" name="CasellaDiTesto 4">
            <a:extLst>
              <a:ext uri="{FF2B5EF4-FFF2-40B4-BE49-F238E27FC236}">
                <a16:creationId xmlns:a16="http://schemas.microsoft.com/office/drawing/2014/main" id="{9104A7D0-8A94-594B-A07E-F2626BCF22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760413"/>
            <a:ext cx="85725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6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176213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6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Il depauperamento delle risorse e il crescente accumulo dei rifiuti è il risultato della nostra attuale società basata sul consumismo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2" grpId="0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>
            <a:extLst>
              <a:ext uri="{FF2B5EF4-FFF2-40B4-BE49-F238E27FC236}">
                <a16:creationId xmlns:a16="http://schemas.microsoft.com/office/drawing/2014/main" id="{BA2A3980-C6C7-C748-B976-0B665B9100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304800"/>
            <a:ext cx="8064500" cy="1754188"/>
          </a:xfrm>
          <a:prstGeom prst="rect">
            <a:avLst/>
          </a:prstGeom>
          <a:solidFill>
            <a:schemeClr val="bg1"/>
          </a:solidFill>
          <a:ln w="127000">
            <a:solidFill>
              <a:srgbClr val="0033C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Un parametro per stimare i </a:t>
            </a:r>
            <a:r>
              <a:rPr kumimoji="0" lang="ja-JP" altLang="it-IT" sz="3600" b="1" i="0" u="none" strike="noStrike" kern="12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“</a:t>
            </a:r>
            <a:r>
              <a:rPr kumimoji="0" lang="it-IT" altLang="it-IT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consumi ambientali</a:t>
            </a:r>
            <a:r>
              <a:rPr kumimoji="0" lang="ja-JP" altLang="it-IT" sz="3600" b="1" i="0" u="none" strike="noStrike" kern="12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”</a:t>
            </a:r>
            <a:endParaRPr kumimoji="0" lang="it-IT" altLang="it-IT" sz="3600" b="1" i="0" u="none" strike="noStrike" kern="1200" cap="none" spc="0" normalizeH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anose="030F0902030302020204" pitchFamily="66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IMPRONTA ECOLOGICA</a:t>
            </a:r>
          </a:p>
        </p:txBody>
      </p:sp>
      <p:pic>
        <p:nvPicPr>
          <p:cNvPr id="103427" name="Immagine 1">
            <a:extLst>
              <a:ext uri="{FF2B5EF4-FFF2-40B4-BE49-F238E27FC236}">
                <a16:creationId xmlns:a16="http://schemas.microsoft.com/office/drawing/2014/main" id="{2DC220FB-6E34-E543-BBDD-6E764FFCD4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86200"/>
            <a:ext cx="3170238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8" name="Rectangle 2">
            <a:extLst>
              <a:ext uri="{FF2B5EF4-FFF2-40B4-BE49-F238E27FC236}">
                <a16:creationId xmlns:a16="http://schemas.microsoft.com/office/drawing/2014/main" id="{71FA354B-C8BC-424F-8135-C8F39A5C48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050" y="2209800"/>
            <a:ext cx="87630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200" b="1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omic Sans MS" panose="030F0902030302020204" pitchFamily="66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La superficie di Terra capace di fornire le risorse necessarie al consumo di una persona e di smaltirne i rifiuti</a:t>
            </a:r>
          </a:p>
        </p:txBody>
      </p:sp>
      <p:sp>
        <p:nvSpPr>
          <p:cNvPr id="103429" name="Rectangle 2">
            <a:extLst>
              <a:ext uri="{FF2B5EF4-FFF2-40B4-BE49-F238E27FC236}">
                <a16:creationId xmlns:a16="http://schemas.microsoft.com/office/drawing/2014/main" id="{3CC96782-D81B-AD42-82A6-F70CD787FC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4343400"/>
            <a:ext cx="40386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200" b="1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omic Sans MS" panose="030F0902030302020204" pitchFamily="66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Quanto ciascuno di noi pesa sulla Terra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AD5B10B-3330-0744-9399-797A485DA8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88" y="6381750"/>
            <a:ext cx="87804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it-IT" sz="20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https://www.ideegreen.it/calcolo-dellimpronta-ecologica-25934.html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3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8" grpId="0"/>
      <p:bldP spid="103429" grpId="0"/>
      <p:bldP spid="6" grpId="0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4">
            <a:extLst>
              <a:ext uri="{FF2B5EF4-FFF2-40B4-BE49-F238E27FC236}">
                <a16:creationId xmlns:a16="http://schemas.microsoft.com/office/drawing/2014/main" id="{11580642-A19A-B348-96AD-FC56ED5D07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888"/>
            <a:ext cx="87630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Impronta ecologica media attuale: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2,7 ettari per persona</a:t>
            </a:r>
            <a:endParaRPr kumimoji="0" lang="it-IT" altLang="it-IT" sz="28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omic Sans MS" panose="030F0902030302020204" pitchFamily="66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62504BF1-1D2F-8546-BFB0-9D08FBDA49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" y="1268413"/>
            <a:ext cx="87630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Capacità rigenerativa (</a:t>
            </a:r>
            <a:r>
              <a:rPr kumimoji="0" lang="it-IT" alt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biocapacità</a:t>
            </a:r>
            <a:r>
              <a:rPr kumimoji="0" lang="it-IT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) media della Terra: 1,8 ettari per persona</a:t>
            </a:r>
            <a:endParaRPr kumimoji="0" lang="it-IT" altLang="it-IT" sz="28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omic Sans MS" panose="030F0902030302020204" pitchFamily="66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CDE5CA29-F21C-CA48-9A61-C21611D54F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" y="2420938"/>
            <a:ext cx="8763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Viviamo in media al di sopra delle possibilità del nostro pianeta</a:t>
            </a:r>
          </a:p>
        </p:txBody>
      </p:sp>
      <p:graphicFrame>
        <p:nvGraphicFramePr>
          <p:cNvPr id="9" name="Tabella 8">
            <a:extLst>
              <a:ext uri="{FF2B5EF4-FFF2-40B4-BE49-F238E27FC236}">
                <a16:creationId xmlns:a16="http://schemas.microsoft.com/office/drawing/2014/main" id="{7C1ACB99-0731-574C-BCE5-A587E155FA4C}"/>
              </a:ext>
            </a:extLst>
          </p:cNvPr>
          <p:cNvGraphicFramePr>
            <a:graphicFrameLocks noGrp="1"/>
          </p:cNvGraphicFramePr>
          <p:nvPr/>
        </p:nvGraphicFramePr>
        <p:xfrm>
          <a:off x="1692275" y="4005982"/>
          <a:ext cx="5688013" cy="25193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0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00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5224">
                <a:tc>
                  <a:txBody>
                    <a:bodyPr/>
                    <a:lstStyle/>
                    <a:p>
                      <a:r>
                        <a:rPr lang="en-GB" sz="2800" dirty="0" err="1">
                          <a:latin typeface="Comic Sans MS" pitchFamily="66" charset="0"/>
                        </a:rPr>
                        <a:t>Paese</a:t>
                      </a:r>
                      <a:endParaRPr lang="en-GB" sz="2800" dirty="0">
                        <a:latin typeface="Comic Sans MS" pitchFamily="66" charset="0"/>
                      </a:endParaRPr>
                    </a:p>
                  </a:txBody>
                  <a:tcPr marL="91430" marR="91430"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latin typeface="Comic Sans MS" pitchFamily="66" charset="0"/>
                        </a:rPr>
                        <a:t>Ettari</a:t>
                      </a:r>
                      <a:r>
                        <a:rPr lang="en-GB" sz="2800" dirty="0">
                          <a:latin typeface="Comic Sans MS" pitchFamily="66" charset="0"/>
                        </a:rPr>
                        <a:t>/persona</a:t>
                      </a:r>
                    </a:p>
                  </a:txBody>
                  <a:tcPr marL="91430" marR="91430" marT="45711" marB="4571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231"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USA</a:t>
                      </a:r>
                    </a:p>
                  </a:txBody>
                  <a:tcPr marL="91430" marR="91430" marT="45711" marB="457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7,2</a:t>
                      </a:r>
                    </a:p>
                  </a:txBody>
                  <a:tcPr marL="91430" marR="91430" marT="45711" marB="45711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7951"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Italia</a:t>
                      </a:r>
                    </a:p>
                  </a:txBody>
                  <a:tcPr marL="91430" marR="91430" marT="45711" marB="457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4,5</a:t>
                      </a:r>
                    </a:p>
                  </a:txBody>
                  <a:tcPr marL="91430" marR="91430" marT="45711" marB="45711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5956"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Cina</a:t>
                      </a:r>
                      <a:endParaRPr lang="en-GB" sz="2800" b="1" dirty="0">
                        <a:solidFill>
                          <a:srgbClr val="0033CC"/>
                        </a:solidFill>
                        <a:latin typeface="Comic Sans MS" pitchFamily="66" charset="0"/>
                      </a:endParaRPr>
                    </a:p>
                  </a:txBody>
                  <a:tcPr marL="91430" marR="91430" marT="45711" marB="457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2,1</a:t>
                      </a:r>
                    </a:p>
                  </a:txBody>
                  <a:tcPr marL="91430" marR="91430" marT="45711" marB="45711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>
            <a:extLst>
              <a:ext uri="{FF2B5EF4-FFF2-40B4-BE49-F238E27FC236}">
                <a16:creationId xmlns:a16="http://schemas.microsoft.com/office/drawing/2014/main" id="{94EEE739-E3E4-9340-BBAC-4126A9F152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28600"/>
            <a:ext cx="88392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Se tutti gli abitanti della Terra vivessero a livello degli </a:t>
            </a:r>
            <a:r>
              <a:rPr kumimoji="0" lang="it-IT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USA</a:t>
            </a:r>
            <a:r>
              <a:rPr kumimoji="0" lang="it-IT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 servirebbero </a:t>
            </a:r>
            <a:r>
              <a:rPr kumimoji="0" lang="it-IT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4</a:t>
            </a:r>
            <a:r>
              <a:rPr kumimoji="0" lang="it-IT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it-IT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Terre per avere le risorse naturali e per smaltire i rifiuti</a:t>
            </a:r>
          </a:p>
        </p:txBody>
      </p:sp>
      <p:grpSp>
        <p:nvGrpSpPr>
          <p:cNvPr id="2" name="Group 8">
            <a:extLst>
              <a:ext uri="{FF2B5EF4-FFF2-40B4-BE49-F238E27FC236}">
                <a16:creationId xmlns:a16="http://schemas.microsoft.com/office/drawing/2014/main" id="{4F80DB0F-6EE7-8842-90C9-1D3958116C02}"/>
              </a:ext>
            </a:extLst>
          </p:cNvPr>
          <p:cNvGrpSpPr>
            <a:grpSpLocks/>
          </p:cNvGrpSpPr>
          <p:nvPr/>
        </p:nvGrpSpPr>
        <p:grpSpPr bwMode="auto">
          <a:xfrm>
            <a:off x="2014538" y="4868863"/>
            <a:ext cx="5365750" cy="1681162"/>
            <a:chOff x="703" y="2160"/>
            <a:chExt cx="4536" cy="1588"/>
          </a:xfrm>
        </p:grpSpPr>
        <p:sp>
          <p:nvSpPr>
            <p:cNvPr id="168972" name="Rectangle 6">
              <a:extLst>
                <a:ext uri="{FF2B5EF4-FFF2-40B4-BE49-F238E27FC236}">
                  <a16:creationId xmlns:a16="http://schemas.microsoft.com/office/drawing/2014/main" id="{39FD1545-290B-2B4C-9179-2239748748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3" y="2160"/>
              <a:ext cx="4536" cy="158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pic>
          <p:nvPicPr>
            <p:cNvPr id="168973" name="Picture 3" descr="j0438065">
              <a:extLst>
                <a:ext uri="{FF2B5EF4-FFF2-40B4-BE49-F238E27FC236}">
                  <a16:creationId xmlns:a16="http://schemas.microsoft.com/office/drawing/2014/main" id="{1703E116-427C-F04F-AF39-74E9026F5A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" y="2341"/>
              <a:ext cx="1366" cy="1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8974" name="Picture 4" descr="j0438065">
              <a:extLst>
                <a:ext uri="{FF2B5EF4-FFF2-40B4-BE49-F238E27FC236}">
                  <a16:creationId xmlns:a16="http://schemas.microsoft.com/office/drawing/2014/main" id="{5AFA323C-0C78-DD44-B35E-EBDD80DFED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1" y="2357"/>
              <a:ext cx="1366" cy="1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8975" name="Picture 5" descr="j0438065">
              <a:extLst>
                <a:ext uri="{FF2B5EF4-FFF2-40B4-BE49-F238E27FC236}">
                  <a16:creationId xmlns:a16="http://schemas.microsoft.com/office/drawing/2014/main" id="{4439F628-007F-A14C-A8F5-FE2FD29AB6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839"/>
            <a:stretch>
              <a:fillRect/>
            </a:stretch>
          </p:blipFill>
          <p:spPr bwMode="auto">
            <a:xfrm>
              <a:off x="4084" y="2289"/>
              <a:ext cx="767" cy="1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8964" name="Group 8">
            <a:extLst>
              <a:ext uri="{FF2B5EF4-FFF2-40B4-BE49-F238E27FC236}">
                <a16:creationId xmlns:a16="http://schemas.microsoft.com/office/drawing/2014/main" id="{983473B4-F1EA-3443-858E-EFC7B405BCBC}"/>
              </a:ext>
            </a:extLst>
          </p:cNvPr>
          <p:cNvGrpSpPr>
            <a:grpSpLocks/>
          </p:cNvGrpSpPr>
          <p:nvPr/>
        </p:nvGrpSpPr>
        <p:grpSpPr bwMode="auto">
          <a:xfrm>
            <a:off x="1143000" y="1676400"/>
            <a:ext cx="7010400" cy="1752600"/>
            <a:chOff x="703" y="2160"/>
            <a:chExt cx="4536" cy="1588"/>
          </a:xfrm>
        </p:grpSpPr>
        <p:sp>
          <p:nvSpPr>
            <p:cNvPr id="168970" name="Rectangle 6">
              <a:extLst>
                <a:ext uri="{FF2B5EF4-FFF2-40B4-BE49-F238E27FC236}">
                  <a16:creationId xmlns:a16="http://schemas.microsoft.com/office/drawing/2014/main" id="{055BF1F9-177C-C04C-A2EC-2636811F76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3" y="2160"/>
              <a:ext cx="4536" cy="158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68971" name="Rectangle 7">
              <a:extLst>
                <a:ext uri="{FF2B5EF4-FFF2-40B4-BE49-F238E27FC236}">
                  <a16:creationId xmlns:a16="http://schemas.microsoft.com/office/drawing/2014/main" id="{D22D0D20-5641-6640-8257-EEB519227A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9" y="2223"/>
              <a:ext cx="444" cy="14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</p:grpSp>
      <p:pic>
        <p:nvPicPr>
          <p:cNvPr id="168965" name="Picture 4" descr="j0438065">
            <a:extLst>
              <a:ext uri="{FF2B5EF4-FFF2-40B4-BE49-F238E27FC236}">
                <a16:creationId xmlns:a16="http://schemas.microsoft.com/office/drawing/2014/main" id="{3A315613-A928-6F4D-A537-6743D09EE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920875"/>
            <a:ext cx="1560513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66" name="Picture 4" descr="j0438065">
            <a:extLst>
              <a:ext uri="{FF2B5EF4-FFF2-40B4-BE49-F238E27FC236}">
                <a16:creationId xmlns:a16="http://schemas.microsoft.com/office/drawing/2014/main" id="{FA81E2CF-2797-9148-86C3-1BD62C74F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088" y="1920875"/>
            <a:ext cx="1560512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67" name="Picture 4" descr="j0438065">
            <a:extLst>
              <a:ext uri="{FF2B5EF4-FFF2-40B4-BE49-F238E27FC236}">
                <a16:creationId xmlns:a16="http://schemas.microsoft.com/office/drawing/2014/main" id="{A5E602CD-1A95-E74E-BCFC-940A59548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488" y="1920875"/>
            <a:ext cx="1560512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68" name="Picture 4" descr="j0438065">
            <a:extLst>
              <a:ext uri="{FF2B5EF4-FFF2-40B4-BE49-F238E27FC236}">
                <a16:creationId xmlns:a16="http://schemas.microsoft.com/office/drawing/2014/main" id="{54F88D7D-4FA8-5449-96AF-F5898DDE3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920875"/>
            <a:ext cx="1560513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2">
            <a:extLst>
              <a:ext uri="{FF2B5EF4-FFF2-40B4-BE49-F238E27FC236}">
                <a16:creationId xmlns:a16="http://schemas.microsoft.com/office/drawing/2014/main" id="{AC4DCFC9-6B2F-C84B-865F-CD24BEDA2B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3843338"/>
            <a:ext cx="88392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8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Se tutti gli abitanti della Terra vivessero a livello dell’</a:t>
            </a:r>
            <a:r>
              <a:rPr kumimoji="0" lang="it-IT" altLang="it-IT" sz="2800" b="1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Italia</a:t>
            </a:r>
            <a:r>
              <a:rPr kumimoji="0" lang="it-IT" altLang="it-IT" sz="28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 servirebbero </a:t>
            </a:r>
            <a:r>
              <a:rPr kumimoji="0" lang="it-IT" altLang="it-IT" sz="2800" b="1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2,5 </a:t>
            </a:r>
            <a:r>
              <a:rPr kumimoji="0" lang="it-IT" altLang="it-IT" sz="28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Terre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986" name="Gruppo 13">
            <a:extLst>
              <a:ext uri="{FF2B5EF4-FFF2-40B4-BE49-F238E27FC236}">
                <a16:creationId xmlns:a16="http://schemas.microsoft.com/office/drawing/2014/main" id="{493A82E8-6059-814A-95DC-5296D5B1A469}"/>
              </a:ext>
            </a:extLst>
          </p:cNvPr>
          <p:cNvGrpSpPr>
            <a:grpSpLocks/>
          </p:cNvGrpSpPr>
          <p:nvPr/>
        </p:nvGrpSpPr>
        <p:grpSpPr bwMode="auto">
          <a:xfrm>
            <a:off x="1143000" y="3763963"/>
            <a:ext cx="7543800" cy="1681162"/>
            <a:chOff x="1143000" y="3429000"/>
            <a:chExt cx="7543800" cy="1681163"/>
          </a:xfrm>
        </p:grpSpPr>
        <p:sp>
          <p:nvSpPr>
            <p:cNvPr id="170005" name="Rectangle 6">
              <a:extLst>
                <a:ext uri="{FF2B5EF4-FFF2-40B4-BE49-F238E27FC236}">
                  <a16:creationId xmlns:a16="http://schemas.microsoft.com/office/drawing/2014/main" id="{FB35A851-09A4-3F47-B52C-71FD9D7E99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6200" y="3429000"/>
              <a:ext cx="2133600" cy="16811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pic>
          <p:nvPicPr>
            <p:cNvPr id="170006" name="Picture 5" descr="j0438065">
              <a:extLst>
                <a:ext uri="{FF2B5EF4-FFF2-40B4-BE49-F238E27FC236}">
                  <a16:creationId xmlns:a16="http://schemas.microsoft.com/office/drawing/2014/main" id="{390B6325-CACD-6A4C-B239-C37D20B1A7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5071"/>
            <a:stretch>
              <a:fillRect/>
            </a:stretch>
          </p:blipFill>
          <p:spPr bwMode="auto">
            <a:xfrm>
              <a:off x="4343400" y="3429000"/>
              <a:ext cx="887413" cy="144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0007" name="Rectangle 6">
              <a:extLst>
                <a:ext uri="{FF2B5EF4-FFF2-40B4-BE49-F238E27FC236}">
                  <a16:creationId xmlns:a16="http://schemas.microsoft.com/office/drawing/2014/main" id="{E94585DD-3BE9-E24D-BBDA-B3CF565838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3000" y="3429000"/>
              <a:ext cx="2133600" cy="16811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70008" name="Rectangle 6">
              <a:extLst>
                <a:ext uri="{FF2B5EF4-FFF2-40B4-BE49-F238E27FC236}">
                  <a16:creationId xmlns:a16="http://schemas.microsoft.com/office/drawing/2014/main" id="{89082E8C-7809-7149-A06D-D82A3048F3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53200" y="3429000"/>
              <a:ext cx="2133600" cy="16811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pic>
          <p:nvPicPr>
            <p:cNvPr id="170009" name="Picture 5" descr="j0438065">
              <a:extLst>
                <a:ext uri="{FF2B5EF4-FFF2-40B4-BE49-F238E27FC236}">
                  <a16:creationId xmlns:a16="http://schemas.microsoft.com/office/drawing/2014/main" id="{4839EB2B-8AAA-2C4E-BF78-39AD98A981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548"/>
            <a:stretch>
              <a:fillRect/>
            </a:stretch>
          </p:blipFill>
          <p:spPr bwMode="auto">
            <a:xfrm>
              <a:off x="1600200" y="3429000"/>
              <a:ext cx="1219200" cy="144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0010" name="Picture 5" descr="j0438065">
              <a:extLst>
                <a:ext uri="{FF2B5EF4-FFF2-40B4-BE49-F238E27FC236}">
                  <a16:creationId xmlns:a16="http://schemas.microsoft.com/office/drawing/2014/main" id="{08FADC59-ADC8-6B4C-B07B-4882A3DA1D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274"/>
            <a:stretch>
              <a:fillRect/>
            </a:stretch>
          </p:blipFill>
          <p:spPr bwMode="auto">
            <a:xfrm>
              <a:off x="7162800" y="3429000"/>
              <a:ext cx="609600" cy="144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Rectangle 4">
            <a:extLst>
              <a:ext uri="{FF2B5EF4-FFF2-40B4-BE49-F238E27FC236}">
                <a16:creationId xmlns:a16="http://schemas.microsoft.com/office/drawing/2014/main" id="{34873D69-E00F-9F47-BBA9-6FAC9E49BD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5589240"/>
            <a:ext cx="8763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Ci sono grandi disuguaglianze fra i cittadini della Terra</a:t>
            </a:r>
          </a:p>
        </p:txBody>
      </p:sp>
      <p:graphicFrame>
        <p:nvGraphicFramePr>
          <p:cNvPr id="13" name="Tabella 12">
            <a:extLst>
              <a:ext uri="{FF2B5EF4-FFF2-40B4-BE49-F238E27FC236}">
                <a16:creationId xmlns:a16="http://schemas.microsoft.com/office/drawing/2014/main" id="{A5495A3A-3EDB-5445-A6D0-E66B3CB5E6A0}"/>
              </a:ext>
            </a:extLst>
          </p:cNvPr>
          <p:cNvGraphicFramePr>
            <a:graphicFrameLocks noGrp="1"/>
          </p:cNvGraphicFramePr>
          <p:nvPr/>
        </p:nvGraphicFramePr>
        <p:xfrm>
          <a:off x="1979613" y="333375"/>
          <a:ext cx="5688012" cy="30241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0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00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5314">
                <a:tc>
                  <a:txBody>
                    <a:bodyPr/>
                    <a:lstStyle/>
                    <a:p>
                      <a:r>
                        <a:rPr lang="en-GB" sz="2800" dirty="0" err="1">
                          <a:latin typeface="Comic Sans MS" pitchFamily="66" charset="0"/>
                        </a:rPr>
                        <a:t>Paese</a:t>
                      </a:r>
                      <a:endParaRPr lang="en-GB" sz="2800" dirty="0">
                        <a:latin typeface="Comic Sans MS" pitchFamily="66" charset="0"/>
                      </a:endParaRPr>
                    </a:p>
                  </a:txBody>
                  <a:tcPr marL="91430" marR="91430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latin typeface="Comic Sans MS" pitchFamily="66" charset="0"/>
                        </a:rPr>
                        <a:t>Ettari</a:t>
                      </a:r>
                      <a:r>
                        <a:rPr lang="en-GB" sz="2800" dirty="0">
                          <a:latin typeface="Comic Sans MS" pitchFamily="66" charset="0"/>
                        </a:rPr>
                        <a:t>/persona</a:t>
                      </a:r>
                    </a:p>
                  </a:txBody>
                  <a:tcPr marL="91430" marR="91430" marT="45718" marB="4571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4776"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Etiopia</a:t>
                      </a:r>
                      <a:endParaRPr lang="en-GB" sz="2800" b="1" dirty="0">
                        <a:solidFill>
                          <a:srgbClr val="0033CC"/>
                        </a:solidFill>
                        <a:latin typeface="Comic Sans MS" pitchFamily="66" charset="0"/>
                      </a:endParaRPr>
                    </a:p>
                  </a:txBody>
                  <a:tcPr marL="91430" marR="9143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1,1</a:t>
                      </a:r>
                    </a:p>
                  </a:txBody>
                  <a:tcPr marL="91430" marR="91430" marT="45718" marB="45718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2049"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India</a:t>
                      </a:r>
                    </a:p>
                  </a:txBody>
                  <a:tcPr marL="91430" marR="9143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0,9</a:t>
                      </a:r>
                    </a:p>
                  </a:txBody>
                  <a:tcPr marL="91430" marR="91430" marT="45718" marB="45718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2049"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Afganistan</a:t>
                      </a:r>
                      <a:endParaRPr lang="en-GB" sz="2800" b="1" dirty="0">
                        <a:solidFill>
                          <a:srgbClr val="0033CC"/>
                        </a:solidFill>
                        <a:latin typeface="Comic Sans MS" pitchFamily="66" charset="0"/>
                      </a:endParaRPr>
                    </a:p>
                  </a:txBody>
                  <a:tcPr marL="91430" marR="9143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33CC"/>
                          </a:solidFill>
                          <a:latin typeface="Comic Sans MS" pitchFamily="66" charset="0"/>
                        </a:rPr>
                        <a:t>0,5</a:t>
                      </a:r>
                    </a:p>
                  </a:txBody>
                  <a:tcPr marL="91430" marR="91430" marT="45718" marB="45718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CasellaDiTesto 1">
            <a:extLst>
              <a:ext uri="{FF2B5EF4-FFF2-40B4-BE49-F238E27FC236}">
                <a16:creationId xmlns:a16="http://schemas.microsoft.com/office/drawing/2014/main" id="{DF792124-7DBB-3F4E-A385-635ACB179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320908"/>
            <a:ext cx="8236024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6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176213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L’uomo ha dimostrato un grande egoismo nei confronti della natura che è stata depredata, ma anche nei confronti dei suoi vicini meno fortunati e delle future generazioni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5F213A96-1D4D-7442-BC10-CFE171A249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3641725"/>
            <a:ext cx="80645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Gandhi ha detto: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600" b="1" i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“La Terra offre quanto basta a soddisfare i bisogni di tutti, ma non l’avidità di ogni uomo”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2">
            <a:extLst>
              <a:ext uri="{FF2B5EF4-FFF2-40B4-BE49-F238E27FC236}">
                <a16:creationId xmlns:a16="http://schemas.microsoft.com/office/drawing/2014/main" id="{7664D9FC-40AA-8040-94E9-FB1EA74A5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7313" y="333375"/>
            <a:ext cx="316865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4000" b="1" dirty="0">
                <a:solidFill>
                  <a:srgbClr val="0033CC"/>
                </a:solidFill>
                <a:latin typeface="Comic Sans MS" panose="030F0902030302020204" pitchFamily="66" charset="0"/>
              </a:rPr>
              <a:t>esperimenti</a:t>
            </a:r>
          </a:p>
        </p:txBody>
      </p:sp>
      <p:sp>
        <p:nvSpPr>
          <p:cNvPr id="29698" name="Text Box 3">
            <a:extLst>
              <a:ext uri="{FF2B5EF4-FFF2-40B4-BE49-F238E27FC236}">
                <a16:creationId xmlns:a16="http://schemas.microsoft.com/office/drawing/2014/main" id="{6794F55F-189D-2C4C-84BF-21D5CCC480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2565400"/>
            <a:ext cx="22955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4000" b="1" dirty="0">
                <a:solidFill>
                  <a:srgbClr val="0033CC"/>
                </a:solidFill>
                <a:latin typeface="Comic Sans MS" panose="030F0902030302020204" pitchFamily="66" charset="0"/>
              </a:rPr>
              <a:t>curiosità</a:t>
            </a:r>
          </a:p>
        </p:txBody>
      </p:sp>
      <p:sp>
        <p:nvSpPr>
          <p:cNvPr id="29699" name="Text Box 4">
            <a:extLst>
              <a:ext uri="{FF2B5EF4-FFF2-40B4-BE49-F238E27FC236}">
                <a16:creationId xmlns:a16="http://schemas.microsoft.com/office/drawing/2014/main" id="{9AAE8CC7-B296-4C4A-B394-77A1801FA1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5963" y="2505075"/>
            <a:ext cx="25209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4000" b="1" dirty="0">
                <a:solidFill>
                  <a:srgbClr val="0033CC"/>
                </a:solidFill>
                <a:latin typeface="Comic Sans MS" panose="030F0902030302020204" pitchFamily="66" charset="0"/>
              </a:rPr>
              <a:t>risultati</a:t>
            </a:r>
          </a:p>
        </p:txBody>
      </p:sp>
      <p:sp>
        <p:nvSpPr>
          <p:cNvPr id="29700" name="AutoShape 5">
            <a:extLst>
              <a:ext uri="{FF2B5EF4-FFF2-40B4-BE49-F238E27FC236}">
                <a16:creationId xmlns:a16="http://schemas.microsoft.com/office/drawing/2014/main" id="{15FB7DE0-5CF0-9447-B31D-4CD54AEA6770}"/>
              </a:ext>
            </a:extLst>
          </p:cNvPr>
          <p:cNvSpPr>
            <a:spLocks noChangeArrowheads="1"/>
          </p:cNvSpPr>
          <p:nvPr/>
        </p:nvSpPr>
        <p:spPr bwMode="auto">
          <a:xfrm rot="-3875315">
            <a:off x="935038" y="1233487"/>
            <a:ext cx="1944688" cy="576263"/>
          </a:xfrm>
          <a:prstGeom prst="curvedDownArrow">
            <a:avLst>
              <a:gd name="adj1" fmla="val 67493"/>
              <a:gd name="adj2" fmla="val 134986"/>
              <a:gd name="adj3" fmla="val 3333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29701" name="AutoShape 6">
            <a:extLst>
              <a:ext uri="{FF2B5EF4-FFF2-40B4-BE49-F238E27FC236}">
                <a16:creationId xmlns:a16="http://schemas.microsoft.com/office/drawing/2014/main" id="{3A4236B3-F83D-AB41-B874-873E3B0965D7}"/>
              </a:ext>
            </a:extLst>
          </p:cNvPr>
          <p:cNvSpPr>
            <a:spLocks noChangeArrowheads="1"/>
          </p:cNvSpPr>
          <p:nvPr/>
        </p:nvSpPr>
        <p:spPr bwMode="auto">
          <a:xfrm rot="2503552">
            <a:off x="5724525" y="1198563"/>
            <a:ext cx="1944688" cy="576262"/>
          </a:xfrm>
          <a:prstGeom prst="curvedDownArrow">
            <a:avLst>
              <a:gd name="adj1" fmla="val 67493"/>
              <a:gd name="adj2" fmla="val 134986"/>
              <a:gd name="adj3" fmla="val 3333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2">
            <a:extLst>
              <a:ext uri="{FF2B5EF4-FFF2-40B4-BE49-F238E27FC236}">
                <a16:creationId xmlns:a16="http://schemas.microsoft.com/office/drawing/2014/main" id="{DD4BD59C-6FA9-6047-959B-1DF4C381E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7" y="460018"/>
            <a:ext cx="7920881" cy="52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sz="4000" b="1" dirty="0">
                <a:solidFill>
                  <a:srgbClr val="C00000"/>
                </a:solidFill>
                <a:latin typeface="Comic Sans MS" panose="030F0902030302020204" pitchFamily="66" charset="0"/>
              </a:rPr>
              <a:t>Richard Ernst</a:t>
            </a:r>
          </a:p>
          <a:p>
            <a:pPr algn="ctr" eaLnBrk="1" hangingPunct="1"/>
            <a:r>
              <a:rPr lang="en-US" altLang="it-IT" sz="2800" b="1" dirty="0">
                <a:solidFill>
                  <a:srgbClr val="0033CC"/>
                </a:solidFill>
                <a:latin typeface="Comic Sans MS" panose="030F0902030302020204" pitchFamily="66" charset="0"/>
              </a:rPr>
              <a:t>Nobel per la </a:t>
            </a:r>
            <a:r>
              <a:rPr lang="en-US" altLang="it-IT" sz="2800" b="1" dirty="0" err="1">
                <a:solidFill>
                  <a:srgbClr val="0033CC"/>
                </a:solidFill>
                <a:latin typeface="Comic Sans MS" panose="030F0902030302020204" pitchFamily="66" charset="0"/>
              </a:rPr>
              <a:t>Chimica</a:t>
            </a:r>
            <a:r>
              <a:rPr lang="en-US" altLang="it-IT" sz="2800" b="1" dirty="0">
                <a:solidFill>
                  <a:srgbClr val="0033CC"/>
                </a:solidFill>
                <a:latin typeface="Comic Sans MS" panose="030F0902030302020204" pitchFamily="66" charset="0"/>
              </a:rPr>
              <a:t> </a:t>
            </a:r>
            <a:r>
              <a:rPr lang="en-US" altLang="it-IT" sz="2800" b="1" dirty="0" err="1">
                <a:solidFill>
                  <a:srgbClr val="0033CC"/>
                </a:solidFill>
                <a:latin typeface="Comic Sans MS" panose="030F0902030302020204" pitchFamily="66" charset="0"/>
              </a:rPr>
              <a:t>nel</a:t>
            </a:r>
            <a:r>
              <a:rPr lang="en-US" altLang="it-IT" sz="2800" b="1" dirty="0">
                <a:solidFill>
                  <a:srgbClr val="0033CC"/>
                </a:solidFill>
                <a:latin typeface="Comic Sans MS" panose="030F0902030302020204" pitchFamily="66" charset="0"/>
              </a:rPr>
              <a:t> </a:t>
            </a:r>
            <a:r>
              <a:rPr lang="it-IT" altLang="it-IT" sz="2800" b="1" dirty="0">
                <a:solidFill>
                  <a:srgbClr val="0033CC"/>
                </a:solidFill>
                <a:latin typeface="Comic Sans MS" panose="030F0902030302020204" pitchFamily="66" charset="0"/>
              </a:rPr>
              <a:t>1991</a:t>
            </a:r>
          </a:p>
          <a:p>
            <a:pPr algn="ctr" eaLnBrk="1" hangingPunct="1">
              <a:lnSpc>
                <a:spcPts val="2000"/>
              </a:lnSpc>
            </a:pPr>
            <a:endParaRPr lang="it-IT" altLang="it-IT" sz="3100" b="1" dirty="0">
              <a:solidFill>
                <a:srgbClr val="0000FF"/>
              </a:solidFill>
              <a:latin typeface="Comic Sans MS" panose="030F0902030302020204" pitchFamily="66" charset="0"/>
            </a:endParaRPr>
          </a:p>
          <a:p>
            <a:pPr algn="ctr" eaLnBrk="1" hangingPunct="1"/>
            <a:r>
              <a:rPr lang="it-IT" altLang="it-IT" sz="3600" b="1" i="1" dirty="0">
                <a:solidFill>
                  <a:srgbClr val="0033CC"/>
                </a:solidFill>
                <a:latin typeface="Comic Sans MS" panose="030F0902030302020204" pitchFamily="66" charset="0"/>
              </a:rPr>
              <a:t>“Stiamo esaurendo in modo irreversibile le risorse, ma stiamo esaurendo anche la benevolenza e lo stato di equilibrio della società, il significato della compassione in favore dell’arricchimento economico personale” 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extLst>
              <a:ext uri="{FF2B5EF4-FFF2-40B4-BE49-F238E27FC236}">
                <a16:creationId xmlns:a16="http://schemas.microsoft.com/office/drawing/2014/main" id="{197AC6FF-7DFA-AE4E-B5F9-FEB7CC2A32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216991"/>
            <a:ext cx="7632848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it-IT" sz="3600" b="1" dirty="0">
                <a:solidFill>
                  <a:srgbClr val="0033CC"/>
                </a:solidFill>
                <a:latin typeface="Comic Sans MS" pitchFamily="-110" charset="0"/>
              </a:rPr>
              <a:t>Come ci ammonisce l’Agenda 2030 dobbiamo ripensare al significato di sviluppo</a:t>
            </a:r>
          </a:p>
        </p:txBody>
      </p:sp>
      <p:sp>
        <p:nvSpPr>
          <p:cNvPr id="5" name="CasellaDiTesto 1">
            <a:extLst>
              <a:ext uri="{FF2B5EF4-FFF2-40B4-BE49-F238E27FC236}">
                <a16:creationId xmlns:a16="http://schemas.microsoft.com/office/drawing/2014/main" id="{92A290E2-FA93-C747-89B4-4B1396BD93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540" y="2132856"/>
            <a:ext cx="7992888" cy="427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6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sz="3400" b="1" dirty="0">
                <a:solidFill>
                  <a:srgbClr val="0033CC"/>
                </a:solidFill>
                <a:latin typeface="Comic Sans MS" panose="030F0902030302020204" pitchFamily="66" charset="0"/>
              </a:rPr>
              <a:t>Questo non significa rinnegare le conoscenze acquisite e fermare la scienza, ma usare le grandi capacità che scienza e tecnologia ci offrono e le nostre risorse spirituali per realizzare uno sviluppo sostenibile dal punto di vista sociale, economico e ambientale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5FC630A9-34E5-7249-AF8D-892570FB4A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495840"/>
            <a:ext cx="8064896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62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sz="3600" b="1" dirty="0">
                <a:solidFill>
                  <a:srgbClr val="0033CC"/>
                </a:solidFill>
                <a:latin typeface="Comic Sans MS" panose="030F0902030302020204" pitchFamily="66" charset="0"/>
              </a:rPr>
              <a:t>La Terra è nelle nostre mani, ma non è di nostra proprietà perché l’abbiamo avuta in prestito dalle generazioni future</a:t>
            </a:r>
          </a:p>
        </p:txBody>
      </p:sp>
      <p:pic>
        <p:nvPicPr>
          <p:cNvPr id="6" name="Picture 2" descr="Terra_mani3">
            <a:extLst>
              <a:ext uri="{FF2B5EF4-FFF2-40B4-BE49-F238E27FC236}">
                <a16:creationId xmlns:a16="http://schemas.microsoft.com/office/drawing/2014/main" id="{2B00A902-4EE0-F546-B626-71AF2A4EB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026700"/>
            <a:ext cx="3528392" cy="3411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4860436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74A069A-F729-D642-9D11-E82550482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8375" y="130324"/>
            <a:ext cx="4787249" cy="65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4366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2">
            <a:extLst>
              <a:ext uri="{FF2B5EF4-FFF2-40B4-BE49-F238E27FC236}">
                <a16:creationId xmlns:a16="http://schemas.microsoft.com/office/drawing/2014/main" id="{DCFFCDB0-72C0-BD4B-AC39-86DC1381D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7313" y="333375"/>
            <a:ext cx="316865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4000" b="1" dirty="0">
                <a:solidFill>
                  <a:srgbClr val="0033CC"/>
                </a:solidFill>
                <a:latin typeface="Comic Sans MS" panose="030F0902030302020204" pitchFamily="66" charset="0"/>
              </a:rPr>
              <a:t>esperimenti</a:t>
            </a:r>
          </a:p>
        </p:txBody>
      </p:sp>
      <p:sp>
        <p:nvSpPr>
          <p:cNvPr id="30722" name="Text Box 3">
            <a:extLst>
              <a:ext uri="{FF2B5EF4-FFF2-40B4-BE49-F238E27FC236}">
                <a16:creationId xmlns:a16="http://schemas.microsoft.com/office/drawing/2014/main" id="{19E8F5B1-C264-964D-AA65-0B5DE438A6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2565400"/>
            <a:ext cx="22955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4000" b="1" dirty="0">
                <a:solidFill>
                  <a:srgbClr val="0033CC"/>
                </a:solidFill>
                <a:latin typeface="Comic Sans MS" panose="030F0902030302020204" pitchFamily="66" charset="0"/>
              </a:rPr>
              <a:t>curiosità</a:t>
            </a:r>
          </a:p>
        </p:txBody>
      </p:sp>
      <p:sp>
        <p:nvSpPr>
          <p:cNvPr id="30723" name="Text Box 4">
            <a:extLst>
              <a:ext uri="{FF2B5EF4-FFF2-40B4-BE49-F238E27FC236}">
                <a16:creationId xmlns:a16="http://schemas.microsoft.com/office/drawing/2014/main" id="{FBCD7F55-F615-384A-8B45-38B075AF86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5963" y="2505075"/>
            <a:ext cx="25209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4000" b="1" dirty="0">
                <a:solidFill>
                  <a:srgbClr val="0033CC"/>
                </a:solidFill>
                <a:latin typeface="Comic Sans MS" panose="030F0902030302020204" pitchFamily="66" charset="0"/>
              </a:rPr>
              <a:t>risultati</a:t>
            </a:r>
          </a:p>
        </p:txBody>
      </p:sp>
      <p:sp>
        <p:nvSpPr>
          <p:cNvPr id="30724" name="AutoShape 5">
            <a:extLst>
              <a:ext uri="{FF2B5EF4-FFF2-40B4-BE49-F238E27FC236}">
                <a16:creationId xmlns:a16="http://schemas.microsoft.com/office/drawing/2014/main" id="{50E55937-C269-374B-9040-A46460F09804}"/>
              </a:ext>
            </a:extLst>
          </p:cNvPr>
          <p:cNvSpPr>
            <a:spLocks noChangeArrowheads="1"/>
          </p:cNvSpPr>
          <p:nvPr/>
        </p:nvSpPr>
        <p:spPr bwMode="auto">
          <a:xfrm rot="-3875315">
            <a:off x="935038" y="1233487"/>
            <a:ext cx="1944688" cy="576263"/>
          </a:xfrm>
          <a:prstGeom prst="curvedDownArrow">
            <a:avLst>
              <a:gd name="adj1" fmla="val 67493"/>
              <a:gd name="adj2" fmla="val 134986"/>
              <a:gd name="adj3" fmla="val 3333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30725" name="AutoShape 6">
            <a:extLst>
              <a:ext uri="{FF2B5EF4-FFF2-40B4-BE49-F238E27FC236}">
                <a16:creationId xmlns:a16="http://schemas.microsoft.com/office/drawing/2014/main" id="{FD4E2AA5-2E6D-A140-8393-84BD6ED55C2B}"/>
              </a:ext>
            </a:extLst>
          </p:cNvPr>
          <p:cNvSpPr>
            <a:spLocks noChangeArrowheads="1"/>
          </p:cNvSpPr>
          <p:nvPr/>
        </p:nvSpPr>
        <p:spPr bwMode="auto">
          <a:xfrm rot="2503552">
            <a:off x="5724525" y="1198563"/>
            <a:ext cx="1944688" cy="576262"/>
          </a:xfrm>
          <a:prstGeom prst="curvedDownArrow">
            <a:avLst>
              <a:gd name="adj1" fmla="val 67493"/>
              <a:gd name="adj2" fmla="val 134986"/>
              <a:gd name="adj3" fmla="val 3333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E9D47D3D-7FDC-8B4E-9FC1-FABE1A63F098}"/>
              </a:ext>
            </a:extLst>
          </p:cNvPr>
          <p:cNvGrpSpPr/>
          <p:nvPr/>
        </p:nvGrpSpPr>
        <p:grpSpPr>
          <a:xfrm>
            <a:off x="5364163" y="3357563"/>
            <a:ext cx="2957512" cy="2644775"/>
            <a:chOff x="5364163" y="3357563"/>
            <a:chExt cx="2957512" cy="2644775"/>
          </a:xfrm>
        </p:grpSpPr>
        <p:sp>
          <p:nvSpPr>
            <p:cNvPr id="481287" name="AutoShape 7">
              <a:extLst>
                <a:ext uri="{FF2B5EF4-FFF2-40B4-BE49-F238E27FC236}">
                  <a16:creationId xmlns:a16="http://schemas.microsoft.com/office/drawing/2014/main" id="{D097726B-0636-5C4C-8928-59DF917077D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833881">
              <a:off x="6119813" y="4041775"/>
              <a:ext cx="1944687" cy="576263"/>
            </a:xfrm>
            <a:prstGeom prst="curvedDownArrow">
              <a:avLst>
                <a:gd name="adj1" fmla="val 67493"/>
                <a:gd name="adj2" fmla="val 134986"/>
                <a:gd name="adj3" fmla="val 3333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481288" name="Text Box 8">
              <a:extLst>
                <a:ext uri="{FF2B5EF4-FFF2-40B4-BE49-F238E27FC236}">
                  <a16:creationId xmlns:a16="http://schemas.microsoft.com/office/drawing/2014/main" id="{4DE9294D-A2FD-B049-A564-3F96258C3C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4163" y="5300663"/>
              <a:ext cx="2957512" cy="70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it-IT" altLang="it-IT" sz="4000" b="1" dirty="0">
                  <a:solidFill>
                    <a:srgbClr val="0033CC"/>
                  </a:solidFill>
                  <a:latin typeface="Comic Sans MS" panose="030F0902030302020204" pitchFamily="66" charset="0"/>
                </a:rPr>
                <a:t>conoscenza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2">
            <a:extLst>
              <a:ext uri="{FF2B5EF4-FFF2-40B4-BE49-F238E27FC236}">
                <a16:creationId xmlns:a16="http://schemas.microsoft.com/office/drawing/2014/main" id="{92FBD634-6F25-FA4A-886D-7F7FFC41D4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7313" y="344488"/>
            <a:ext cx="31686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4000" b="1" dirty="0">
                <a:solidFill>
                  <a:srgbClr val="0033CC"/>
                </a:solidFill>
                <a:latin typeface="Comic Sans MS" panose="030F0902030302020204" pitchFamily="66" charset="0"/>
              </a:rPr>
              <a:t>esperimenti</a:t>
            </a:r>
          </a:p>
        </p:txBody>
      </p:sp>
      <p:sp>
        <p:nvSpPr>
          <p:cNvPr id="31746" name="Text Box 3">
            <a:extLst>
              <a:ext uri="{FF2B5EF4-FFF2-40B4-BE49-F238E27FC236}">
                <a16:creationId xmlns:a16="http://schemas.microsoft.com/office/drawing/2014/main" id="{78C80C95-2C8E-0443-A0CA-1D4F4800FB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963" y="2565400"/>
            <a:ext cx="22971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4000" b="1" dirty="0">
                <a:solidFill>
                  <a:srgbClr val="0033CC"/>
                </a:solidFill>
                <a:latin typeface="Comic Sans MS" panose="030F0902030302020204" pitchFamily="66" charset="0"/>
              </a:rPr>
              <a:t>curiosità</a:t>
            </a:r>
          </a:p>
        </p:txBody>
      </p:sp>
      <p:sp>
        <p:nvSpPr>
          <p:cNvPr id="31747" name="Text Box 4">
            <a:extLst>
              <a:ext uri="{FF2B5EF4-FFF2-40B4-BE49-F238E27FC236}">
                <a16:creationId xmlns:a16="http://schemas.microsoft.com/office/drawing/2014/main" id="{52BD3A9B-F0CB-3A4F-8A0D-A0E52D3C54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5963" y="2505075"/>
            <a:ext cx="25209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4000" b="1" dirty="0">
                <a:solidFill>
                  <a:srgbClr val="0033CC"/>
                </a:solidFill>
                <a:latin typeface="Comic Sans MS" panose="030F0902030302020204" pitchFamily="66" charset="0"/>
              </a:rPr>
              <a:t>risultati</a:t>
            </a:r>
          </a:p>
        </p:txBody>
      </p:sp>
      <p:sp>
        <p:nvSpPr>
          <p:cNvPr id="31748" name="AutoShape 5">
            <a:extLst>
              <a:ext uri="{FF2B5EF4-FFF2-40B4-BE49-F238E27FC236}">
                <a16:creationId xmlns:a16="http://schemas.microsoft.com/office/drawing/2014/main" id="{7FFB7D33-A6B7-754B-A447-2BAD93DB21A8}"/>
              </a:ext>
            </a:extLst>
          </p:cNvPr>
          <p:cNvSpPr>
            <a:spLocks noChangeArrowheads="1"/>
          </p:cNvSpPr>
          <p:nvPr/>
        </p:nvSpPr>
        <p:spPr bwMode="auto">
          <a:xfrm rot="-3875315">
            <a:off x="935038" y="1233487"/>
            <a:ext cx="1944688" cy="576263"/>
          </a:xfrm>
          <a:prstGeom prst="curvedDownArrow">
            <a:avLst>
              <a:gd name="adj1" fmla="val 67493"/>
              <a:gd name="adj2" fmla="val 134986"/>
              <a:gd name="adj3" fmla="val 3333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31749" name="AutoShape 6">
            <a:extLst>
              <a:ext uri="{FF2B5EF4-FFF2-40B4-BE49-F238E27FC236}">
                <a16:creationId xmlns:a16="http://schemas.microsoft.com/office/drawing/2014/main" id="{BB676F0E-175F-6E4C-97D6-4E279731DA57}"/>
              </a:ext>
            </a:extLst>
          </p:cNvPr>
          <p:cNvSpPr>
            <a:spLocks noChangeArrowheads="1"/>
          </p:cNvSpPr>
          <p:nvPr/>
        </p:nvSpPr>
        <p:spPr bwMode="auto">
          <a:xfrm rot="2503552">
            <a:off x="5724525" y="1198563"/>
            <a:ext cx="1944688" cy="576262"/>
          </a:xfrm>
          <a:prstGeom prst="curvedDownArrow">
            <a:avLst>
              <a:gd name="adj1" fmla="val 67493"/>
              <a:gd name="adj2" fmla="val 134986"/>
              <a:gd name="adj3" fmla="val 3333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31750" name="AutoShape 7">
            <a:extLst>
              <a:ext uri="{FF2B5EF4-FFF2-40B4-BE49-F238E27FC236}">
                <a16:creationId xmlns:a16="http://schemas.microsoft.com/office/drawing/2014/main" id="{B0A7BDE9-CE74-B146-8C96-649C65048017}"/>
              </a:ext>
            </a:extLst>
          </p:cNvPr>
          <p:cNvSpPr>
            <a:spLocks noChangeArrowheads="1"/>
          </p:cNvSpPr>
          <p:nvPr/>
        </p:nvSpPr>
        <p:spPr bwMode="auto">
          <a:xfrm rot="5833881">
            <a:off x="6119813" y="4041775"/>
            <a:ext cx="1944687" cy="576263"/>
          </a:xfrm>
          <a:prstGeom prst="curvedDownArrow">
            <a:avLst>
              <a:gd name="adj1" fmla="val 67493"/>
              <a:gd name="adj2" fmla="val 134986"/>
              <a:gd name="adj3" fmla="val 3333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31751" name="Text Box 8">
            <a:extLst>
              <a:ext uri="{FF2B5EF4-FFF2-40B4-BE49-F238E27FC236}">
                <a16:creationId xmlns:a16="http://schemas.microsoft.com/office/drawing/2014/main" id="{7BE0BA7F-DAAB-DA48-B268-23DFE0EAAE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163" y="5300663"/>
            <a:ext cx="29575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4000" b="1" dirty="0">
                <a:solidFill>
                  <a:srgbClr val="0033CC"/>
                </a:solidFill>
                <a:latin typeface="Comic Sans MS" panose="030F0902030302020204" pitchFamily="66" charset="0"/>
              </a:rPr>
              <a:t>conoscenza</a:t>
            </a:r>
          </a:p>
        </p:txBody>
      </p:sp>
      <p:sp>
        <p:nvSpPr>
          <p:cNvPr id="31752" name="AutoShape 9">
            <a:extLst>
              <a:ext uri="{FF2B5EF4-FFF2-40B4-BE49-F238E27FC236}">
                <a16:creationId xmlns:a16="http://schemas.microsoft.com/office/drawing/2014/main" id="{34B76228-7C8A-2044-9F68-45E163E34F6E}"/>
              </a:ext>
            </a:extLst>
          </p:cNvPr>
          <p:cNvSpPr>
            <a:spLocks noChangeArrowheads="1"/>
          </p:cNvSpPr>
          <p:nvPr/>
        </p:nvSpPr>
        <p:spPr bwMode="auto">
          <a:xfrm rot="-10540733">
            <a:off x="3348038" y="5949950"/>
            <a:ext cx="1944687" cy="576263"/>
          </a:xfrm>
          <a:prstGeom prst="curvedDownArrow">
            <a:avLst>
              <a:gd name="adj1" fmla="val 67493"/>
              <a:gd name="adj2" fmla="val 134986"/>
              <a:gd name="adj3" fmla="val 3333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482314" name="Text Box 10">
            <a:extLst>
              <a:ext uri="{FF2B5EF4-FFF2-40B4-BE49-F238E27FC236}">
                <a16:creationId xmlns:a16="http://schemas.microsoft.com/office/drawing/2014/main" id="{BC67404E-5F67-6D4B-978A-9ACB577CDC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3675" y="5229225"/>
            <a:ext cx="20208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4000" b="1" dirty="0">
                <a:solidFill>
                  <a:srgbClr val="0033CC"/>
                </a:solidFill>
                <a:latin typeface="Comic Sans MS" panose="030F0902030302020204" pitchFamily="66" charset="0"/>
              </a:rPr>
              <a:t>stupore</a:t>
            </a:r>
          </a:p>
        </p:txBody>
      </p:sp>
      <p:sp>
        <p:nvSpPr>
          <p:cNvPr id="482315" name="AutoShape 11">
            <a:extLst>
              <a:ext uri="{FF2B5EF4-FFF2-40B4-BE49-F238E27FC236}">
                <a16:creationId xmlns:a16="http://schemas.microsoft.com/office/drawing/2014/main" id="{FFCDFFDB-E7BD-1743-AB62-3D1F12236424}"/>
              </a:ext>
            </a:extLst>
          </p:cNvPr>
          <p:cNvSpPr>
            <a:spLocks noChangeArrowheads="1"/>
          </p:cNvSpPr>
          <p:nvPr/>
        </p:nvSpPr>
        <p:spPr bwMode="auto">
          <a:xfrm rot="-5045570">
            <a:off x="431800" y="3968751"/>
            <a:ext cx="1944687" cy="576262"/>
          </a:xfrm>
          <a:prstGeom prst="curvedDownArrow">
            <a:avLst>
              <a:gd name="adj1" fmla="val 67493"/>
              <a:gd name="adj2" fmla="val 134986"/>
              <a:gd name="adj3" fmla="val 3333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32779" name="Text Box 2">
            <a:extLst>
              <a:ext uri="{FF2B5EF4-FFF2-40B4-BE49-F238E27FC236}">
                <a16:creationId xmlns:a16="http://schemas.microsoft.com/office/drawing/2014/main" id="{5BCA09D9-6FFD-8143-8852-DDBA587A7F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0450" y="3211513"/>
            <a:ext cx="3998913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3800" b="1" dirty="0">
                <a:solidFill>
                  <a:srgbClr val="C00000"/>
                </a:solidFill>
                <a:latin typeface="Comic Sans MS" panose="030F0902030302020204" pitchFamily="66" charset="0"/>
              </a:rPr>
              <a:t>Giostra della curiosità</a:t>
            </a:r>
            <a:endParaRPr lang="it-IT" altLang="it-IT" sz="3800" dirty="0">
              <a:solidFill>
                <a:srgbClr val="C00000"/>
              </a:solidFill>
              <a:latin typeface="Comic Sans MS" panose="030F09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2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2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2314" grpId="0"/>
      <p:bldP spid="482315" grpId="0" animBg="1"/>
      <p:bldP spid="3277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4"/>
          <p:cNvSpPr txBox="1">
            <a:spLocks noChangeArrowheads="1"/>
          </p:cNvSpPr>
          <p:nvPr/>
        </p:nvSpPr>
        <p:spPr bwMode="auto">
          <a:xfrm>
            <a:off x="285750" y="698500"/>
            <a:ext cx="8572500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it-IT" sz="4000" b="1" dirty="0">
                <a:solidFill>
                  <a:srgbClr val="0033CC"/>
                </a:solidFill>
                <a:latin typeface="Comic Sans MS" pitchFamily="66" charset="0"/>
              </a:rPr>
              <a:t>Cerchiamo </a:t>
            </a:r>
          </a:p>
          <a:p>
            <a:r>
              <a:rPr lang="it-IT" altLang="it-IT" sz="4000" b="1" dirty="0">
                <a:solidFill>
                  <a:srgbClr val="0033CC"/>
                </a:solidFill>
                <a:latin typeface="Comic Sans MS" pitchFamily="66" charset="0"/>
              </a:rPr>
              <a:t>con il desiderio di trovare,</a:t>
            </a:r>
          </a:p>
          <a:p>
            <a:r>
              <a:rPr lang="it-IT" altLang="it-IT" sz="4000" b="1" dirty="0">
                <a:solidFill>
                  <a:srgbClr val="0033CC"/>
                </a:solidFill>
                <a:latin typeface="Comic Sans MS" pitchFamily="66" charset="0"/>
              </a:rPr>
              <a:t>e troviamo</a:t>
            </a:r>
          </a:p>
          <a:p>
            <a:r>
              <a:rPr lang="it-IT" altLang="it-IT" sz="4000" b="1" dirty="0">
                <a:solidFill>
                  <a:srgbClr val="0033CC"/>
                </a:solidFill>
                <a:latin typeface="Comic Sans MS" pitchFamily="66" charset="0"/>
              </a:rPr>
              <a:t>con il desiderio di cercare ancora</a:t>
            </a:r>
          </a:p>
          <a:p>
            <a:pPr>
              <a:lnSpc>
                <a:spcPts val="2025"/>
              </a:lnSpc>
            </a:pPr>
            <a:endParaRPr lang="it-IT" altLang="it-IT" sz="3600" b="1" dirty="0">
              <a:solidFill>
                <a:srgbClr val="0033CC"/>
              </a:solidFill>
              <a:latin typeface="Comic Sans MS" pitchFamily="66" charset="0"/>
            </a:endParaRPr>
          </a:p>
          <a:p>
            <a:pPr algn="r"/>
            <a:r>
              <a:rPr lang="it-IT" altLang="it-IT" sz="2800" b="1" i="1" dirty="0">
                <a:solidFill>
                  <a:srgbClr val="0033CC"/>
                </a:solidFill>
                <a:latin typeface="Comic Sans MS" pitchFamily="66" charset="0"/>
              </a:rPr>
              <a:t>Sant’Agostino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17488" y="4500563"/>
            <a:ext cx="8580437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altLang="it-IT" sz="4400" b="1" dirty="0">
                <a:solidFill>
                  <a:srgbClr val="0033CC"/>
                </a:solidFill>
                <a:latin typeface="Comic Sans MS" pitchFamily="66" charset="0"/>
              </a:rPr>
              <a:t>Finirà questa giostra?</a:t>
            </a:r>
          </a:p>
          <a:p>
            <a:pPr>
              <a:lnSpc>
                <a:spcPts val="2000"/>
              </a:lnSpc>
            </a:pPr>
            <a:endParaRPr lang="it-IT" altLang="it-IT" sz="3000" dirty="0">
              <a:solidFill>
                <a:srgbClr val="0000FF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Questione di Stili per i Sustainable Development Goals - Questione di Stili">
            <a:extLst>
              <a:ext uri="{FF2B5EF4-FFF2-40B4-BE49-F238E27FC236}">
                <a16:creationId xmlns:a16="http://schemas.microsoft.com/office/drawing/2014/main" id="{656F0B4F-F75F-3B4D-982A-BCC641EB9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9144000" cy="462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9FF3BB9-CE27-5E4E-8FD3-7FC03EAB8F4D}"/>
              </a:ext>
            </a:extLst>
          </p:cNvPr>
          <p:cNvSpPr txBox="1"/>
          <p:nvPr/>
        </p:nvSpPr>
        <p:spPr>
          <a:xfrm>
            <a:off x="3064215" y="116632"/>
            <a:ext cx="27158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0033CC"/>
                </a:solidFill>
                <a:latin typeface="Comic Sans MS" panose="030F0902030302020204" pitchFamily="66" charset="0"/>
              </a:rPr>
              <a:t>Agenda 2030</a:t>
            </a:r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11BC1F2D-9B9F-494B-A897-7C7F25920809}"/>
              </a:ext>
            </a:extLst>
          </p:cNvPr>
          <p:cNvSpPr/>
          <p:nvPr/>
        </p:nvSpPr>
        <p:spPr>
          <a:xfrm>
            <a:off x="4427984" y="764704"/>
            <a:ext cx="1728192" cy="1661884"/>
          </a:xfrm>
          <a:prstGeom prst="ellipse">
            <a:avLst/>
          </a:prstGeom>
          <a:noFill/>
          <a:ln w="47625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F48F461D-6AFE-F247-AE20-622DC4E20150}"/>
              </a:ext>
            </a:extLst>
          </p:cNvPr>
          <p:cNvGrpSpPr/>
          <p:nvPr/>
        </p:nvGrpSpPr>
        <p:grpSpPr>
          <a:xfrm>
            <a:off x="395536" y="4077072"/>
            <a:ext cx="8713847" cy="2493277"/>
            <a:chOff x="395536" y="4077072"/>
            <a:chExt cx="8713847" cy="2493277"/>
          </a:xfrm>
        </p:grpSpPr>
        <p:sp>
          <p:nvSpPr>
            <p:cNvPr id="7" name="Ovale 6">
              <a:extLst>
                <a:ext uri="{FF2B5EF4-FFF2-40B4-BE49-F238E27FC236}">
                  <a16:creationId xmlns:a16="http://schemas.microsoft.com/office/drawing/2014/main" id="{2E2745C7-6AC6-944D-9D57-64932F73BA43}"/>
                </a:ext>
              </a:extLst>
            </p:cNvPr>
            <p:cNvSpPr/>
            <p:nvPr/>
          </p:nvSpPr>
          <p:spPr>
            <a:xfrm>
              <a:off x="7560703" y="4077072"/>
              <a:ext cx="1548680" cy="1517868"/>
            </a:xfrm>
            <a:prstGeom prst="ellipse">
              <a:avLst/>
            </a:prstGeom>
            <a:noFill/>
            <a:ln w="47625"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739BB86D-6924-094A-87FE-C3F8289B3429}"/>
                </a:ext>
              </a:extLst>
            </p:cNvPr>
            <p:cNvSpPr txBox="1"/>
            <p:nvPr/>
          </p:nvSpPr>
          <p:spPr>
            <a:xfrm>
              <a:off x="395536" y="5616242"/>
              <a:ext cx="863799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800" b="1" dirty="0">
                  <a:solidFill>
                    <a:srgbClr val="0033CC"/>
                  </a:solidFill>
                  <a:latin typeface="Comic Sans MS" panose="030F0902030302020204" pitchFamily="66" charset="0"/>
                </a:rPr>
                <a:t>Una buona formazione in ambito scientifico è fondamentale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6020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5"/>
          <p:cNvSpPr txBox="1">
            <a:spLocks noChangeArrowheads="1"/>
          </p:cNvSpPr>
          <p:nvPr/>
        </p:nvSpPr>
        <p:spPr bwMode="auto">
          <a:xfrm>
            <a:off x="468313" y="214313"/>
            <a:ext cx="832167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altLang="it-IT" sz="4400" b="1" dirty="0">
                <a:solidFill>
                  <a:srgbClr val="0033CC"/>
                </a:solidFill>
                <a:latin typeface="Comic Sans MS" pitchFamily="66" charset="0"/>
                <a:cs typeface="Times New Roman" pitchFamily="18" charset="0"/>
              </a:rPr>
              <a:t>Qualcuno dice di sì</a:t>
            </a:r>
          </a:p>
        </p:txBody>
      </p:sp>
      <p:grpSp>
        <p:nvGrpSpPr>
          <p:cNvPr id="2" name="Gruppo 4"/>
          <p:cNvGrpSpPr>
            <a:grpSpLocks/>
          </p:cNvGrpSpPr>
          <p:nvPr/>
        </p:nvGrpSpPr>
        <p:grpSpPr bwMode="auto">
          <a:xfrm>
            <a:off x="755650" y="1119188"/>
            <a:ext cx="7704138" cy="5524500"/>
            <a:chOff x="585241" y="366713"/>
            <a:chExt cx="7998004" cy="6086475"/>
          </a:xfrm>
        </p:grpSpPr>
        <p:pic>
          <p:nvPicPr>
            <p:cNvPr id="86020" name="Immagine 3" descr="Schermata 2014-02-18 a 09.09.02.png"/>
            <p:cNvPicPr>
              <a:picLocks noChangeAspect="1"/>
            </p:cNvPicPr>
            <p:nvPr/>
          </p:nvPicPr>
          <p:blipFill>
            <a:blip r:embed="rId2" cstate="print"/>
            <a:srcRect b="1329"/>
            <a:stretch>
              <a:fillRect/>
            </a:stretch>
          </p:blipFill>
          <p:spPr bwMode="auto">
            <a:xfrm>
              <a:off x="4689117" y="379413"/>
              <a:ext cx="3894128" cy="6073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021" name="Immagine 3" descr="The-End-of-Discovery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5241" y="366713"/>
              <a:ext cx="3822700" cy="6015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323850" y="214313"/>
            <a:ext cx="8321675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altLang="it-IT" sz="4400" b="1" dirty="0">
                <a:solidFill>
                  <a:srgbClr val="0033CC"/>
                </a:solidFill>
                <a:latin typeface="Comic Sans MS" pitchFamily="66" charset="0"/>
                <a:cs typeface="Times New Roman" pitchFamily="18" charset="0"/>
              </a:rPr>
              <a:t>La scienza non finirà</a:t>
            </a:r>
          </a:p>
        </p:txBody>
      </p:sp>
      <p:sp>
        <p:nvSpPr>
          <p:cNvPr id="483331" name="Text Box 3"/>
          <p:cNvSpPr txBox="1">
            <a:spLocks noChangeArrowheads="1"/>
          </p:cNvSpPr>
          <p:nvPr/>
        </p:nvSpPr>
        <p:spPr bwMode="auto">
          <a:xfrm>
            <a:off x="395288" y="1071563"/>
            <a:ext cx="8321675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altLang="it-IT" sz="4000" b="1" dirty="0">
                <a:solidFill>
                  <a:srgbClr val="0033CC"/>
                </a:solidFill>
                <a:latin typeface="Comic Sans MS" pitchFamily="66" charset="0"/>
              </a:rPr>
              <a:t>Ogni scoperta scientifica genera più domande di quelle a cui dà risposta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63563" y="3143250"/>
            <a:ext cx="8294687" cy="351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it-IT" sz="4000" b="1" dirty="0">
                <a:solidFill>
                  <a:srgbClr val="0033CC"/>
                </a:solidFill>
                <a:latin typeface="Comic Sans MS" pitchFamily="66" charset="0"/>
              </a:rPr>
              <a:t>“… più luce facciamo, più grati dobbiamo essere, perché ciò significa che abbiamo un maggior orizzonte da contemplare”</a:t>
            </a:r>
          </a:p>
          <a:p>
            <a:pPr>
              <a:lnSpc>
                <a:spcPts val="1700"/>
              </a:lnSpc>
            </a:pPr>
            <a:endParaRPr lang="it-IT" altLang="it-IT" sz="3000" dirty="0">
              <a:solidFill>
                <a:srgbClr val="0033CC"/>
              </a:solidFill>
              <a:latin typeface="Comic Sans MS" pitchFamily="66" charset="0"/>
            </a:endParaRPr>
          </a:p>
          <a:p>
            <a:pPr algn="r"/>
            <a:r>
              <a:rPr lang="it-IT" altLang="it-IT" sz="2800" b="1" i="1" dirty="0">
                <a:solidFill>
                  <a:srgbClr val="0033CC"/>
                </a:solidFill>
                <a:latin typeface="Comic Sans MS" pitchFamily="66" charset="0"/>
              </a:rPr>
              <a:t>Joseph </a:t>
            </a:r>
            <a:r>
              <a:rPr lang="it-IT" altLang="it-IT" sz="2800" b="1" i="1" dirty="0" err="1">
                <a:solidFill>
                  <a:srgbClr val="0033CC"/>
                </a:solidFill>
                <a:latin typeface="Comic Sans MS" pitchFamily="66" charset="0"/>
              </a:rPr>
              <a:t>Priestley</a:t>
            </a:r>
            <a:endParaRPr lang="it-IT" altLang="it-IT" sz="2800" i="1" dirty="0">
              <a:solidFill>
                <a:srgbClr val="0033CC"/>
              </a:solidFill>
              <a:latin typeface="Comic Sans MS" pitchFamily="66" charset="0"/>
            </a:endParaRPr>
          </a:p>
          <a:p>
            <a:pPr algn="r"/>
            <a:r>
              <a:rPr lang="it-IT" altLang="it-IT" sz="2000" i="1" dirty="0">
                <a:solidFill>
                  <a:srgbClr val="0033CC"/>
                </a:solidFill>
                <a:latin typeface="Comic Sans MS" pitchFamily="66" charset="0"/>
              </a:rPr>
              <a:t>Natural </a:t>
            </a:r>
            <a:r>
              <a:rPr lang="it-IT" altLang="it-IT" sz="2000" i="1" dirty="0" err="1">
                <a:solidFill>
                  <a:srgbClr val="0033CC"/>
                </a:solidFill>
                <a:latin typeface="Comic Sans MS" pitchFamily="66" charset="0"/>
              </a:rPr>
              <a:t>Philosophy</a:t>
            </a:r>
            <a:r>
              <a:rPr lang="it-IT" altLang="it-IT" sz="2000" i="1" dirty="0">
                <a:solidFill>
                  <a:srgbClr val="0033CC"/>
                </a:solidFill>
                <a:latin typeface="Comic Sans MS" pitchFamily="66" charset="0"/>
              </a:rPr>
              <a:t>, 1791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3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3331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4">
            <a:extLst>
              <a:ext uri="{FF2B5EF4-FFF2-40B4-BE49-F238E27FC236}">
                <a16:creationId xmlns:a16="http://schemas.microsoft.com/office/drawing/2014/main" id="{9FD5B1FC-4F7D-BB4A-A5BB-2B140C9A4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060575"/>
            <a:ext cx="83058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4000" b="1" dirty="0">
                <a:solidFill>
                  <a:srgbClr val="0033CC"/>
                </a:solidFill>
                <a:latin typeface="Comic Sans MS" panose="030F0902030302020204" pitchFamily="66" charset="0"/>
              </a:rPr>
              <a:t>La </a:t>
            </a:r>
            <a:r>
              <a:rPr lang="ja-JP" altLang="it-IT" sz="4000" b="1">
                <a:solidFill>
                  <a:srgbClr val="0033CC"/>
                </a:solidFill>
                <a:latin typeface="Comic Sans MS" panose="030F0902030302020204" pitchFamily="66" charset="0"/>
              </a:rPr>
              <a:t>“</a:t>
            </a:r>
            <a:r>
              <a:rPr lang="it-IT" altLang="ja-JP" sz="4000" b="1" dirty="0">
                <a:solidFill>
                  <a:srgbClr val="0033CC"/>
                </a:solidFill>
                <a:latin typeface="Comic Sans MS" panose="030F0902030302020204" pitchFamily="66" charset="0"/>
              </a:rPr>
              <a:t>versione didattica</a:t>
            </a:r>
            <a:r>
              <a:rPr lang="ja-JP" altLang="it-IT" sz="4000" b="1">
                <a:solidFill>
                  <a:srgbClr val="0033CC"/>
                </a:solidFill>
                <a:latin typeface="Comic Sans MS" panose="030F0902030302020204" pitchFamily="66" charset="0"/>
              </a:rPr>
              <a:t>”</a:t>
            </a:r>
            <a:r>
              <a:rPr lang="it-IT" altLang="ja-JP" sz="4000" b="1" dirty="0">
                <a:solidFill>
                  <a:srgbClr val="0033CC"/>
                </a:solidFill>
                <a:latin typeface="Comic Sans MS" panose="030F0902030302020204" pitchFamily="66" charset="0"/>
              </a:rPr>
              <a:t> della ricerca scientifica</a:t>
            </a:r>
            <a:endParaRPr lang="it-IT" altLang="it-IT" sz="4000" dirty="0">
              <a:solidFill>
                <a:srgbClr val="0033CC"/>
              </a:solidFill>
              <a:latin typeface="Comic Sans MS" panose="030F0902030302020204" pitchFamily="66" charset="0"/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08101D02-ADF5-8045-B580-F4D568D66E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4179888"/>
            <a:ext cx="8305800" cy="1465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4000" b="1" dirty="0" err="1">
                <a:solidFill>
                  <a:srgbClr val="0033CC"/>
                </a:solidFill>
                <a:latin typeface="Comic Sans MS" panose="030F0902030302020204" pitchFamily="66" charset="0"/>
              </a:rPr>
              <a:t>Inquiry-based</a:t>
            </a:r>
            <a:r>
              <a:rPr lang="it-IT" altLang="it-IT" sz="4000" b="1" dirty="0">
                <a:solidFill>
                  <a:srgbClr val="0033CC"/>
                </a:solidFill>
                <a:latin typeface="Comic Sans MS" panose="030F0902030302020204" pitchFamily="66" charset="0"/>
              </a:rPr>
              <a:t> Learning (IBL) </a:t>
            </a:r>
          </a:p>
          <a:p>
            <a:pPr algn="ctr" eaLnBrk="1" hangingPunct="1">
              <a:lnSpc>
                <a:spcPts val="2800"/>
              </a:lnSpc>
              <a:spcBef>
                <a:spcPct val="0"/>
              </a:spcBef>
              <a:buFontTx/>
              <a:buNone/>
            </a:pPr>
            <a:endParaRPr lang="it-IT" altLang="it-IT" sz="4000" b="1" dirty="0">
              <a:solidFill>
                <a:srgbClr val="0033CC"/>
              </a:solidFill>
              <a:latin typeface="Comic Sans MS" panose="030F0902030302020204" pitchFamily="66" charset="0"/>
            </a:endParaRPr>
          </a:p>
          <a:p>
            <a:pPr algn="ctr" eaLnBrk="1" hangingPunct="1">
              <a:lnSpc>
                <a:spcPts val="2800"/>
              </a:lnSpc>
              <a:spcBef>
                <a:spcPct val="0"/>
              </a:spcBef>
              <a:buFontTx/>
              <a:buNone/>
            </a:pPr>
            <a:r>
              <a:rPr lang="it-IT" altLang="it-IT" sz="4000" b="1" dirty="0">
                <a:solidFill>
                  <a:srgbClr val="0033CC"/>
                </a:solidFill>
                <a:latin typeface="Comic Sans MS" panose="030F0902030302020204" pitchFamily="66" charset="0"/>
              </a:rPr>
              <a:t>apprendimento per scoperta</a:t>
            </a:r>
            <a:endParaRPr lang="it-IT" altLang="it-IT" sz="4000" dirty="0">
              <a:solidFill>
                <a:srgbClr val="0033CC"/>
              </a:solidFill>
              <a:latin typeface="Comic Sans MS" panose="030F0902030302020204" pitchFamily="66" charset="0"/>
            </a:endParaRP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B1B08D7F-E5A8-9C4E-8537-F45EDA8D5B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495300"/>
            <a:ext cx="85693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4400" b="1" dirty="0">
                <a:solidFill>
                  <a:srgbClr val="C00000"/>
                </a:solidFill>
                <a:latin typeface="Comic Sans MS" panose="030F0902030302020204" pitchFamily="66" charset="0"/>
              </a:rPr>
              <a:t>Didattica laboratoriale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3"/>
          <p:cNvSpPr txBox="1">
            <a:spLocks noChangeArrowheads="1"/>
          </p:cNvSpPr>
          <p:nvPr/>
        </p:nvSpPr>
        <p:spPr bwMode="auto">
          <a:xfrm>
            <a:off x="755576" y="441256"/>
            <a:ext cx="781377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4400" b="1" dirty="0">
                <a:solidFill>
                  <a:srgbClr val="C00000"/>
                </a:solidFill>
                <a:latin typeface="Comic Sans MS" pitchFamily="66" charset="0"/>
              </a:rPr>
              <a:t>Apprendimento per scoperta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451E9854-0396-D141-8376-0ADAE256B426}"/>
              </a:ext>
            </a:extLst>
          </p:cNvPr>
          <p:cNvGrpSpPr/>
          <p:nvPr/>
        </p:nvGrpSpPr>
        <p:grpSpPr>
          <a:xfrm>
            <a:off x="1115616" y="1754981"/>
            <a:ext cx="7200800" cy="3892322"/>
            <a:chOff x="1115616" y="1754981"/>
            <a:chExt cx="7200800" cy="3892322"/>
          </a:xfrm>
        </p:grpSpPr>
        <p:sp>
          <p:nvSpPr>
            <p:cNvPr id="4" name="Text Box 4"/>
            <p:cNvSpPr txBox="1">
              <a:spLocks noChangeArrowheads="1"/>
            </p:cNvSpPr>
            <p:nvPr/>
          </p:nvSpPr>
          <p:spPr bwMode="auto">
            <a:xfrm>
              <a:off x="3844652" y="2282096"/>
              <a:ext cx="4471764" cy="19389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it-IT" sz="3000" b="1" dirty="0">
                  <a:solidFill>
                    <a:srgbClr val="0033CC"/>
                  </a:solidFill>
                  <a:latin typeface="Comic Sans MS" pitchFamily="66" charset="0"/>
                </a:rPr>
                <a:t>Ira </a:t>
              </a:r>
              <a:r>
                <a:rPr lang="it-IT" sz="3000" b="1" dirty="0" err="1">
                  <a:solidFill>
                    <a:srgbClr val="0033CC"/>
                  </a:solidFill>
                  <a:latin typeface="Comic Sans MS" pitchFamily="66" charset="0"/>
                </a:rPr>
                <a:t>Remsen</a:t>
              </a:r>
              <a:r>
                <a:rPr lang="it-IT" sz="3000" b="1" dirty="0">
                  <a:solidFill>
                    <a:srgbClr val="0033CC"/>
                  </a:solidFill>
                  <a:latin typeface="Comic Sans MS" pitchFamily="66" charset="0"/>
                </a:rPr>
                <a:t> noto per la sintesi della saccarina e fondatore dell’attuale rivista scientifica JACS</a:t>
              </a:r>
              <a:endParaRPr lang="it-IT" sz="3000" dirty="0">
                <a:solidFill>
                  <a:srgbClr val="0033CC"/>
                </a:solidFill>
                <a:latin typeface="Comic Sans MS" pitchFamily="66" charset="0"/>
              </a:endParaRPr>
            </a:p>
          </p:txBody>
        </p:sp>
        <p:grpSp>
          <p:nvGrpSpPr>
            <p:cNvPr id="2" name="Gruppo 6"/>
            <p:cNvGrpSpPr>
              <a:grpSpLocks/>
            </p:cNvGrpSpPr>
            <p:nvPr/>
          </p:nvGrpSpPr>
          <p:grpSpPr bwMode="auto">
            <a:xfrm>
              <a:off x="1115616" y="1754981"/>
              <a:ext cx="2636792" cy="3892322"/>
              <a:chOff x="899592" y="1196752"/>
              <a:chExt cx="3514725" cy="5189763"/>
            </a:xfrm>
          </p:grpSpPr>
          <p:pic>
            <p:nvPicPr>
              <p:cNvPr id="90117" name="Picture 2" descr="https://upload.wikimedia.org/wikipedia/commons/0/08/PSM_V82_D623_Ira_Remsen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b="17651"/>
              <a:stretch>
                <a:fillRect/>
              </a:stretch>
            </p:blipFill>
            <p:spPr bwMode="auto">
              <a:xfrm>
                <a:off x="899592" y="1196752"/>
                <a:ext cx="3514725" cy="43924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0118" name="CasellaDiTesto 4"/>
              <p:cNvSpPr txBox="1">
                <a:spLocks noChangeArrowheads="1"/>
              </p:cNvSpPr>
              <p:nvPr/>
            </p:nvSpPr>
            <p:spPr bwMode="auto">
              <a:xfrm>
                <a:off x="2901250" y="5805042"/>
                <a:ext cx="1442721" cy="553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2100" dirty="0">
                    <a:latin typeface="Gabriola" pitchFamily="82" charset="0"/>
                  </a:rPr>
                  <a:t>1846 - 1927</a:t>
                </a:r>
              </a:p>
            </p:txBody>
          </p:sp>
          <p:pic>
            <p:nvPicPr>
              <p:cNvPr id="90119" name="Picture 2" descr="https://upload.wikimedia.org/wikipedia/commons/0/08/PSM_V82_D623_Ira_Remsen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24585" t="86398" r="24196"/>
              <a:stretch>
                <a:fillRect/>
              </a:stretch>
            </p:blipFill>
            <p:spPr bwMode="auto">
              <a:xfrm>
                <a:off x="971421" y="5661026"/>
                <a:ext cx="1800200" cy="7254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20688"/>
            <a:ext cx="8287890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7872" y="548680"/>
            <a:ext cx="8202044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magine 4" descr="Presentazione standard1.jpg"/>
          <p:cNvPicPr>
            <a:picLocks noChangeAspect="1"/>
          </p:cNvPicPr>
          <p:nvPr/>
        </p:nvPicPr>
        <p:blipFill>
          <a:blip r:embed="rId3" cstate="print"/>
          <a:srcRect l="33463" t="35300" r="46850" b="34250"/>
          <a:stretch>
            <a:fillRect/>
          </a:stretch>
        </p:blipFill>
        <p:spPr>
          <a:xfrm>
            <a:off x="2789802" y="4671138"/>
            <a:ext cx="1512168" cy="1754115"/>
          </a:xfrm>
          <a:prstGeom prst="rect">
            <a:avLst/>
          </a:prstGeom>
        </p:spPr>
      </p:pic>
      <p:pic>
        <p:nvPicPr>
          <p:cNvPr id="6" name="Immagine 5" descr="Presentazione standard2.jpg"/>
          <p:cNvPicPr>
            <a:picLocks noChangeAspect="1"/>
          </p:cNvPicPr>
          <p:nvPr/>
        </p:nvPicPr>
        <p:blipFill>
          <a:blip r:embed="rId4" cstate="print"/>
          <a:srcRect l="39763" t="29000" r="38975" b="39500"/>
          <a:stretch>
            <a:fillRect/>
          </a:stretch>
        </p:blipFill>
        <p:spPr>
          <a:xfrm>
            <a:off x="4842030" y="4671138"/>
            <a:ext cx="1603979" cy="17821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Text Box 2"/>
          <p:cNvSpPr txBox="1">
            <a:spLocks noChangeArrowheads="1"/>
          </p:cNvSpPr>
          <p:nvPr/>
        </p:nvSpPr>
        <p:spPr bwMode="auto">
          <a:xfrm>
            <a:off x="1497804" y="1489512"/>
            <a:ext cx="602099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altLang="it-IT" sz="3600" b="1" dirty="0">
                <a:solidFill>
                  <a:srgbClr val="0033CC"/>
                </a:solidFill>
                <a:latin typeface="Comic Sans MS" pitchFamily="66" charset="0"/>
              </a:rPr>
              <a:t>Metodo delle 6 E</a:t>
            </a:r>
            <a:endParaRPr lang="it-IT" altLang="it-IT" sz="3600" dirty="0">
              <a:solidFill>
                <a:srgbClr val="0033CC"/>
              </a:solidFill>
              <a:latin typeface="Comic Sans MS" pitchFamily="66" charset="0"/>
            </a:endParaRPr>
          </a:p>
        </p:txBody>
      </p:sp>
      <p:sp>
        <p:nvSpPr>
          <p:cNvPr id="94211" name="Text Box 3"/>
          <p:cNvSpPr txBox="1">
            <a:spLocks noChangeArrowheads="1"/>
          </p:cNvSpPr>
          <p:nvPr/>
        </p:nvSpPr>
        <p:spPr bwMode="auto">
          <a:xfrm>
            <a:off x="1294803" y="402036"/>
            <a:ext cx="642699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altLang="it-IT" sz="4400" b="1" dirty="0">
                <a:solidFill>
                  <a:srgbClr val="C00000"/>
                </a:solidFill>
                <a:latin typeface="Comic Sans MS" pitchFamily="66" charset="0"/>
              </a:rPr>
              <a:t>Didattica laboratoriale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059906" y="2453879"/>
            <a:ext cx="3168278" cy="361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Font typeface="Wingdings" pitchFamily="2" charset="2"/>
              <a:buChar char="Ø"/>
            </a:pPr>
            <a:r>
              <a:rPr lang="it-IT" altLang="it-IT" sz="3400" dirty="0">
                <a:solidFill>
                  <a:srgbClr val="0000FF"/>
                </a:solidFill>
                <a:latin typeface="Comic Sans MS" pitchFamily="66" charset="0"/>
              </a:rPr>
              <a:t>  </a:t>
            </a:r>
            <a:r>
              <a:rPr lang="it-IT" altLang="it-IT" sz="3400" b="1" i="1" dirty="0" err="1">
                <a:solidFill>
                  <a:srgbClr val="0033CC"/>
                </a:solidFill>
                <a:latin typeface="Comic Sans MS" pitchFamily="66" charset="0"/>
              </a:rPr>
              <a:t>Engage</a:t>
            </a:r>
            <a:endParaRPr lang="it-IT" altLang="it-IT" sz="3400" b="1" i="1" dirty="0">
              <a:solidFill>
                <a:srgbClr val="0033CC"/>
              </a:solidFill>
              <a:latin typeface="Comic Sans MS" pitchFamily="66" charset="0"/>
            </a:endParaRPr>
          </a:p>
          <a:p>
            <a:pPr>
              <a:spcAft>
                <a:spcPts val="600"/>
              </a:spcAft>
              <a:buFont typeface="Wingdings" pitchFamily="2" charset="2"/>
              <a:buChar char="Ø"/>
            </a:pPr>
            <a:r>
              <a:rPr lang="it-IT" altLang="it-IT" sz="3400" b="1" i="1" dirty="0">
                <a:solidFill>
                  <a:srgbClr val="0033CC"/>
                </a:solidFill>
                <a:latin typeface="Comic Sans MS" pitchFamily="66" charset="0"/>
              </a:rPr>
              <a:t> </a:t>
            </a:r>
            <a:r>
              <a:rPr lang="it-IT" altLang="it-IT" sz="3400" b="1" i="1" dirty="0" err="1">
                <a:solidFill>
                  <a:srgbClr val="0033CC"/>
                </a:solidFill>
                <a:latin typeface="Comic Sans MS" pitchFamily="66" charset="0"/>
              </a:rPr>
              <a:t>Explore</a:t>
            </a:r>
            <a:endParaRPr lang="it-IT" altLang="it-IT" sz="3400" b="1" i="1" dirty="0">
              <a:solidFill>
                <a:srgbClr val="0033CC"/>
              </a:solidFill>
              <a:latin typeface="Comic Sans MS" pitchFamily="66" charset="0"/>
            </a:endParaRPr>
          </a:p>
          <a:p>
            <a:pPr>
              <a:spcAft>
                <a:spcPts val="600"/>
              </a:spcAft>
              <a:buFont typeface="Wingdings" pitchFamily="2" charset="2"/>
              <a:buChar char="Ø"/>
            </a:pPr>
            <a:r>
              <a:rPr lang="it-IT" altLang="it-IT" sz="3400" b="1" i="1" dirty="0">
                <a:solidFill>
                  <a:srgbClr val="0033CC"/>
                </a:solidFill>
                <a:latin typeface="Comic Sans MS" pitchFamily="66" charset="0"/>
              </a:rPr>
              <a:t> </a:t>
            </a:r>
            <a:r>
              <a:rPr lang="it-IT" altLang="it-IT" sz="3400" b="1" i="1" dirty="0" err="1">
                <a:solidFill>
                  <a:srgbClr val="0033CC"/>
                </a:solidFill>
                <a:latin typeface="Comic Sans MS" pitchFamily="66" charset="0"/>
              </a:rPr>
              <a:t>Explain</a:t>
            </a:r>
            <a:endParaRPr lang="it-IT" altLang="it-IT" sz="3400" b="1" i="1" dirty="0">
              <a:solidFill>
                <a:srgbClr val="0033CC"/>
              </a:solidFill>
              <a:latin typeface="Comic Sans MS" pitchFamily="66" charset="0"/>
            </a:endParaRPr>
          </a:p>
          <a:p>
            <a:pPr>
              <a:spcAft>
                <a:spcPts val="600"/>
              </a:spcAft>
              <a:buFont typeface="Wingdings" pitchFamily="2" charset="2"/>
              <a:buChar char="Ø"/>
            </a:pPr>
            <a:r>
              <a:rPr lang="it-IT" altLang="it-IT" sz="3400" b="1" i="1" dirty="0">
                <a:solidFill>
                  <a:srgbClr val="0033CC"/>
                </a:solidFill>
                <a:latin typeface="Comic Sans MS" pitchFamily="66" charset="0"/>
              </a:rPr>
              <a:t> Elaborate</a:t>
            </a:r>
          </a:p>
          <a:p>
            <a:pPr>
              <a:spcAft>
                <a:spcPts val="600"/>
              </a:spcAft>
              <a:buFont typeface="Wingdings" pitchFamily="2" charset="2"/>
              <a:buChar char="Ø"/>
            </a:pPr>
            <a:r>
              <a:rPr lang="it-IT" altLang="it-IT" sz="3400" b="1" i="1" dirty="0">
                <a:solidFill>
                  <a:srgbClr val="0033CC"/>
                </a:solidFill>
                <a:latin typeface="Comic Sans MS" pitchFamily="66" charset="0"/>
              </a:rPr>
              <a:t> Exchange</a:t>
            </a:r>
          </a:p>
          <a:p>
            <a:pPr>
              <a:spcAft>
                <a:spcPts val="600"/>
              </a:spcAft>
              <a:buFont typeface="Wingdings" pitchFamily="2" charset="2"/>
              <a:buChar char="Ø"/>
            </a:pPr>
            <a:r>
              <a:rPr lang="it-IT" altLang="it-IT" sz="3400" b="1" i="1" dirty="0">
                <a:solidFill>
                  <a:srgbClr val="0033CC"/>
                </a:solidFill>
                <a:latin typeface="Comic Sans MS" pitchFamily="66" charset="0"/>
              </a:rPr>
              <a:t> </a:t>
            </a:r>
            <a:r>
              <a:rPr lang="it-IT" altLang="it-IT" sz="3400" b="1" i="1" dirty="0" err="1">
                <a:solidFill>
                  <a:srgbClr val="0033CC"/>
                </a:solidFill>
                <a:latin typeface="Comic Sans MS" pitchFamily="66" charset="0"/>
              </a:rPr>
              <a:t>Evaluate</a:t>
            </a:r>
            <a:endParaRPr lang="it-IT" altLang="it-IT" sz="3400" dirty="0">
              <a:solidFill>
                <a:srgbClr val="0033CC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6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6290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4">
            <a:extLst>
              <a:ext uri="{FF2B5EF4-FFF2-40B4-BE49-F238E27FC236}">
                <a16:creationId xmlns:a16="http://schemas.microsoft.com/office/drawing/2014/main" id="{BAC1CD21-1BE3-A54A-AAFE-99304A287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213" y="495300"/>
            <a:ext cx="8029575" cy="268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lvl="1" algn="ctr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it-IT" altLang="it-IT" sz="4400" b="1" dirty="0" err="1">
                <a:solidFill>
                  <a:srgbClr val="C00000"/>
                </a:solidFill>
                <a:latin typeface="Comic Sans MS" panose="030F0902030302020204" pitchFamily="66" charset="0"/>
              </a:rPr>
              <a:t>Engage</a:t>
            </a:r>
            <a:endParaRPr lang="it-IT" altLang="it-IT" sz="4400" b="1" dirty="0">
              <a:solidFill>
                <a:srgbClr val="C00000"/>
              </a:solidFill>
              <a:latin typeface="Comic Sans MS" panose="030F0902030302020204" pitchFamily="66" charset="0"/>
            </a:endParaRPr>
          </a:p>
          <a:p>
            <a:pPr marL="0" lvl="1" algn="ctr" eaLnBrk="1" hangingPunct="1">
              <a:lnSpc>
                <a:spcPts val="1975"/>
              </a:lnSpc>
              <a:spcBef>
                <a:spcPct val="0"/>
              </a:spcBef>
              <a:buFont typeface="Wingdings" pitchFamily="2" charset="2"/>
              <a:buNone/>
            </a:pPr>
            <a:endParaRPr lang="it-IT" altLang="it-IT" sz="4400" b="1" dirty="0">
              <a:solidFill>
                <a:srgbClr val="C00000"/>
              </a:solidFill>
              <a:latin typeface="Comic Sans MS" panose="030F0902030302020204" pitchFamily="66" charset="0"/>
            </a:endParaRPr>
          </a:p>
          <a:p>
            <a:pPr marL="0" lvl="1" algn="ctr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it-IT" altLang="it-IT" sz="3600" b="1" dirty="0">
                <a:solidFill>
                  <a:srgbClr val="0033CC"/>
                </a:solidFill>
                <a:latin typeface="Comic Sans MS" panose="030F0902030302020204" pitchFamily="66" charset="0"/>
              </a:rPr>
              <a:t>Si affronta un problema, cioè una domanda, a cui non è stata ancora data risposta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EDA7BC20-F810-C84A-AE45-E969F9D924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3500438"/>
            <a:ext cx="8534400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it-IT" altLang="it-IT" sz="3600" dirty="0">
                <a:solidFill>
                  <a:srgbClr val="0033CC"/>
                </a:solidFill>
                <a:latin typeface="Comic Sans MS" panose="030F0902030302020204" pitchFamily="66" charset="0"/>
              </a:rPr>
              <a:t>Discussione in classe (brainstorming) per stimolare gli allievi a: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it-IT" altLang="it-IT" sz="3600" dirty="0">
                <a:solidFill>
                  <a:srgbClr val="0033CC"/>
                </a:solidFill>
                <a:latin typeface="Comic Sans MS" panose="030F0902030302020204" pitchFamily="66" charset="0"/>
              </a:rPr>
              <a:t> esplicitare le proprie idee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it-IT" altLang="it-IT" sz="3600" dirty="0">
                <a:solidFill>
                  <a:srgbClr val="0033CC"/>
                </a:solidFill>
                <a:latin typeface="Comic Sans MS" panose="030F0902030302020204" pitchFamily="66" charset="0"/>
              </a:rPr>
              <a:t> motivarle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it-IT" altLang="it-IT" sz="3600" dirty="0">
                <a:solidFill>
                  <a:srgbClr val="0033CC"/>
                </a:solidFill>
                <a:latin typeface="Comic Sans MS" panose="030F0902030302020204" pitchFamily="66" charset="0"/>
              </a:rPr>
              <a:t> confrontarle con quelle dei compagni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2">
            <a:extLst>
              <a:ext uri="{FF2B5EF4-FFF2-40B4-BE49-F238E27FC236}">
                <a16:creationId xmlns:a16="http://schemas.microsoft.com/office/drawing/2014/main" id="{9825506E-59A9-434B-88CD-8CA952C08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357188"/>
            <a:ext cx="80645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4400" b="1" dirty="0" err="1">
                <a:solidFill>
                  <a:srgbClr val="C00000"/>
                </a:solidFill>
                <a:latin typeface="Comic Sans MS" panose="030F0902030302020204" pitchFamily="66" charset="0"/>
              </a:rPr>
              <a:t>Explore</a:t>
            </a:r>
            <a:endParaRPr lang="it-IT" altLang="it-IT" sz="4400" b="1" dirty="0">
              <a:solidFill>
                <a:srgbClr val="C00000"/>
              </a:solidFill>
              <a:latin typeface="Comic Sans MS" panose="030F0902030302020204" pitchFamily="66" charset="0"/>
            </a:endParaRPr>
          </a:p>
          <a:p>
            <a:pPr algn="ctr" eaLnBrk="1" hangingPunct="1">
              <a:lnSpc>
                <a:spcPts val="1975"/>
              </a:lnSpc>
              <a:spcBef>
                <a:spcPct val="0"/>
              </a:spcBef>
              <a:buFontTx/>
              <a:buNone/>
            </a:pPr>
            <a:endParaRPr lang="it-IT" altLang="it-IT" sz="4400" b="1" dirty="0">
              <a:solidFill>
                <a:srgbClr val="C00000"/>
              </a:solidFill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4000" dirty="0">
                <a:solidFill>
                  <a:srgbClr val="0000FF"/>
                </a:solidFill>
                <a:latin typeface="Comic Sans MS" panose="030F0902030302020204" pitchFamily="66" charset="0"/>
              </a:rPr>
              <a:t> </a:t>
            </a:r>
            <a:r>
              <a:rPr lang="it-IT" altLang="it-IT" sz="3600" b="1" dirty="0">
                <a:solidFill>
                  <a:srgbClr val="0033CC"/>
                </a:solidFill>
                <a:latin typeface="Comic Sans MS" panose="030F0902030302020204" pitchFamily="66" charset="0"/>
              </a:rPr>
              <a:t>Gli studenti lavorano per trovare “una” risposta alla domanda: può essere una vera e propria sperimentazione, ma può anche essere un’attività teorica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DFE8BFC1-85A6-AA47-A35F-2B2206FA58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4652963"/>
            <a:ext cx="76327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4000" b="1" dirty="0">
                <a:solidFill>
                  <a:srgbClr val="0033CC"/>
                </a:solidFill>
                <a:latin typeface="Comic Sans MS" panose="030F0902030302020204" pitchFamily="66" charset="0"/>
              </a:rPr>
              <a:t>Mani e mente sono in continuo e proficuo collegamento</a:t>
            </a:r>
            <a:endParaRPr lang="it-IT" altLang="it-IT" sz="4000" dirty="0">
              <a:solidFill>
                <a:srgbClr val="0033CC"/>
              </a:solidFill>
              <a:latin typeface="Comic Sans MS" panose="030F09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 Box 4">
            <a:extLst>
              <a:ext uri="{FF2B5EF4-FFF2-40B4-BE49-F238E27FC236}">
                <a16:creationId xmlns:a16="http://schemas.microsoft.com/office/drawing/2014/main" id="{784C37F5-AB71-F64D-A68A-6FC7101688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628775"/>
            <a:ext cx="8572500" cy="340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4000" b="1" dirty="0">
                <a:solidFill>
                  <a:srgbClr val="0033CC"/>
                </a:solidFill>
                <a:latin typeface="Comic Sans MS" panose="030F0902030302020204" pitchFamily="66" charset="0"/>
              </a:rPr>
              <a:t>La necessità (il desiderio) di interpretare il risultato è una conseguenza spontanea</a:t>
            </a:r>
          </a:p>
          <a:p>
            <a:pPr algn="ctr" eaLnBrk="1" hangingPunct="1">
              <a:lnSpc>
                <a:spcPts val="2800"/>
              </a:lnSpc>
              <a:spcBef>
                <a:spcPct val="0"/>
              </a:spcBef>
              <a:buFontTx/>
              <a:buNone/>
            </a:pPr>
            <a:endParaRPr lang="it-IT" altLang="it-IT" sz="4400" b="1" dirty="0">
              <a:solidFill>
                <a:srgbClr val="0033CC"/>
              </a:solidFill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3600" b="1" dirty="0">
                <a:solidFill>
                  <a:srgbClr val="0033CC"/>
                </a:solidFill>
                <a:latin typeface="Comic Sans MS" panose="030F0902030302020204" pitchFamily="66" charset="0"/>
              </a:rPr>
              <a:t>(proprio perché l’esperimento non è organizzato come una verifica)</a:t>
            </a:r>
            <a:endParaRPr lang="it-IT" altLang="it-IT" sz="3600" dirty="0">
              <a:solidFill>
                <a:srgbClr val="0033CC"/>
              </a:solidFill>
              <a:latin typeface="Comic Sans MS" panose="030F0902030302020204" pitchFamily="66" charset="0"/>
            </a:endParaRPr>
          </a:p>
        </p:txBody>
      </p:sp>
      <p:sp>
        <p:nvSpPr>
          <p:cNvPr id="35842" name="CasellaDiTesto 2">
            <a:extLst>
              <a:ext uri="{FF2B5EF4-FFF2-40B4-BE49-F238E27FC236}">
                <a16:creationId xmlns:a16="http://schemas.microsoft.com/office/drawing/2014/main" id="{8CE17FF2-C381-2D48-932A-61A8E45BE6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620713"/>
            <a:ext cx="2093913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lvl="1" algn="ctr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it-IT" altLang="it-IT" sz="4400" b="1" dirty="0" err="1">
                <a:solidFill>
                  <a:srgbClr val="C00000"/>
                </a:solidFill>
                <a:latin typeface="Comic Sans MS" panose="030F0902030302020204" pitchFamily="66" charset="0"/>
              </a:rPr>
              <a:t>Explain</a:t>
            </a:r>
            <a:endParaRPr lang="it-IT" altLang="it-IT" sz="4400" b="1" dirty="0">
              <a:solidFill>
                <a:srgbClr val="C00000"/>
              </a:solidFill>
              <a:latin typeface="Comic Sans MS" panose="030F0902030302020204" pitchFamily="66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0"/>
          <p:cNvGrpSpPr>
            <a:grpSpLocks/>
          </p:cNvGrpSpPr>
          <p:nvPr/>
        </p:nvGrpSpPr>
        <p:grpSpPr bwMode="auto">
          <a:xfrm>
            <a:off x="1331120" y="3645023"/>
            <a:ext cx="6841280" cy="2331797"/>
            <a:chOff x="251520" y="3716681"/>
            <a:chExt cx="9120848" cy="3110247"/>
          </a:xfrm>
        </p:grpSpPr>
        <p:sp>
          <p:nvSpPr>
            <p:cNvPr id="4102" name="Text Box 2"/>
            <p:cNvSpPr txBox="1">
              <a:spLocks noChangeArrowheads="1"/>
            </p:cNvSpPr>
            <p:nvPr/>
          </p:nvSpPr>
          <p:spPr bwMode="auto">
            <a:xfrm>
              <a:off x="4572292" y="3789041"/>
              <a:ext cx="4800076" cy="3037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it-IT" sz="3000" dirty="0">
                  <a:solidFill>
                    <a:srgbClr val="0000FF"/>
                  </a:solidFill>
                  <a:latin typeface="Comic Sans MS" pitchFamily="66" charset="0"/>
                </a:rPr>
                <a:t> </a:t>
              </a:r>
              <a:r>
                <a:rPr lang="en-US" sz="2800" b="1" dirty="0">
                  <a:solidFill>
                    <a:srgbClr val="0033CC"/>
                  </a:solidFill>
                  <a:latin typeface="Comic Sans MS" pitchFamily="66" charset="0"/>
                </a:rPr>
                <a:t>Come </a:t>
              </a:r>
              <a:r>
                <a:rPr lang="en-US" sz="2800" b="1" dirty="0" err="1">
                  <a:solidFill>
                    <a:srgbClr val="0033CC"/>
                  </a:solidFill>
                  <a:latin typeface="Comic Sans MS" pitchFamily="66" charset="0"/>
                </a:rPr>
                <a:t>interessare</a:t>
              </a:r>
              <a:r>
                <a:rPr lang="en-US" sz="2800" b="1" dirty="0">
                  <a:solidFill>
                    <a:srgbClr val="0033CC"/>
                  </a:solidFill>
                  <a:latin typeface="Comic Sans MS" pitchFamily="66" charset="0"/>
                </a:rPr>
                <a:t>, </a:t>
              </a:r>
              <a:r>
                <a:rPr lang="en-US" sz="2800" b="1" dirty="0" err="1">
                  <a:solidFill>
                    <a:srgbClr val="0033CC"/>
                  </a:solidFill>
                  <a:latin typeface="Comic Sans MS" pitchFamily="66" charset="0"/>
                </a:rPr>
                <a:t>coinvolgere</a:t>
              </a:r>
              <a:r>
                <a:rPr lang="en-US" sz="2800" b="1" dirty="0">
                  <a:solidFill>
                    <a:srgbClr val="0033CC"/>
                  </a:solidFill>
                  <a:latin typeface="Comic Sans MS" pitchFamily="66" charset="0"/>
                </a:rPr>
                <a:t> e </a:t>
              </a:r>
              <a:r>
                <a:rPr lang="en-US" sz="2800" b="1" dirty="0" err="1">
                  <a:solidFill>
                    <a:srgbClr val="0033CC"/>
                  </a:solidFill>
                  <a:latin typeface="Comic Sans MS" pitchFamily="66" charset="0"/>
                </a:rPr>
                <a:t>traghettare</a:t>
              </a:r>
              <a:r>
                <a:rPr lang="en-US" sz="2800" b="1" dirty="0">
                  <a:solidFill>
                    <a:srgbClr val="0033CC"/>
                  </a:solidFill>
                  <a:latin typeface="Comic Sans MS" pitchFamily="66" charset="0"/>
                </a:rPr>
                <a:t> </a:t>
              </a:r>
              <a:r>
                <a:rPr lang="en-US" sz="2800" b="1" dirty="0" err="1">
                  <a:solidFill>
                    <a:srgbClr val="0033CC"/>
                  </a:solidFill>
                  <a:latin typeface="Comic Sans MS" pitchFamily="66" charset="0"/>
                </a:rPr>
                <a:t>gli</a:t>
              </a:r>
              <a:r>
                <a:rPr lang="en-US" sz="2800" b="1" dirty="0">
                  <a:solidFill>
                    <a:srgbClr val="0033CC"/>
                  </a:solidFill>
                  <a:latin typeface="Comic Sans MS" pitchFamily="66" charset="0"/>
                </a:rPr>
                <a:t> </a:t>
              </a:r>
              <a:r>
                <a:rPr lang="en-US" sz="2800" b="1" dirty="0" err="1">
                  <a:solidFill>
                    <a:srgbClr val="0033CC"/>
                  </a:solidFill>
                  <a:latin typeface="Comic Sans MS" pitchFamily="66" charset="0"/>
                </a:rPr>
                <a:t>studenti</a:t>
              </a:r>
              <a:r>
                <a:rPr lang="en-US" sz="2800" b="1" dirty="0">
                  <a:solidFill>
                    <a:srgbClr val="0033CC"/>
                  </a:solidFill>
                  <a:latin typeface="Comic Sans MS" pitchFamily="66" charset="0"/>
                </a:rPr>
                <a:t> </a:t>
              </a:r>
              <a:r>
                <a:rPr lang="en-US" sz="2800" b="1" dirty="0" err="1">
                  <a:solidFill>
                    <a:srgbClr val="0033CC"/>
                  </a:solidFill>
                  <a:latin typeface="Comic Sans MS" pitchFamily="66" charset="0"/>
                </a:rPr>
                <a:t>nel</a:t>
              </a:r>
              <a:r>
                <a:rPr lang="en-US" sz="2800" b="1" dirty="0">
                  <a:solidFill>
                    <a:srgbClr val="0033CC"/>
                  </a:solidFill>
                  <a:latin typeface="Comic Sans MS" pitchFamily="66" charset="0"/>
                </a:rPr>
                <a:t> mondo </a:t>
              </a:r>
              <a:r>
                <a:rPr lang="en-US" sz="2800" b="1" dirty="0" err="1">
                  <a:solidFill>
                    <a:srgbClr val="0033CC"/>
                  </a:solidFill>
                  <a:latin typeface="Comic Sans MS" pitchFamily="66" charset="0"/>
                </a:rPr>
                <a:t>della</a:t>
              </a:r>
              <a:r>
                <a:rPr lang="en-US" sz="2800" b="1" dirty="0">
                  <a:solidFill>
                    <a:srgbClr val="0033CC"/>
                  </a:solidFill>
                  <a:latin typeface="Comic Sans MS" pitchFamily="66" charset="0"/>
                </a:rPr>
                <a:t> </a:t>
              </a:r>
              <a:r>
                <a:rPr lang="en-US" sz="2800" b="1" dirty="0" err="1">
                  <a:solidFill>
                    <a:srgbClr val="0033CC"/>
                  </a:solidFill>
                  <a:latin typeface="Comic Sans MS" pitchFamily="66" charset="0"/>
                </a:rPr>
                <a:t>Scienza</a:t>
              </a:r>
              <a:endParaRPr lang="en-US" sz="2800" b="1" dirty="0">
                <a:solidFill>
                  <a:srgbClr val="0033CC"/>
                </a:solidFill>
                <a:latin typeface="Comic Sans MS" pitchFamily="66" charset="0"/>
              </a:endParaRPr>
            </a:p>
          </p:txBody>
        </p:sp>
        <p:pic>
          <p:nvPicPr>
            <p:cNvPr id="4103" name="Picture 6" descr="Immagine correlata"/>
            <p:cNvPicPr>
              <a:picLocks noChangeAspect="1" noChangeArrowheads="1"/>
            </p:cNvPicPr>
            <p:nvPr/>
          </p:nvPicPr>
          <p:blipFill>
            <a:blip r:embed="rId2" cstate="print"/>
            <a:srcRect l="5566" t="7909" r="6749" b="31992"/>
            <a:stretch>
              <a:fillRect/>
            </a:stretch>
          </p:blipFill>
          <p:spPr bwMode="auto">
            <a:xfrm>
              <a:off x="251520" y="3716681"/>
              <a:ext cx="4178759" cy="25205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099" name="Gruppo 9"/>
          <p:cNvGrpSpPr>
            <a:grpSpLocks/>
          </p:cNvGrpSpPr>
          <p:nvPr/>
        </p:nvGrpSpPr>
        <p:grpSpPr bwMode="auto">
          <a:xfrm>
            <a:off x="683568" y="1052514"/>
            <a:ext cx="6745933" cy="2322910"/>
            <a:chOff x="-611935" y="260648"/>
            <a:chExt cx="8993580" cy="3096344"/>
          </a:xfrm>
        </p:grpSpPr>
        <p:sp>
          <p:nvSpPr>
            <p:cNvPr id="4100" name="Text Box 4"/>
            <p:cNvSpPr txBox="1">
              <a:spLocks noChangeArrowheads="1"/>
            </p:cNvSpPr>
            <p:nvPr/>
          </p:nvSpPr>
          <p:spPr bwMode="auto">
            <a:xfrm>
              <a:off x="-611935" y="644879"/>
              <a:ext cx="5760640" cy="17640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it-IT" sz="4000" b="1" dirty="0">
                  <a:solidFill>
                    <a:srgbClr val="0033CC"/>
                  </a:solidFill>
                  <a:latin typeface="Comic Sans MS" pitchFamily="66" charset="0"/>
                </a:rPr>
                <a:t>Come insegnare</a:t>
              </a:r>
            </a:p>
            <a:p>
              <a:pPr algn="ctr" eaLnBrk="0" hangingPunct="0"/>
              <a:r>
                <a:rPr lang="it-IT" sz="4000" b="1" dirty="0">
                  <a:solidFill>
                    <a:srgbClr val="0033CC"/>
                  </a:solidFill>
                  <a:latin typeface="Comic Sans MS" pitchFamily="66" charset="0"/>
                </a:rPr>
                <a:t>le Scienze</a:t>
              </a:r>
            </a:p>
          </p:txBody>
        </p:sp>
        <p:pic>
          <p:nvPicPr>
            <p:cNvPr id="4101" name="Picture 10" descr="Risultati immagini per insegnare la chimica disegni"/>
            <p:cNvPicPr>
              <a:picLocks noChangeAspect="1" noChangeArrowheads="1"/>
            </p:cNvPicPr>
            <p:nvPr/>
          </p:nvPicPr>
          <p:blipFill>
            <a:blip r:embed="rId3" cstate="print"/>
            <a:srcRect b="32114"/>
            <a:stretch>
              <a:fillRect/>
            </a:stretch>
          </p:blipFill>
          <p:spPr bwMode="auto">
            <a:xfrm>
              <a:off x="5364088" y="260648"/>
              <a:ext cx="3017557" cy="3096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2">
            <a:extLst>
              <a:ext uri="{FF2B5EF4-FFF2-40B4-BE49-F238E27FC236}">
                <a16:creationId xmlns:a16="http://schemas.microsoft.com/office/drawing/2014/main" id="{BD0B109D-6505-E446-B0AC-3BFB21144E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188913"/>
            <a:ext cx="7416800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4400" b="1" dirty="0">
                <a:solidFill>
                  <a:srgbClr val="C00000"/>
                </a:solidFill>
                <a:latin typeface="Comic Sans MS" panose="030F0902030302020204" pitchFamily="66" charset="0"/>
              </a:rPr>
              <a:t>Elaborate</a:t>
            </a:r>
          </a:p>
          <a:p>
            <a:pPr algn="ctr" eaLnBrk="1" hangingPunct="1">
              <a:lnSpc>
                <a:spcPts val="1975"/>
              </a:lnSpc>
              <a:spcBef>
                <a:spcPct val="0"/>
              </a:spcBef>
              <a:buFontTx/>
              <a:buNone/>
            </a:pPr>
            <a:endParaRPr lang="it-IT" altLang="it-IT" sz="4400" b="1" dirty="0">
              <a:solidFill>
                <a:srgbClr val="C00000"/>
              </a:solidFill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4000" b="1" dirty="0">
                <a:solidFill>
                  <a:srgbClr val="0033CC"/>
                </a:solidFill>
                <a:latin typeface="Comic Sans MS" panose="030F0902030302020204" pitchFamily="66" charset="0"/>
              </a:rPr>
              <a:t>ogni studente costruisce un proprio modello della realtà 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A7DF11A2-D011-9246-8F4D-18F6A50CBC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881313"/>
            <a:ext cx="81740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712788" indent="-7127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it-IT" altLang="it-IT" sz="3600" dirty="0">
                <a:solidFill>
                  <a:srgbClr val="0033CC"/>
                </a:solidFill>
                <a:latin typeface="Comic Sans MS" panose="030F0902030302020204" pitchFamily="66" charset="0"/>
              </a:rPr>
              <a:t>elaborato mediante osservazioni ed esperimenti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C6811FF4-C5D4-B94D-977E-056EE1130F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4516438"/>
            <a:ext cx="712946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667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4667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46672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4667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46672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66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66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66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66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4000" dirty="0">
                <a:solidFill>
                  <a:srgbClr val="0033CC"/>
                </a:solidFill>
                <a:latin typeface="Comic Sans MS" panose="030F0902030302020204" pitchFamily="66" charset="0"/>
              </a:rPr>
              <a:t>Il sapere scientifico è un sapere </a:t>
            </a:r>
            <a:r>
              <a:rPr lang="it-IT" altLang="it-IT" sz="4000" b="1" dirty="0">
                <a:solidFill>
                  <a:srgbClr val="0033CC"/>
                </a:solidFill>
                <a:latin typeface="Comic Sans MS" panose="030F0902030302020204" pitchFamily="66" charset="0"/>
              </a:rPr>
              <a:t>rigoroso e oggettivo	</a:t>
            </a:r>
            <a:endParaRPr lang="it-IT" altLang="it-IT" sz="4000" dirty="0">
              <a:solidFill>
                <a:srgbClr val="0033CC"/>
              </a:solidFill>
              <a:latin typeface="Comic Sans MS" panose="030F09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extLst>
              <a:ext uri="{FF2B5EF4-FFF2-40B4-BE49-F238E27FC236}">
                <a16:creationId xmlns:a16="http://schemas.microsoft.com/office/drawing/2014/main" id="{802DA94F-2DAA-8344-8E57-222808090F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725" y="2640013"/>
            <a:ext cx="81010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712788" indent="-7127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it-IT" altLang="it-IT" sz="3600" dirty="0">
                <a:solidFill>
                  <a:srgbClr val="0033CC"/>
                </a:solidFill>
                <a:latin typeface="Comic Sans MS" panose="030F0902030302020204" pitchFamily="66" charset="0"/>
              </a:rPr>
              <a:t>verificato/modificato da meccanismi di feedback</a:t>
            </a:r>
          </a:p>
        </p:txBody>
      </p:sp>
      <p:sp>
        <p:nvSpPr>
          <p:cNvPr id="37890" name="Text Box 2">
            <a:extLst>
              <a:ext uri="{FF2B5EF4-FFF2-40B4-BE49-F238E27FC236}">
                <a16:creationId xmlns:a16="http://schemas.microsoft.com/office/drawing/2014/main" id="{3B9B2A19-C31A-3840-9993-4349750000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130175"/>
            <a:ext cx="7416800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4400" b="1" dirty="0">
                <a:solidFill>
                  <a:srgbClr val="C00000"/>
                </a:solidFill>
                <a:latin typeface="Comic Sans MS" panose="030F0902030302020204" pitchFamily="66" charset="0"/>
              </a:rPr>
              <a:t>Elaborate</a:t>
            </a:r>
          </a:p>
          <a:p>
            <a:pPr algn="ctr" eaLnBrk="1" hangingPunct="1">
              <a:lnSpc>
                <a:spcPts val="1975"/>
              </a:lnSpc>
              <a:spcBef>
                <a:spcPct val="0"/>
              </a:spcBef>
              <a:buFontTx/>
              <a:buNone/>
            </a:pPr>
            <a:endParaRPr lang="it-IT" altLang="it-IT" sz="4400" b="1" dirty="0">
              <a:solidFill>
                <a:srgbClr val="C00000"/>
              </a:solidFill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4000" b="1" dirty="0">
                <a:solidFill>
                  <a:srgbClr val="0033CC"/>
                </a:solidFill>
                <a:latin typeface="Comic Sans MS" panose="030F0902030302020204" pitchFamily="66" charset="0"/>
              </a:rPr>
              <a:t>ogni studente costruisce un proprio modello della realtà 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2F799A91-2CCC-2144-8394-3055F915DE0F}"/>
              </a:ext>
            </a:extLst>
          </p:cNvPr>
          <p:cNvGrpSpPr>
            <a:grpSpLocks/>
          </p:cNvGrpSpPr>
          <p:nvPr/>
        </p:nvGrpSpPr>
        <p:grpSpPr bwMode="auto">
          <a:xfrm>
            <a:off x="322263" y="4005263"/>
            <a:ext cx="8499475" cy="2587625"/>
            <a:chOff x="321902" y="4005064"/>
            <a:chExt cx="8500196" cy="2587625"/>
          </a:xfrm>
        </p:grpSpPr>
        <p:pic>
          <p:nvPicPr>
            <p:cNvPr id="37892" name="Picture 4">
              <a:extLst>
                <a:ext uri="{FF2B5EF4-FFF2-40B4-BE49-F238E27FC236}">
                  <a16:creationId xmlns:a16="http://schemas.microsoft.com/office/drawing/2014/main" id="{6A9BFE3D-4716-434D-AB53-E5EB4821F1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7761" y="4005064"/>
              <a:ext cx="4224337" cy="2587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893" name="Text Box 4">
              <a:extLst>
                <a:ext uri="{FF2B5EF4-FFF2-40B4-BE49-F238E27FC236}">
                  <a16:creationId xmlns:a16="http://schemas.microsoft.com/office/drawing/2014/main" id="{FF42EF76-468A-CC45-A51A-043312E9E8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902" y="4509120"/>
              <a:ext cx="4685995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667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4667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4667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4667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4667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4667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4667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4667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4667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it-IT" altLang="it-IT" sz="2800" dirty="0">
                  <a:solidFill>
                    <a:srgbClr val="0033CC"/>
                  </a:solidFill>
                  <a:latin typeface="Comic Sans MS" panose="030F0902030302020204" pitchFamily="66" charset="0"/>
                </a:rPr>
                <a:t>L’apprendimento è un processo ciclico</a:t>
              </a:r>
              <a:r>
                <a:rPr lang="it-IT" altLang="it-IT" sz="2800" b="1" dirty="0">
                  <a:solidFill>
                    <a:srgbClr val="0033CC"/>
                  </a:solidFill>
                  <a:latin typeface="Comic Sans MS" panose="030F0902030302020204" pitchFamily="66" charset="0"/>
                </a:rPr>
                <a:t>	</a:t>
              </a:r>
              <a:endParaRPr lang="it-IT" altLang="it-IT" sz="2800" dirty="0">
                <a:solidFill>
                  <a:srgbClr val="0033CC"/>
                </a:solidFill>
                <a:latin typeface="Comic Sans MS" panose="030F0902030302020204" pitchFamily="66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>
            <a:extLst>
              <a:ext uri="{FF2B5EF4-FFF2-40B4-BE49-F238E27FC236}">
                <a16:creationId xmlns:a16="http://schemas.microsoft.com/office/drawing/2014/main" id="{31A07ED2-C07A-BA4A-AEDB-0E7ACF59D5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313" y="2205038"/>
            <a:ext cx="755967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3600" b="1" dirty="0">
                <a:solidFill>
                  <a:srgbClr val="0033CC"/>
                </a:solidFill>
                <a:latin typeface="Comic Sans MS" panose="030F0902030302020204" pitchFamily="66" charset="0"/>
              </a:rPr>
              <a:t>Nella scienza non esistono verità assolute, ma solo verità in divenire: le teorie nascono per morire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1DA90AD-4B19-FF49-B520-11C8C93FF0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4787900"/>
            <a:ext cx="74882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3600" b="1" dirty="0">
                <a:solidFill>
                  <a:srgbClr val="0033CC"/>
                </a:solidFill>
                <a:latin typeface="Comic Sans MS" panose="030F0902030302020204" pitchFamily="66" charset="0"/>
              </a:rPr>
              <a:t>L’incertezza è insita nella scienza ed è un grande valore aggiunto</a:t>
            </a:r>
          </a:p>
        </p:txBody>
      </p:sp>
      <p:sp>
        <p:nvSpPr>
          <p:cNvPr id="38915" name="Text Box 3">
            <a:extLst>
              <a:ext uri="{FF2B5EF4-FFF2-40B4-BE49-F238E27FC236}">
                <a16:creationId xmlns:a16="http://schemas.microsoft.com/office/drawing/2014/main" id="{FF589506-F4B1-9646-A90D-A380EB3798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825" y="312738"/>
            <a:ext cx="7237413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667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4667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46672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4667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46672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66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66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66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66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3600" dirty="0">
                <a:solidFill>
                  <a:srgbClr val="0033CC"/>
                </a:solidFill>
                <a:latin typeface="Comic Sans MS" panose="030F0902030302020204" pitchFamily="66" charset="0"/>
              </a:rPr>
              <a:t>Il sapere scientifico è un sapere </a:t>
            </a:r>
            <a:r>
              <a:rPr lang="it-IT" altLang="it-IT" sz="3600" b="1" dirty="0">
                <a:solidFill>
                  <a:srgbClr val="0033CC"/>
                </a:solidFill>
                <a:latin typeface="Comic Sans MS" panose="030F0902030302020204" pitchFamily="66" charset="0"/>
              </a:rPr>
              <a:t>non</a:t>
            </a:r>
            <a:r>
              <a:rPr lang="it-IT" altLang="it-IT" sz="3600" dirty="0">
                <a:solidFill>
                  <a:srgbClr val="0033CC"/>
                </a:solidFill>
                <a:latin typeface="Comic Sans MS" panose="030F0902030302020204" pitchFamily="66" charset="0"/>
              </a:rPr>
              <a:t> </a:t>
            </a:r>
            <a:r>
              <a:rPr lang="it-IT" altLang="it-IT" sz="3600" b="1" dirty="0">
                <a:solidFill>
                  <a:srgbClr val="0033CC"/>
                </a:solidFill>
                <a:latin typeface="Comic Sans MS" panose="030F0902030302020204" pitchFamily="66" charset="0"/>
              </a:rPr>
              <a:t>dogmatico</a:t>
            </a:r>
            <a:r>
              <a:rPr lang="it-IT" altLang="it-IT" sz="3600" dirty="0">
                <a:solidFill>
                  <a:srgbClr val="0033CC"/>
                </a:solidFill>
                <a:latin typeface="Comic Sans MS" panose="030F0902030302020204" pitchFamily="66" charset="0"/>
              </a:rPr>
              <a:t> che tiene vivo il </a:t>
            </a:r>
            <a:r>
              <a:rPr lang="it-IT" altLang="it-IT" sz="3600" b="1" dirty="0">
                <a:solidFill>
                  <a:srgbClr val="0033CC"/>
                </a:solidFill>
                <a:latin typeface="Comic Sans MS" panose="030F0902030302020204" pitchFamily="66" charset="0"/>
              </a:rPr>
              <a:t>dubbio</a:t>
            </a:r>
            <a:endParaRPr lang="it-IT" altLang="it-IT" sz="3600" dirty="0">
              <a:solidFill>
                <a:srgbClr val="0033CC"/>
              </a:solidFill>
              <a:latin typeface="Comic Sans MS" panose="030F09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1" grpId="0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extLst>
              <a:ext uri="{FF2B5EF4-FFF2-40B4-BE49-F238E27FC236}">
                <a16:creationId xmlns:a16="http://schemas.microsoft.com/office/drawing/2014/main" id="{028A2B5D-B0BC-3544-850F-723DFFD96E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2609850"/>
            <a:ext cx="7416800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712788" indent="-7127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ts val="1000"/>
              </a:lnSpc>
              <a:spcBef>
                <a:spcPct val="0"/>
              </a:spcBef>
              <a:buFontTx/>
              <a:buNone/>
            </a:pPr>
            <a:endParaRPr lang="it-IT" altLang="it-IT" sz="3600" b="1" dirty="0">
              <a:solidFill>
                <a:schemeClr val="accent2"/>
              </a:solidFill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it-IT" altLang="it-IT" sz="3600" dirty="0">
                <a:solidFill>
                  <a:srgbClr val="0033CC"/>
                </a:solidFill>
                <a:latin typeface="Comic Sans MS" panose="030F0902030302020204" pitchFamily="66" charset="0"/>
              </a:rPr>
              <a:t>maturato attraverso gli errori commessi 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8ED6402D-CBE1-9747-A11B-5D2453FE3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4225925"/>
            <a:ext cx="756126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4000" b="1" dirty="0">
                <a:solidFill>
                  <a:srgbClr val="0033CC"/>
                </a:solidFill>
                <a:latin typeface="Comic Sans MS" panose="030F0902030302020204" pitchFamily="66" charset="0"/>
              </a:rPr>
              <a:t>L’</a:t>
            </a:r>
            <a:r>
              <a:rPr lang="it-IT" altLang="ja-JP" sz="4000" b="1" dirty="0">
                <a:solidFill>
                  <a:srgbClr val="0033CC"/>
                </a:solidFill>
                <a:latin typeface="Comic Sans MS" panose="030F0902030302020204" pitchFamily="66" charset="0"/>
              </a:rPr>
              <a:t>errore ha una grande valenza didattica, ma non solo</a:t>
            </a:r>
            <a:endParaRPr lang="it-IT" altLang="it-IT" sz="4000" b="1" dirty="0">
              <a:solidFill>
                <a:srgbClr val="0033CC"/>
              </a:solidFill>
              <a:latin typeface="Comic Sans MS" panose="030F0902030302020204" pitchFamily="66" charset="0"/>
            </a:endParaRPr>
          </a:p>
        </p:txBody>
      </p:sp>
      <p:sp>
        <p:nvSpPr>
          <p:cNvPr id="39939" name="Text Box 2">
            <a:extLst>
              <a:ext uri="{FF2B5EF4-FFF2-40B4-BE49-F238E27FC236}">
                <a16:creationId xmlns:a16="http://schemas.microsoft.com/office/drawing/2014/main" id="{1AB05C5C-A402-CC4E-9172-C8BFD95BBD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254000"/>
            <a:ext cx="7416800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4400" b="1" dirty="0">
                <a:solidFill>
                  <a:srgbClr val="C00000"/>
                </a:solidFill>
                <a:latin typeface="Comic Sans MS" panose="030F0902030302020204" pitchFamily="66" charset="0"/>
              </a:rPr>
              <a:t>Elaborate</a:t>
            </a:r>
          </a:p>
          <a:p>
            <a:pPr algn="ctr" eaLnBrk="1" hangingPunct="1">
              <a:lnSpc>
                <a:spcPts val="1975"/>
              </a:lnSpc>
              <a:spcBef>
                <a:spcPct val="0"/>
              </a:spcBef>
              <a:buFontTx/>
              <a:buNone/>
            </a:pPr>
            <a:endParaRPr lang="it-IT" altLang="it-IT" sz="4400" b="1" dirty="0">
              <a:solidFill>
                <a:srgbClr val="C00000"/>
              </a:solidFill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4000" b="1" dirty="0">
                <a:solidFill>
                  <a:srgbClr val="0033CC"/>
                </a:solidFill>
                <a:latin typeface="Comic Sans MS" panose="030F0902030302020204" pitchFamily="66" charset="0"/>
              </a:rPr>
              <a:t>ogni studente costruisce un proprio modello della realtà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3">
            <a:extLst>
              <a:ext uri="{FF2B5EF4-FFF2-40B4-BE49-F238E27FC236}">
                <a16:creationId xmlns:a16="http://schemas.microsoft.com/office/drawing/2014/main" id="{CDF87D62-1073-0547-A0AA-F397DD2613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179" y="3617838"/>
            <a:ext cx="75311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4000" b="1" dirty="0">
                <a:solidFill>
                  <a:srgbClr val="0033CC"/>
                </a:solidFill>
                <a:latin typeface="Comic Sans MS" panose="030F0902030302020204" pitchFamily="66" charset="0"/>
              </a:rPr>
              <a:t>Non ogni verità indica una via da seguire, ma ogni errore indica una via da evitare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5D410AAA-A513-B34E-913D-9642146ED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554" y="692696"/>
            <a:ext cx="7705725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4000" b="1" dirty="0">
                <a:solidFill>
                  <a:srgbClr val="0033CC"/>
                </a:solidFill>
                <a:latin typeface="Comic Sans MS" panose="030F0902030302020204" pitchFamily="66" charset="0"/>
              </a:rPr>
              <a:t>Nella ricerca scientifica è stata rivalutata l’</a:t>
            </a:r>
            <a:r>
              <a:rPr lang="it-IT" altLang="ja-JP" sz="4000" b="1" dirty="0">
                <a:solidFill>
                  <a:srgbClr val="0033CC"/>
                </a:solidFill>
                <a:latin typeface="Comic Sans MS" panose="030F0902030302020204" pitchFamily="66" charset="0"/>
              </a:rPr>
              <a:t>importanza del </a:t>
            </a:r>
            <a:r>
              <a:rPr lang="ja-JP" altLang="it-IT" sz="4000" b="1">
                <a:solidFill>
                  <a:srgbClr val="0033CC"/>
                </a:solidFill>
                <a:latin typeface="Comic Sans MS" panose="030F0902030302020204" pitchFamily="66" charset="0"/>
              </a:rPr>
              <a:t>“</a:t>
            </a:r>
            <a:r>
              <a:rPr lang="it-IT" altLang="ja-JP" sz="4000" b="1" dirty="0">
                <a:solidFill>
                  <a:srgbClr val="0033CC"/>
                </a:solidFill>
                <a:latin typeface="Comic Sans MS" panose="030F0902030302020204" pitchFamily="66" charset="0"/>
              </a:rPr>
              <a:t>non risultato</a:t>
            </a:r>
            <a:r>
              <a:rPr lang="ja-JP" altLang="it-IT" sz="4000" b="1">
                <a:solidFill>
                  <a:srgbClr val="0033CC"/>
                </a:solidFill>
                <a:latin typeface="Comic Sans MS" panose="030F0902030302020204" pitchFamily="66" charset="0"/>
              </a:rPr>
              <a:t>”</a:t>
            </a:r>
            <a:endParaRPr lang="it-IT" altLang="it-IT" sz="4000" b="1" dirty="0">
              <a:solidFill>
                <a:srgbClr val="0033CC"/>
              </a:solidFill>
              <a:latin typeface="Comic Sans MS" panose="030F09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 Box 2">
            <a:extLst>
              <a:ext uri="{FF2B5EF4-FFF2-40B4-BE49-F238E27FC236}">
                <a16:creationId xmlns:a16="http://schemas.microsoft.com/office/drawing/2014/main" id="{98D911C1-96EF-6D49-959E-8E96160C41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785813"/>
            <a:ext cx="8569325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4400" b="1" dirty="0">
                <a:solidFill>
                  <a:srgbClr val="C00000"/>
                </a:solidFill>
                <a:latin typeface="Comic Sans MS" panose="030F0902030302020204" pitchFamily="66" charset="0"/>
              </a:rPr>
              <a:t>Exchange</a:t>
            </a:r>
          </a:p>
          <a:p>
            <a:pPr algn="ctr" eaLnBrk="1" hangingPunct="1">
              <a:lnSpc>
                <a:spcPts val="1975"/>
              </a:lnSpc>
              <a:spcBef>
                <a:spcPct val="0"/>
              </a:spcBef>
              <a:buFontTx/>
              <a:buNone/>
            </a:pPr>
            <a:endParaRPr lang="it-IT" altLang="it-IT" sz="4400" b="1" dirty="0">
              <a:solidFill>
                <a:srgbClr val="C00000"/>
              </a:solidFill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ja-JP" sz="4000" b="1" dirty="0">
                <a:solidFill>
                  <a:srgbClr val="0033CC"/>
                </a:solidFill>
                <a:latin typeface="Comic Sans MS" panose="030F0902030302020204" pitchFamily="66" charset="0"/>
              </a:rPr>
              <a:t>Ogni studente costruisce un proprio modello di realtà e lo condivide con i suoi pari</a:t>
            </a:r>
            <a:endParaRPr lang="it-IT" altLang="it-IT" sz="4000" b="1" i="1" dirty="0">
              <a:solidFill>
                <a:srgbClr val="0033CC"/>
              </a:solidFill>
              <a:latin typeface="Comic Sans MS" panose="030F0902030302020204" pitchFamily="66" charset="0"/>
            </a:endParaRP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596671D8-F09E-D743-B08B-7EA7C41ED0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813" y="4194175"/>
            <a:ext cx="8569325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it-IT" sz="4000">
                <a:solidFill>
                  <a:srgbClr val="0033CC"/>
                </a:solidFill>
                <a:latin typeface="Comic Sans MS" panose="030F0902030302020204" pitchFamily="66" charset="0"/>
              </a:rPr>
              <a:t>“</a:t>
            </a:r>
            <a:r>
              <a:rPr lang="it-IT" altLang="ja-JP" sz="4000" b="1" dirty="0">
                <a:solidFill>
                  <a:srgbClr val="0033CC"/>
                </a:solidFill>
                <a:latin typeface="Comic Sans MS" panose="030F0902030302020204" pitchFamily="66" charset="0"/>
              </a:rPr>
              <a:t>fa’ e impara</a:t>
            </a:r>
            <a:r>
              <a:rPr lang="ja-JP" altLang="it-IT" sz="4000">
                <a:solidFill>
                  <a:srgbClr val="0033CC"/>
                </a:solidFill>
                <a:latin typeface="Comic Sans MS" panose="030F0902030302020204" pitchFamily="66" charset="0"/>
              </a:rPr>
              <a:t>”</a:t>
            </a:r>
            <a:r>
              <a:rPr lang="it-IT" altLang="ja-JP" sz="4000" dirty="0">
                <a:solidFill>
                  <a:srgbClr val="0033CC"/>
                </a:solidFill>
                <a:latin typeface="Comic Sans MS" panose="030F0902030302020204" pitchFamily="66" charset="0"/>
              </a:rPr>
              <a:t> è integrato con </a:t>
            </a:r>
            <a:r>
              <a:rPr lang="ja-JP" altLang="it-IT" sz="4000">
                <a:solidFill>
                  <a:srgbClr val="0033CC"/>
                </a:solidFill>
                <a:latin typeface="Comic Sans MS" panose="030F0902030302020204" pitchFamily="66" charset="0"/>
              </a:rPr>
              <a:t>“</a:t>
            </a:r>
            <a:r>
              <a:rPr lang="it-IT" altLang="ja-JP" sz="4000" b="1" dirty="0">
                <a:solidFill>
                  <a:srgbClr val="0033CC"/>
                </a:solidFill>
                <a:latin typeface="Comic Sans MS" panose="030F0902030302020204" pitchFamily="66" charset="0"/>
              </a:rPr>
              <a:t>confrontati e impara</a:t>
            </a:r>
            <a:r>
              <a:rPr lang="ja-JP" altLang="it-IT" sz="4000">
                <a:solidFill>
                  <a:srgbClr val="0033CC"/>
                </a:solidFill>
                <a:latin typeface="Comic Sans MS" panose="030F0902030302020204" pitchFamily="66" charset="0"/>
              </a:rPr>
              <a:t>”</a:t>
            </a:r>
            <a:endParaRPr lang="it-IT" altLang="ja-JP" sz="4000" dirty="0">
              <a:solidFill>
                <a:srgbClr val="0033CC"/>
              </a:solidFill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4000" dirty="0">
                <a:solidFill>
                  <a:srgbClr val="0033CC"/>
                </a:solidFill>
                <a:latin typeface="Comic Sans MS" panose="030F0902030302020204" pitchFamily="66" charset="0"/>
              </a:rPr>
              <a:t>(cooperative </a:t>
            </a:r>
            <a:r>
              <a:rPr lang="it-IT" altLang="it-IT" sz="4000" dirty="0" err="1">
                <a:solidFill>
                  <a:srgbClr val="0033CC"/>
                </a:solidFill>
                <a:latin typeface="Comic Sans MS" panose="030F0902030302020204" pitchFamily="66" charset="0"/>
              </a:rPr>
              <a:t>learning</a:t>
            </a:r>
            <a:r>
              <a:rPr lang="it-IT" altLang="it-IT" sz="4000" dirty="0">
                <a:solidFill>
                  <a:srgbClr val="0033CC"/>
                </a:solidFill>
                <a:latin typeface="Comic Sans MS" panose="030F0902030302020204" pitchFamily="66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>
            <a:extLst>
              <a:ext uri="{FF2B5EF4-FFF2-40B4-BE49-F238E27FC236}">
                <a16:creationId xmlns:a16="http://schemas.microsoft.com/office/drawing/2014/main" id="{949178FD-14C3-D84C-B9E7-81CAE97A78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584" y="1484313"/>
            <a:ext cx="7416824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3600" b="1" dirty="0">
                <a:solidFill>
                  <a:srgbClr val="0033CC"/>
                </a:solidFill>
                <a:latin typeface="Comic Sans MS" panose="030F0902030302020204" pitchFamily="66" charset="0"/>
              </a:rPr>
              <a:t>Occorre coinvolgere gli studenti in attività di tipo informale (preparazione di festival della scienza, mostre ed </a:t>
            </a:r>
            <a:r>
              <a:rPr lang="it-IT" altLang="it-IT" sz="3600" b="1" dirty="0" err="1">
                <a:solidFill>
                  <a:srgbClr val="0033CC"/>
                </a:solidFill>
                <a:latin typeface="Comic Sans MS" panose="030F0902030302020204" pitchFamily="66" charset="0"/>
              </a:rPr>
              <a:t>exhibit</a:t>
            </a:r>
            <a:r>
              <a:rPr lang="it-IT" altLang="it-IT" sz="3600" b="1" dirty="0">
                <a:solidFill>
                  <a:srgbClr val="0033CC"/>
                </a:solidFill>
                <a:latin typeface="Comic Sans MS" panose="030F0902030302020204" pitchFamily="66" charset="0"/>
              </a:rPr>
              <a:t>) per divulgare presso altri studenti, le famiglie e la cittadinanza ciò che è stato affrontato nel corso dell’anno scolastico</a:t>
            </a:r>
            <a:endParaRPr lang="it-IT" altLang="it-IT" sz="3600" b="1" i="1" dirty="0">
              <a:solidFill>
                <a:srgbClr val="0033CC"/>
              </a:solidFill>
              <a:latin typeface="Comic Sans MS" panose="030F0902030302020204" pitchFamily="66" charset="0"/>
            </a:endParaRPr>
          </a:p>
        </p:txBody>
      </p:sp>
      <p:sp>
        <p:nvSpPr>
          <p:cNvPr id="43010" name="Text Box 2">
            <a:extLst>
              <a:ext uri="{FF2B5EF4-FFF2-40B4-BE49-F238E27FC236}">
                <a16:creationId xmlns:a16="http://schemas.microsoft.com/office/drawing/2014/main" id="{CD23B817-50E1-A344-BC2A-20F8F3836D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38" y="260350"/>
            <a:ext cx="8569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4000" b="1" dirty="0">
                <a:solidFill>
                  <a:srgbClr val="0033CC"/>
                </a:solidFill>
                <a:latin typeface="Comic Sans MS" panose="030F0902030302020204" pitchFamily="66" charset="0"/>
              </a:rPr>
              <a:t>Lo studente impara a comunicare</a:t>
            </a:r>
            <a:endParaRPr lang="it-IT" altLang="it-IT" sz="4000" i="1" dirty="0">
              <a:solidFill>
                <a:srgbClr val="0033CC"/>
              </a:solidFill>
              <a:latin typeface="Comic Sans MS" panose="030F09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2">
            <a:extLst>
              <a:ext uri="{FF2B5EF4-FFF2-40B4-BE49-F238E27FC236}">
                <a16:creationId xmlns:a16="http://schemas.microsoft.com/office/drawing/2014/main" id="{7D39CDBF-FBE6-5D4D-8DB3-19FD5AADCD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476250"/>
            <a:ext cx="7705725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3600" dirty="0">
                <a:solidFill>
                  <a:srgbClr val="0033CC"/>
                </a:solidFill>
                <a:latin typeface="Comic Sans MS" panose="030F0902030302020204" pitchFamily="66" charset="0"/>
              </a:rPr>
              <a:t>Queste attività, previste in molti progetti didattici di scienze finanziati dalla Comunità Europea, stimolano moltissimo gli studenti</a:t>
            </a:r>
            <a:r>
              <a:rPr lang="it-IT" altLang="it-IT" sz="3600" b="1" dirty="0">
                <a:solidFill>
                  <a:srgbClr val="0033CC"/>
                </a:solidFill>
                <a:latin typeface="Comic Sans MS" panose="030F0902030302020204" pitchFamily="66" charset="0"/>
              </a:rPr>
              <a:t>, </a:t>
            </a:r>
            <a:r>
              <a:rPr lang="it-IT" altLang="it-IT" sz="3600" dirty="0">
                <a:solidFill>
                  <a:srgbClr val="0033CC"/>
                </a:solidFill>
                <a:latin typeface="Comic Sans MS" panose="030F0902030302020204" pitchFamily="66" charset="0"/>
              </a:rPr>
              <a:t>anche quelli che generalmente</a:t>
            </a:r>
            <a:r>
              <a:rPr lang="it-IT" altLang="it-IT" sz="3600" b="1" dirty="0">
                <a:solidFill>
                  <a:srgbClr val="0033CC"/>
                </a:solidFill>
                <a:latin typeface="Comic Sans MS" panose="030F0902030302020204" pitchFamily="66" charset="0"/>
              </a:rPr>
              <a:t> non hanno prestazioni scolastiche buone, </a:t>
            </a:r>
            <a:r>
              <a:rPr lang="it-IT" altLang="it-IT" sz="3600" dirty="0">
                <a:solidFill>
                  <a:srgbClr val="0033CC"/>
                </a:solidFill>
                <a:latin typeface="Comic Sans MS" panose="030F0902030302020204" pitchFamily="66" charset="0"/>
              </a:rPr>
              <a:t>e permettono di sviluppare nuove competenze quali</a:t>
            </a:r>
            <a:r>
              <a:rPr lang="it-IT" altLang="it-IT" sz="3600" b="1" dirty="0">
                <a:solidFill>
                  <a:srgbClr val="0033CC"/>
                </a:solidFill>
                <a:latin typeface="Comic Sans MS" panose="030F0902030302020204" pitchFamily="66" charset="0"/>
              </a:rPr>
              <a:t> autonomia, creatività, capacità critica e autocritica </a:t>
            </a:r>
            <a:endParaRPr lang="it-IT" altLang="it-IT" sz="3600" b="1" i="1" dirty="0">
              <a:solidFill>
                <a:srgbClr val="0033CC"/>
              </a:solidFill>
              <a:latin typeface="Comic Sans MS" panose="030F0902030302020204" pitchFamily="66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ext Box 2"/>
          <p:cNvSpPr txBox="1">
            <a:spLocks noChangeArrowheads="1"/>
          </p:cNvSpPr>
          <p:nvPr/>
        </p:nvSpPr>
        <p:spPr bwMode="auto">
          <a:xfrm>
            <a:off x="214313" y="142875"/>
            <a:ext cx="871537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it-IT" altLang="it-IT" sz="4400" b="1" dirty="0" err="1">
                <a:solidFill>
                  <a:srgbClr val="C00000"/>
                </a:solidFill>
                <a:latin typeface="Comic Sans MS" pitchFamily="66" charset="0"/>
              </a:rPr>
              <a:t>Evaluate</a:t>
            </a:r>
            <a:endParaRPr lang="it-IT" altLang="it-IT" sz="44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367619" name="Text Box 3"/>
          <p:cNvSpPr txBox="1">
            <a:spLocks noChangeArrowheads="1"/>
          </p:cNvSpPr>
          <p:nvPr/>
        </p:nvSpPr>
        <p:spPr bwMode="auto">
          <a:xfrm>
            <a:off x="357188" y="1773238"/>
            <a:ext cx="8572500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it-IT" altLang="it-IT" sz="3400" dirty="0">
                <a:solidFill>
                  <a:srgbClr val="0033CC"/>
                </a:solidFill>
                <a:latin typeface="Comic Sans MS" pitchFamily="66" charset="0"/>
              </a:rPr>
              <a:t>non trasmettitore di nozioni</a:t>
            </a:r>
          </a:p>
          <a:p>
            <a:pPr marL="457200" indent="-457200">
              <a:lnSpc>
                <a:spcPts val="1200"/>
              </a:lnSpc>
            </a:pPr>
            <a:endParaRPr lang="it-IT" altLang="it-IT" sz="3400" dirty="0">
              <a:solidFill>
                <a:srgbClr val="0033CC"/>
              </a:solidFill>
              <a:latin typeface="Comic Sans MS" pitchFamily="66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it-IT" altLang="it-IT" sz="3400" dirty="0">
                <a:solidFill>
                  <a:srgbClr val="0033CC"/>
                </a:solidFill>
                <a:latin typeface="Comic Sans MS" pitchFamily="66" charset="0"/>
              </a:rPr>
              <a:t>regista del processo attraverso cui gli  allievi costruiscono la propria conoscenza</a:t>
            </a:r>
          </a:p>
          <a:p>
            <a:pPr marL="457200" indent="-457200">
              <a:lnSpc>
                <a:spcPts val="1200"/>
              </a:lnSpc>
            </a:pPr>
            <a:endParaRPr lang="it-IT" altLang="it-IT" sz="3400" dirty="0">
              <a:solidFill>
                <a:srgbClr val="0033CC"/>
              </a:solidFill>
              <a:latin typeface="Comic Sans MS" pitchFamily="66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it-IT" altLang="it-IT" sz="3400" dirty="0">
                <a:solidFill>
                  <a:srgbClr val="0033CC"/>
                </a:solidFill>
                <a:latin typeface="Comic Sans MS" pitchFamily="66" charset="0"/>
              </a:rPr>
              <a:t>buon ascoltatore delle idee degli allievi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933450"/>
            <a:ext cx="90360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it-IT" altLang="it-IT" sz="3600" b="1" dirty="0">
                <a:solidFill>
                  <a:srgbClr val="0033CC"/>
                </a:solidFill>
                <a:latin typeface="Comic Sans MS" pitchFamily="66" charset="0"/>
              </a:rPr>
              <a:t>La figura del docente cambia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81806" y="4982945"/>
            <a:ext cx="8072437" cy="1290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altLang="it-IT" sz="3600" b="1" dirty="0">
                <a:solidFill>
                  <a:srgbClr val="0033CC"/>
                </a:solidFill>
                <a:latin typeface="Comic Sans MS" pitchFamily="66" charset="0"/>
              </a:rPr>
              <a:t>Insegnare è anche e soprattutto imparare</a:t>
            </a:r>
          </a:p>
          <a:p>
            <a:pPr algn="r">
              <a:lnSpc>
                <a:spcPts val="20"/>
              </a:lnSpc>
            </a:pPr>
            <a:r>
              <a:rPr lang="it-IT" altLang="it-IT" sz="2800" b="1" i="1" dirty="0">
                <a:solidFill>
                  <a:srgbClr val="0033CC"/>
                </a:solidFill>
                <a:latin typeface="Comic Sans MS" pitchFamily="66" charset="0"/>
              </a:rPr>
              <a:t>Seneca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7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7619" grpId="0"/>
      <p:bldP spid="4" grpId="0"/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0" name="Text Box 2"/>
          <p:cNvSpPr txBox="1">
            <a:spLocks noChangeArrowheads="1"/>
          </p:cNvSpPr>
          <p:nvPr/>
        </p:nvSpPr>
        <p:spPr bwMode="auto">
          <a:xfrm>
            <a:off x="287337" y="1491457"/>
            <a:ext cx="85693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altLang="it-IT" sz="4000" b="1" dirty="0">
                <a:solidFill>
                  <a:srgbClr val="0033CC"/>
                </a:solidFill>
                <a:latin typeface="Comic Sans MS" pitchFamily="66" charset="0"/>
              </a:rPr>
              <a:t>Dilatazione dei tempi</a:t>
            </a:r>
            <a:r>
              <a:rPr lang="it-IT" altLang="it-IT" sz="4000" dirty="0">
                <a:solidFill>
                  <a:srgbClr val="0033CC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416771" name="Text Box 3"/>
          <p:cNvSpPr txBox="1">
            <a:spLocks noChangeArrowheads="1"/>
          </p:cNvSpPr>
          <p:nvPr/>
        </p:nvSpPr>
        <p:spPr bwMode="auto">
          <a:xfrm>
            <a:off x="272138" y="4489449"/>
            <a:ext cx="8461574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altLang="it-IT" sz="3600" dirty="0">
                <a:solidFill>
                  <a:srgbClr val="0033CC"/>
                </a:solidFill>
                <a:latin typeface="Comic Sans MS" pitchFamily="66" charset="0"/>
              </a:rPr>
              <a:t>Questo approccio può essere combinato efficacemente con le metodologie didattiche tradizionali</a:t>
            </a:r>
          </a:p>
        </p:txBody>
      </p:sp>
      <p:sp>
        <p:nvSpPr>
          <p:cNvPr id="113668" name="Text Box 4"/>
          <p:cNvSpPr txBox="1">
            <a:spLocks noChangeArrowheads="1"/>
          </p:cNvSpPr>
          <p:nvPr/>
        </p:nvSpPr>
        <p:spPr bwMode="auto">
          <a:xfrm>
            <a:off x="107950" y="388937"/>
            <a:ext cx="88931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altLang="it-IT" sz="4000" b="1" dirty="0">
                <a:solidFill>
                  <a:srgbClr val="C00000"/>
                </a:solidFill>
                <a:latin typeface="Comic Sans MS" pitchFamily="66" charset="0"/>
              </a:rPr>
              <a:t>Limite della didattica laboratoriale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87337" y="2348880"/>
            <a:ext cx="8461573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altLang="it-IT" sz="3600" dirty="0">
                <a:solidFill>
                  <a:srgbClr val="0033CC"/>
                </a:solidFill>
                <a:latin typeface="Comic Sans MS" pitchFamily="66" charset="0"/>
              </a:rPr>
              <a:t>Non tutti gli obiettivi di apprendimento devono (o possono) essere perseguiti con questo approccio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6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6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6770" grpId="0"/>
      <p:bldP spid="416771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3"/>
          <p:cNvSpPr>
            <a:spLocks noChangeArrowheads="1"/>
          </p:cNvSpPr>
          <p:nvPr/>
        </p:nvSpPr>
        <p:spPr bwMode="auto">
          <a:xfrm>
            <a:off x="500063" y="5780088"/>
            <a:ext cx="39290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b="1" dirty="0">
                <a:solidFill>
                  <a:srgbClr val="0033CC"/>
                </a:solidFill>
                <a:latin typeface="Comic Sans MS" pitchFamily="66" charset="0"/>
              </a:rPr>
              <a:t>Vol. 328, 23 aprile 2010</a:t>
            </a:r>
          </a:p>
        </p:txBody>
      </p:sp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785813" y="476250"/>
            <a:ext cx="74295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it-IT" sz="4400" b="1" dirty="0">
                <a:solidFill>
                  <a:srgbClr val="C00000"/>
                </a:solidFill>
                <a:latin typeface="Comic Sans MS" pitchFamily="66" charset="0"/>
              </a:rPr>
              <a:t>Metodologie didattiche</a:t>
            </a:r>
          </a:p>
        </p:txBody>
      </p:sp>
      <p:sp>
        <p:nvSpPr>
          <p:cNvPr id="67588" name="Rectangle 3"/>
          <p:cNvSpPr>
            <a:spLocks noChangeArrowheads="1"/>
          </p:cNvSpPr>
          <p:nvPr/>
        </p:nvSpPr>
        <p:spPr bwMode="auto">
          <a:xfrm>
            <a:off x="4929188" y="5805488"/>
            <a:ext cx="39290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b="1" dirty="0">
                <a:solidFill>
                  <a:srgbClr val="0033CC"/>
                </a:solidFill>
                <a:latin typeface="Comic Sans MS" pitchFamily="66" charset="0"/>
              </a:rPr>
              <a:t>Vol. 340, 19 aprile 2013</a:t>
            </a:r>
          </a:p>
        </p:txBody>
      </p:sp>
      <p:pic>
        <p:nvPicPr>
          <p:cNvPr id="67589" name="Picture 4" descr="Cover image expans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99063" y="1844675"/>
            <a:ext cx="3228975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0" name="Picture 6" descr="Cover image expans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6300" y="1857375"/>
            <a:ext cx="3195638" cy="407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ext Box 4"/>
          <p:cNvSpPr txBox="1">
            <a:spLocks noChangeArrowheads="1"/>
          </p:cNvSpPr>
          <p:nvPr/>
        </p:nvSpPr>
        <p:spPr bwMode="auto">
          <a:xfrm>
            <a:off x="142875" y="776288"/>
            <a:ext cx="8893175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altLang="it-IT" sz="4000" b="1" dirty="0">
                <a:solidFill>
                  <a:srgbClr val="0033CC"/>
                </a:solidFill>
                <a:latin typeface="Comic Sans MS" pitchFamily="66" charset="0"/>
              </a:rPr>
              <a:t>Non bisogna farsi prendere dall’</a:t>
            </a:r>
            <a:r>
              <a:rPr lang="it-IT" altLang="ja-JP" sz="4000" b="1" dirty="0">
                <a:solidFill>
                  <a:srgbClr val="0033CC"/>
                </a:solidFill>
                <a:latin typeface="Comic Sans MS" pitchFamily="66" charset="0"/>
              </a:rPr>
              <a:t>ansia del tempo e dare un eccesso di informazioni</a:t>
            </a:r>
            <a:endParaRPr lang="it-IT" altLang="it-IT" sz="4000" b="1" dirty="0">
              <a:solidFill>
                <a:srgbClr val="0033CC"/>
              </a:solidFill>
              <a:latin typeface="Comic Sans MS" pitchFamily="66" charset="0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611560" y="3356992"/>
            <a:ext cx="8132545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altLang="it-IT" sz="4000" dirty="0">
                <a:solidFill>
                  <a:srgbClr val="0033CC"/>
                </a:solidFill>
                <a:latin typeface="Comic Sans MS" pitchFamily="66" charset="0"/>
              </a:rPr>
              <a:t>Informare ricalca quello che è diventato un atteggiamento comune della nostra società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ChangeArrowheads="1"/>
          </p:cNvSpPr>
          <p:nvPr/>
        </p:nvSpPr>
        <p:spPr bwMode="auto">
          <a:xfrm>
            <a:off x="250825" y="836613"/>
            <a:ext cx="8643938" cy="342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altLang="it-IT" sz="4000" dirty="0">
                <a:solidFill>
                  <a:srgbClr val="0033CC"/>
                </a:solidFill>
                <a:latin typeface="Comic Sans MS" pitchFamily="66" charset="0"/>
                <a:cs typeface="Times New Roman" pitchFamily="18" charset="0"/>
              </a:rPr>
              <a:t>Dove </a:t>
            </a:r>
            <a:r>
              <a:rPr lang="it-IT" altLang="ja-JP" sz="4000" dirty="0">
                <a:solidFill>
                  <a:srgbClr val="0033CC"/>
                </a:solidFill>
                <a:latin typeface="Comic Sans MS" pitchFamily="66" charset="0"/>
                <a:cs typeface="Times New Roman" pitchFamily="18" charset="0"/>
              </a:rPr>
              <a:t>è la </a:t>
            </a:r>
            <a:r>
              <a:rPr lang="it-IT" altLang="ja-JP" sz="4000" b="1" dirty="0">
                <a:solidFill>
                  <a:srgbClr val="0033CC"/>
                </a:solidFill>
                <a:latin typeface="Comic Sans MS" pitchFamily="66" charset="0"/>
                <a:cs typeface="Times New Roman" pitchFamily="18" charset="0"/>
              </a:rPr>
              <a:t>saggezza</a:t>
            </a:r>
            <a:r>
              <a:rPr lang="it-IT" altLang="ja-JP" sz="4000" dirty="0">
                <a:solidFill>
                  <a:srgbClr val="0033CC"/>
                </a:solidFill>
                <a:latin typeface="Comic Sans MS" pitchFamily="66" charset="0"/>
                <a:cs typeface="Times New Roman" pitchFamily="18" charset="0"/>
              </a:rPr>
              <a:t> che abbiamo perso con la </a:t>
            </a:r>
            <a:r>
              <a:rPr lang="it-IT" altLang="ja-JP" sz="4000" b="1" dirty="0">
                <a:solidFill>
                  <a:srgbClr val="0033CC"/>
                </a:solidFill>
                <a:latin typeface="Comic Sans MS" pitchFamily="66" charset="0"/>
                <a:cs typeface="Times New Roman" pitchFamily="18" charset="0"/>
              </a:rPr>
              <a:t>conoscenza</a:t>
            </a:r>
            <a:r>
              <a:rPr lang="it-IT" altLang="ja-JP" sz="4000" dirty="0">
                <a:solidFill>
                  <a:srgbClr val="0033CC"/>
                </a:solidFill>
                <a:latin typeface="Comic Sans MS" pitchFamily="66" charset="0"/>
                <a:cs typeface="Times New Roman" pitchFamily="18" charset="0"/>
              </a:rPr>
              <a:t>?</a:t>
            </a:r>
          </a:p>
          <a:p>
            <a:pPr algn="ctr"/>
            <a:r>
              <a:rPr lang="it-IT" altLang="it-IT" sz="4000" dirty="0">
                <a:solidFill>
                  <a:srgbClr val="0033CC"/>
                </a:solidFill>
                <a:latin typeface="Comic Sans MS" pitchFamily="66" charset="0"/>
                <a:cs typeface="Times New Roman" pitchFamily="18" charset="0"/>
              </a:rPr>
              <a:t>Dove </a:t>
            </a:r>
            <a:r>
              <a:rPr lang="it-IT" altLang="ja-JP" sz="4000" dirty="0">
                <a:solidFill>
                  <a:srgbClr val="0033CC"/>
                </a:solidFill>
                <a:latin typeface="Comic Sans MS" pitchFamily="66" charset="0"/>
                <a:cs typeface="Times New Roman" pitchFamily="18" charset="0"/>
              </a:rPr>
              <a:t>è la </a:t>
            </a:r>
            <a:r>
              <a:rPr lang="it-IT" altLang="ja-JP" sz="4000" b="1" dirty="0">
                <a:solidFill>
                  <a:srgbClr val="0033CC"/>
                </a:solidFill>
                <a:latin typeface="Comic Sans MS" pitchFamily="66" charset="0"/>
                <a:cs typeface="Times New Roman" pitchFamily="18" charset="0"/>
              </a:rPr>
              <a:t>conoscenza</a:t>
            </a:r>
            <a:r>
              <a:rPr lang="it-IT" altLang="ja-JP" sz="4000" dirty="0">
                <a:solidFill>
                  <a:srgbClr val="0033CC"/>
                </a:solidFill>
                <a:latin typeface="Comic Sans MS" pitchFamily="66" charset="0"/>
                <a:cs typeface="Times New Roman" pitchFamily="18" charset="0"/>
              </a:rPr>
              <a:t> che abbiamo perso con l’</a:t>
            </a:r>
            <a:r>
              <a:rPr lang="it-IT" altLang="ja-JP" sz="4000" b="1" dirty="0">
                <a:solidFill>
                  <a:srgbClr val="0033CC"/>
                </a:solidFill>
                <a:latin typeface="Comic Sans MS" pitchFamily="66" charset="0"/>
                <a:cs typeface="Times New Roman" pitchFamily="18" charset="0"/>
              </a:rPr>
              <a:t>informazione</a:t>
            </a:r>
            <a:r>
              <a:rPr lang="it-IT" altLang="ja-JP" sz="4000" dirty="0">
                <a:solidFill>
                  <a:srgbClr val="0033CC"/>
                </a:solidFill>
                <a:latin typeface="Comic Sans MS" pitchFamily="66" charset="0"/>
                <a:cs typeface="Times New Roman" pitchFamily="18" charset="0"/>
              </a:rPr>
              <a:t>?</a:t>
            </a:r>
            <a:endParaRPr lang="it-IT" altLang="ja-JP" sz="4000" b="1" dirty="0">
              <a:solidFill>
                <a:srgbClr val="0033CC"/>
              </a:solidFill>
              <a:latin typeface="Comic Sans MS" pitchFamily="66" charset="0"/>
              <a:cs typeface="Times New Roman" pitchFamily="18" charset="0"/>
            </a:endParaRPr>
          </a:p>
          <a:p>
            <a:pPr algn="ctr">
              <a:lnSpc>
                <a:spcPts val="2000"/>
              </a:lnSpc>
            </a:pPr>
            <a:endParaRPr lang="it-IT" altLang="it-IT" sz="4000" b="1" dirty="0">
              <a:solidFill>
                <a:srgbClr val="0033CC"/>
              </a:solidFill>
              <a:latin typeface="Comic Sans MS" pitchFamily="66" charset="0"/>
              <a:cs typeface="Times New Roman" pitchFamily="18" charset="0"/>
            </a:endParaRPr>
          </a:p>
          <a:p>
            <a:pPr algn="r"/>
            <a:r>
              <a:rPr lang="it-IT" altLang="it-IT" sz="3200" b="1" i="1" dirty="0">
                <a:solidFill>
                  <a:srgbClr val="0033CC"/>
                </a:solidFill>
                <a:latin typeface="Comic Sans MS" pitchFamily="66" charset="0"/>
                <a:cs typeface="Times New Roman" pitchFamily="18" charset="0"/>
              </a:rPr>
              <a:t>Thomas Stearns Eliot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50825" y="5157788"/>
            <a:ext cx="8643938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altLang="it-IT" sz="4400" dirty="0">
                <a:solidFill>
                  <a:srgbClr val="0033CC"/>
                </a:solidFill>
                <a:latin typeface="Comic Sans MS" pitchFamily="66" charset="0"/>
                <a:cs typeface="Times New Roman" pitchFamily="18" charset="0"/>
              </a:rPr>
              <a:t>Informare non è </a:t>
            </a:r>
            <a:r>
              <a:rPr lang="it-IT" altLang="it-IT" sz="4400" b="1" dirty="0">
                <a:solidFill>
                  <a:srgbClr val="0033CC"/>
                </a:solidFill>
                <a:latin typeface="Comic Sans MS" pitchFamily="66" charset="0"/>
                <a:cs typeface="Times New Roman" pitchFamily="18" charset="0"/>
              </a:rPr>
              <a:t>formare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ext Box 3"/>
          <p:cNvSpPr txBox="1">
            <a:spLocks noChangeArrowheads="1"/>
          </p:cNvSpPr>
          <p:nvPr/>
        </p:nvSpPr>
        <p:spPr bwMode="auto">
          <a:xfrm>
            <a:off x="500063" y="214313"/>
            <a:ext cx="8286750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altLang="it-IT" sz="3600" b="1" dirty="0">
                <a:solidFill>
                  <a:srgbClr val="0033CC"/>
                </a:solidFill>
                <a:latin typeface="Comic Sans MS" pitchFamily="66" charset="0"/>
              </a:rPr>
              <a:t>Insegnare non è riempire un vaso, ma accendere un fuoco</a:t>
            </a:r>
          </a:p>
          <a:p>
            <a:pPr algn="r">
              <a:lnSpc>
                <a:spcPts val="1800"/>
              </a:lnSpc>
            </a:pPr>
            <a:endParaRPr lang="it-IT" altLang="it-IT" sz="3200" b="1" i="1" dirty="0">
              <a:solidFill>
                <a:srgbClr val="0033CC"/>
              </a:solidFill>
              <a:latin typeface="Comic Sans MS" pitchFamily="66" charset="0"/>
            </a:endParaRPr>
          </a:p>
          <a:p>
            <a:pPr algn="r"/>
            <a:r>
              <a:rPr lang="it-IT" altLang="it-IT" sz="2800" b="1" i="1" dirty="0">
                <a:solidFill>
                  <a:srgbClr val="0033CC"/>
                </a:solidFill>
                <a:latin typeface="Comic Sans MS" pitchFamily="66" charset="0"/>
              </a:rPr>
              <a:t>filosofi greci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571498" y="2143125"/>
            <a:ext cx="8286751" cy="17145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it-IT" sz="3600" b="1" kern="0" dirty="0">
                <a:solidFill>
                  <a:srgbClr val="0033CC"/>
                </a:solidFill>
                <a:latin typeface="Comic Sans MS" pitchFamily="66" charset="0"/>
                <a:cs typeface="MS PGothic" pitchFamily="34" charset="-128"/>
              </a:rPr>
              <a:t>Lo studio non è un dovere, ma un’</a:t>
            </a:r>
            <a:r>
              <a:rPr lang="it-IT" altLang="ja-JP" sz="3600" b="1" kern="0" dirty="0">
                <a:solidFill>
                  <a:srgbClr val="0033CC"/>
                </a:solidFill>
                <a:latin typeface="Comic Sans MS" pitchFamily="66" charset="0"/>
                <a:cs typeface="MS PGothic" pitchFamily="34" charset="-128"/>
              </a:rPr>
              <a:t>occasione invidiabile di imparare a conoscere …</a:t>
            </a:r>
          </a:p>
          <a:p>
            <a:pPr algn="r">
              <a:lnSpc>
                <a:spcPct val="5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endParaRPr lang="it-IT" sz="3600" b="1" i="1" kern="0" dirty="0">
              <a:solidFill>
                <a:srgbClr val="0000CC"/>
              </a:solidFill>
              <a:latin typeface="Comic Sans MS" pitchFamily="66" charset="0"/>
              <a:cs typeface="MS PGothic" pitchFamily="34" charset="-128"/>
            </a:endParaRPr>
          </a:p>
        </p:txBody>
      </p:sp>
      <p:grpSp>
        <p:nvGrpSpPr>
          <p:cNvPr id="2" name="Gruppo 7"/>
          <p:cNvGrpSpPr>
            <a:grpSpLocks/>
          </p:cNvGrpSpPr>
          <p:nvPr/>
        </p:nvGrpSpPr>
        <p:grpSpPr bwMode="auto">
          <a:xfrm>
            <a:off x="785813" y="3978275"/>
            <a:ext cx="7643812" cy="2522538"/>
            <a:chOff x="928662" y="3977832"/>
            <a:chExt cx="7643834" cy="2523002"/>
          </a:xfrm>
        </p:grpSpPr>
        <p:pic>
          <p:nvPicPr>
            <p:cNvPr id="116741" name="Picture 4" descr="Risultati immagini per einstein, the Dink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28662" y="4071942"/>
              <a:ext cx="1985355" cy="23129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6742" name="Picture 2" descr="Risultati immagini per einstein, the Dink"/>
            <p:cNvPicPr>
              <a:picLocks noChangeAspect="1" noChangeArrowheads="1"/>
            </p:cNvPicPr>
            <p:nvPr/>
          </p:nvPicPr>
          <p:blipFill>
            <a:blip r:embed="rId3" cstate="print"/>
            <a:srcRect l="9685" t="7829" r="9613"/>
            <a:stretch>
              <a:fillRect/>
            </a:stretch>
          </p:blipFill>
          <p:spPr bwMode="auto">
            <a:xfrm>
              <a:off x="3286116" y="3977832"/>
              <a:ext cx="1785950" cy="25230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2"/>
            <p:cNvSpPr txBox="1">
              <a:spLocks noChangeArrowheads="1"/>
            </p:cNvSpPr>
            <p:nvPr/>
          </p:nvSpPr>
          <p:spPr>
            <a:xfrm>
              <a:off x="5500675" y="4335086"/>
              <a:ext cx="3071821" cy="1214660"/>
            </a:xfrm>
            <a:prstGeom prst="rect">
              <a:avLst/>
            </a:prstGeom>
          </p:spPr>
          <p:txBody>
            <a:bodyPr/>
            <a:lstStyle/>
            <a:p>
              <a:pPr marL="742950" indent="-742950" algn="ctr">
                <a:spcBef>
                  <a:spcPct val="20000"/>
                </a:spcBef>
                <a:defRPr/>
              </a:pPr>
              <a:r>
                <a:rPr lang="it-IT" altLang="ja-JP" sz="2800" b="1" i="1" kern="0" dirty="0">
                  <a:solidFill>
                    <a:srgbClr val="0033CC"/>
                  </a:solidFill>
                  <a:latin typeface="Comic Sans MS" pitchFamily="66" charset="0"/>
                  <a:cs typeface="MS PGothic" pitchFamily="34" charset="-128"/>
                </a:rPr>
                <a:t>A. Einstein</a:t>
              </a:r>
            </a:p>
            <a:p>
              <a:pPr marL="742950" indent="-742950" algn="r">
                <a:spcBef>
                  <a:spcPct val="20000"/>
                </a:spcBef>
                <a:defRPr/>
              </a:pPr>
              <a:r>
                <a:rPr lang="it-IT" altLang="ja-JP" sz="2800" b="1" kern="0" dirty="0">
                  <a:solidFill>
                    <a:srgbClr val="0033CC"/>
                  </a:solidFill>
                  <a:latin typeface="Comic Sans MS" pitchFamily="66" charset="0"/>
                  <a:cs typeface="MS PGothic" pitchFamily="34" charset="-128"/>
                </a:rPr>
                <a:t>The </a:t>
              </a:r>
              <a:r>
                <a:rPr lang="it-IT" altLang="ja-JP" sz="2800" b="1" kern="0" dirty="0" err="1">
                  <a:solidFill>
                    <a:srgbClr val="0033CC"/>
                  </a:solidFill>
                  <a:latin typeface="Comic Sans MS" pitchFamily="66" charset="0"/>
                  <a:cs typeface="MS PGothic" pitchFamily="34" charset="-128"/>
                </a:rPr>
                <a:t>Dink</a:t>
              </a:r>
              <a:r>
                <a:rPr lang="it-IT" altLang="ja-JP" sz="2800" b="1" kern="0" dirty="0">
                  <a:solidFill>
                    <a:srgbClr val="0033CC"/>
                  </a:solidFill>
                  <a:latin typeface="Comic Sans MS" pitchFamily="66" charset="0"/>
                  <a:cs typeface="MS PGothic" pitchFamily="34" charset="-128"/>
                </a:rPr>
                <a:t>, 1933</a:t>
              </a:r>
            </a:p>
            <a:p>
              <a:pPr>
                <a:lnSpc>
                  <a:spcPct val="90000"/>
                </a:lnSpc>
                <a:spcBef>
                  <a:spcPct val="20000"/>
                </a:spcBef>
                <a:buFont typeface="Wingdings" pitchFamily="2" charset="2"/>
                <a:buNone/>
                <a:defRPr/>
              </a:pPr>
              <a:endParaRPr lang="it-IT" altLang="ja-JP" sz="3600" b="1" kern="0" dirty="0">
                <a:solidFill>
                  <a:srgbClr val="0000FF"/>
                </a:solidFill>
                <a:latin typeface="Comic Sans MS" pitchFamily="66" charset="0"/>
                <a:cs typeface="MS PGothic" pitchFamily="34" charset="-128"/>
              </a:endParaRPr>
            </a:p>
            <a:p>
              <a:pPr algn="r">
                <a:lnSpc>
                  <a:spcPct val="50000"/>
                </a:lnSpc>
                <a:spcBef>
                  <a:spcPct val="20000"/>
                </a:spcBef>
                <a:buFont typeface="Wingdings" pitchFamily="2" charset="2"/>
                <a:buNone/>
                <a:defRPr/>
              </a:pPr>
              <a:endParaRPr lang="it-IT" sz="3600" b="1" i="1" kern="0" dirty="0">
                <a:solidFill>
                  <a:srgbClr val="0000CC"/>
                </a:solidFill>
                <a:latin typeface="Comic Sans MS" pitchFamily="66" charset="0"/>
                <a:cs typeface="MS PGothic" pitchFamily="34" charset="-128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4">
            <a:extLst>
              <a:ext uri="{FF2B5EF4-FFF2-40B4-BE49-F238E27FC236}">
                <a16:creationId xmlns:a16="http://schemas.microsoft.com/office/drawing/2014/main" id="{526B16CA-382A-A944-88A8-C57C0D1E4E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9188" y="1484313"/>
            <a:ext cx="6905625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4000" b="1" dirty="0">
                <a:solidFill>
                  <a:srgbClr val="0033CC"/>
                </a:solidFill>
                <a:latin typeface="Comic Sans MS" panose="030F0902030302020204" pitchFamily="66" charset="0"/>
              </a:rPr>
              <a:t>Far entrare lo studente nel mondo della scienza le metodologie didattiche non bastano</a:t>
            </a:r>
            <a:endParaRPr lang="it-IT" altLang="it-IT" sz="4000" dirty="0">
              <a:solidFill>
                <a:srgbClr val="0033CC"/>
              </a:solidFill>
              <a:latin typeface="Comic Sans MS" panose="030F0902030302020204" pitchFamily="66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"/>
          <p:cNvSpPr txBox="1">
            <a:spLocks noChangeArrowheads="1"/>
          </p:cNvSpPr>
          <p:nvPr/>
        </p:nvSpPr>
        <p:spPr bwMode="auto">
          <a:xfrm>
            <a:off x="468313" y="188913"/>
            <a:ext cx="8351837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3600" dirty="0">
                <a:solidFill>
                  <a:srgbClr val="0033CC"/>
                </a:solidFill>
                <a:latin typeface="Comic Sans MS" pitchFamily="66" charset="0"/>
              </a:rPr>
              <a:t>Per far sì che gli studenti si approprino dei linguaggi e dei modi di operare </a:t>
            </a:r>
            <a:r>
              <a:rPr lang="it-IT" sz="3600">
                <a:solidFill>
                  <a:srgbClr val="0033CC"/>
                </a:solidFill>
                <a:latin typeface="Comic Sans MS" pitchFamily="66" charset="0"/>
              </a:rPr>
              <a:t>della scienza</a:t>
            </a:r>
            <a:endParaRPr lang="it-IT" sz="3600" dirty="0">
              <a:solidFill>
                <a:srgbClr val="0033CC"/>
              </a:solidFill>
            </a:endParaRPr>
          </a:p>
        </p:txBody>
      </p:sp>
      <p:sp>
        <p:nvSpPr>
          <p:cNvPr id="392195" name="Text Box 3"/>
          <p:cNvSpPr txBox="1">
            <a:spLocks noChangeArrowheads="1"/>
          </p:cNvSpPr>
          <p:nvPr/>
        </p:nvSpPr>
        <p:spPr bwMode="auto">
          <a:xfrm>
            <a:off x="0" y="1989138"/>
            <a:ext cx="9144000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914400" lvl="1" indent="-457200">
              <a:buFontTx/>
              <a:buAutoNum type="arabicPeriod"/>
            </a:pPr>
            <a:r>
              <a:rPr lang="it-IT" sz="4000" b="1" dirty="0">
                <a:solidFill>
                  <a:srgbClr val="0033CC"/>
                </a:solidFill>
                <a:latin typeface="Comic Sans MS" pitchFamily="66" charset="0"/>
              </a:rPr>
              <a:t> Didattica laboratoriale</a:t>
            </a:r>
          </a:p>
          <a:p>
            <a:pPr marL="914400" lvl="1" indent="-457200"/>
            <a:r>
              <a:rPr lang="it-IT" sz="3600" i="1" dirty="0">
                <a:solidFill>
                  <a:srgbClr val="0033CC"/>
                </a:solidFill>
                <a:latin typeface="Comic Sans MS" pitchFamily="66" charset="0"/>
              </a:rPr>
              <a:t>		</a:t>
            </a:r>
            <a:r>
              <a:rPr lang="it-IT" sz="2800" i="1" dirty="0">
                <a:solidFill>
                  <a:srgbClr val="0033CC"/>
                </a:solidFill>
                <a:latin typeface="Comic Sans MS" pitchFamily="66" charset="0"/>
              </a:rPr>
              <a:t>People </a:t>
            </a:r>
            <a:r>
              <a:rPr lang="it-IT" sz="2800" i="1" dirty="0" err="1">
                <a:solidFill>
                  <a:srgbClr val="0033CC"/>
                </a:solidFill>
                <a:latin typeface="Comic Sans MS" pitchFamily="66" charset="0"/>
              </a:rPr>
              <a:t>learn</a:t>
            </a:r>
            <a:r>
              <a:rPr lang="it-IT" sz="2800" i="1" dirty="0">
                <a:solidFill>
                  <a:srgbClr val="0033CC"/>
                </a:solidFill>
                <a:latin typeface="Comic Sans MS" pitchFamily="66" charset="0"/>
              </a:rPr>
              <a:t> by </a:t>
            </a:r>
            <a:r>
              <a:rPr lang="it-IT" sz="2800" i="1" dirty="0" err="1">
                <a:solidFill>
                  <a:srgbClr val="0033CC"/>
                </a:solidFill>
                <a:latin typeface="Comic Sans MS" pitchFamily="66" charset="0"/>
              </a:rPr>
              <a:t>doing</a:t>
            </a:r>
            <a:r>
              <a:rPr lang="it-IT" sz="2800" i="1" dirty="0">
                <a:solidFill>
                  <a:srgbClr val="0033CC"/>
                </a:solidFill>
                <a:latin typeface="Comic Sans MS" pitchFamily="66" charset="0"/>
              </a:rPr>
              <a:t> (Se ascolto, dimentico; se vedo, ricordo; se faccio, imparo)</a:t>
            </a:r>
          </a:p>
        </p:txBody>
      </p:sp>
      <p:sp>
        <p:nvSpPr>
          <p:cNvPr id="392196" name="Text Box 4"/>
          <p:cNvSpPr txBox="1">
            <a:spLocks noChangeArrowheads="1"/>
          </p:cNvSpPr>
          <p:nvPr/>
        </p:nvSpPr>
        <p:spPr bwMode="auto">
          <a:xfrm>
            <a:off x="0" y="3716338"/>
            <a:ext cx="91440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073150" lvl="1" indent="-627063"/>
            <a:r>
              <a:rPr lang="it-IT" sz="4000" b="1" dirty="0">
                <a:solidFill>
                  <a:srgbClr val="0000FF"/>
                </a:solidFill>
                <a:latin typeface="Comic Sans MS" pitchFamily="66" charset="0"/>
              </a:rPr>
              <a:t>2.</a:t>
            </a:r>
            <a:r>
              <a:rPr lang="it-IT" sz="4000" dirty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it-IT" sz="4000" b="1" dirty="0">
                <a:solidFill>
                  <a:srgbClr val="0033CC"/>
                </a:solidFill>
                <a:latin typeface="Comic Sans MS" pitchFamily="66" charset="0"/>
              </a:rPr>
              <a:t>Affrontare temi collegati alla realtà quotidiana e al contesto sociale</a:t>
            </a:r>
          </a:p>
          <a:p>
            <a:pPr marL="1073150" lvl="1" indent="-627063" algn="ctr"/>
            <a:r>
              <a:rPr lang="it-IT" sz="2800" i="1" dirty="0">
                <a:solidFill>
                  <a:srgbClr val="0033CC"/>
                </a:solidFill>
                <a:latin typeface="Comic Sans MS" pitchFamily="66" charset="0"/>
              </a:rPr>
              <a:t>	People </a:t>
            </a:r>
            <a:r>
              <a:rPr lang="it-IT" sz="2800" i="1" dirty="0" err="1">
                <a:solidFill>
                  <a:srgbClr val="0033CC"/>
                </a:solidFill>
                <a:latin typeface="Comic Sans MS" pitchFamily="66" charset="0"/>
              </a:rPr>
              <a:t>learn</a:t>
            </a:r>
            <a:r>
              <a:rPr lang="it-IT" sz="2800" i="1" dirty="0">
                <a:solidFill>
                  <a:srgbClr val="0033CC"/>
                </a:solidFill>
                <a:latin typeface="Comic Sans MS" pitchFamily="66" charset="0"/>
              </a:rPr>
              <a:t> best </a:t>
            </a:r>
            <a:r>
              <a:rPr lang="it-IT" sz="2800" i="1" dirty="0" err="1">
                <a:solidFill>
                  <a:srgbClr val="0033CC"/>
                </a:solidFill>
                <a:latin typeface="Comic Sans MS" pitchFamily="66" charset="0"/>
              </a:rPr>
              <a:t>what</a:t>
            </a:r>
            <a:r>
              <a:rPr lang="it-IT" sz="2800" i="1" dirty="0">
                <a:solidFill>
                  <a:srgbClr val="0033CC"/>
                </a:solidFill>
                <a:latin typeface="Comic Sans MS" pitchFamily="66" charset="0"/>
              </a:rPr>
              <a:t> </a:t>
            </a:r>
            <a:r>
              <a:rPr lang="it-IT" sz="2800" i="1" dirty="0" err="1">
                <a:solidFill>
                  <a:srgbClr val="0033CC"/>
                </a:solidFill>
                <a:latin typeface="Comic Sans MS" pitchFamily="66" charset="0"/>
              </a:rPr>
              <a:t>they</a:t>
            </a:r>
            <a:r>
              <a:rPr lang="it-IT" sz="2800" i="1" dirty="0">
                <a:solidFill>
                  <a:srgbClr val="0033CC"/>
                </a:solidFill>
                <a:latin typeface="Comic Sans MS" pitchFamily="66" charset="0"/>
              </a:rPr>
              <a:t> </a:t>
            </a:r>
            <a:r>
              <a:rPr lang="it-IT" sz="2800" i="1" dirty="0" err="1">
                <a:solidFill>
                  <a:srgbClr val="0033CC"/>
                </a:solidFill>
                <a:latin typeface="Comic Sans MS" pitchFamily="66" charset="0"/>
              </a:rPr>
              <a:t>want</a:t>
            </a:r>
            <a:r>
              <a:rPr lang="it-IT" sz="2800" i="1" dirty="0">
                <a:solidFill>
                  <a:srgbClr val="0033CC"/>
                </a:solidFill>
                <a:latin typeface="Comic Sans MS" pitchFamily="66" charset="0"/>
              </a:rPr>
              <a:t> to </a:t>
            </a:r>
            <a:r>
              <a:rPr lang="it-IT" sz="2800" i="1" dirty="0" err="1">
                <a:solidFill>
                  <a:srgbClr val="0033CC"/>
                </a:solidFill>
                <a:latin typeface="Comic Sans MS" pitchFamily="66" charset="0"/>
              </a:rPr>
              <a:t>know</a:t>
            </a:r>
            <a:r>
              <a:rPr lang="it-IT" sz="2800" i="1" dirty="0">
                <a:solidFill>
                  <a:srgbClr val="0033CC"/>
                </a:solidFill>
                <a:latin typeface="Comic Sans MS" pitchFamily="66" charset="0"/>
              </a:rPr>
              <a:t> and </a:t>
            </a:r>
            <a:r>
              <a:rPr lang="it-IT" sz="2800" i="1" dirty="0" err="1">
                <a:solidFill>
                  <a:srgbClr val="0033CC"/>
                </a:solidFill>
                <a:latin typeface="Comic Sans MS" pitchFamily="66" charset="0"/>
              </a:rPr>
              <a:t>need</a:t>
            </a:r>
            <a:r>
              <a:rPr lang="it-IT" sz="2800" i="1" dirty="0">
                <a:solidFill>
                  <a:srgbClr val="0033CC"/>
                </a:solidFill>
                <a:latin typeface="Comic Sans MS" pitchFamily="66" charset="0"/>
              </a:rPr>
              <a:t> to </a:t>
            </a:r>
            <a:r>
              <a:rPr lang="it-IT" sz="2800" i="1" dirty="0" err="1">
                <a:solidFill>
                  <a:srgbClr val="0033CC"/>
                </a:solidFill>
                <a:latin typeface="Comic Sans MS" pitchFamily="66" charset="0"/>
              </a:rPr>
              <a:t>know</a:t>
            </a:r>
            <a:endParaRPr lang="it-IT" sz="2800" b="1" dirty="0">
              <a:solidFill>
                <a:srgbClr val="0033CC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321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92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219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AFD1EB76-D2D0-8940-8E8E-D7C48806FA03}"/>
              </a:ext>
            </a:extLst>
          </p:cNvPr>
          <p:cNvSpPr txBox="1"/>
          <p:nvPr/>
        </p:nvSpPr>
        <p:spPr>
          <a:xfrm>
            <a:off x="179388" y="6092825"/>
            <a:ext cx="889317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Michael Faraday (1791 – 1867) spiega la combustione di una candela ai ragazzi e al pubblico intervenuti alla </a:t>
            </a:r>
            <a:r>
              <a:rPr lang="it-IT" sz="1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Royal</a:t>
            </a:r>
            <a:r>
              <a:rPr lang="it-IT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 </a:t>
            </a:r>
            <a:r>
              <a:rPr lang="it-IT" sz="1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Institution</a:t>
            </a:r>
            <a:endParaRPr lang="it-IT" sz="1800" b="1" dirty="0">
              <a:solidFill>
                <a:schemeClr val="tx1">
                  <a:lumMod val="65000"/>
                  <a:lumOff val="3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78850" name="Picture 6" descr="http://lacolumnata.es/images/2013/12/Michael-Faraday-dando-una-Conferencia-de-Navidad-en-la-Royan-Institution-en-1856.jpg">
            <a:extLst>
              <a:ext uri="{FF2B5EF4-FFF2-40B4-BE49-F238E27FC236}">
                <a16:creationId xmlns:a16="http://schemas.microsoft.com/office/drawing/2014/main" id="{70206D8A-C5DB-9C4D-978A-FC8AB32E7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8" t="5063" r="3847" b="3796"/>
          <a:stretch>
            <a:fillRect/>
          </a:stretch>
        </p:blipFill>
        <p:spPr bwMode="auto">
          <a:xfrm>
            <a:off x="323850" y="333375"/>
            <a:ext cx="8569325" cy="565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20" name="Text Box 4">
            <a:extLst>
              <a:ext uri="{FF2B5EF4-FFF2-40B4-BE49-F238E27FC236}">
                <a16:creationId xmlns:a16="http://schemas.microsoft.com/office/drawing/2014/main" id="{2FD87B70-4A34-FB41-B0B6-11124F68B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4" y="3500438"/>
            <a:ext cx="824547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it-IT" altLang="it-IT" sz="4000" b="1" dirty="0">
                <a:solidFill>
                  <a:srgbClr val="0033CC"/>
                </a:solidFill>
                <a:latin typeface="Comic Sans MS" panose="030F0902030302020204" pitchFamily="66" charset="0"/>
              </a:rPr>
              <a:t>La scienza non è qualcosa che si legge solo sui libri, ma riguarda la vita di tutti</a:t>
            </a:r>
          </a:p>
        </p:txBody>
      </p:sp>
      <p:sp>
        <p:nvSpPr>
          <p:cNvPr id="80898" name="Text Box 3">
            <a:extLst>
              <a:ext uri="{FF2B5EF4-FFF2-40B4-BE49-F238E27FC236}">
                <a16:creationId xmlns:a16="http://schemas.microsoft.com/office/drawing/2014/main" id="{74EAB855-70AF-B84B-B7C4-BEC37000C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449263"/>
            <a:ext cx="7920037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it-IT" altLang="it-IT" sz="4000" b="1" dirty="0">
                <a:solidFill>
                  <a:srgbClr val="0033CC"/>
                </a:solidFill>
                <a:latin typeface="Comic Sans MS" panose="030F0902030302020204" pitchFamily="66" charset="0"/>
              </a:rPr>
              <a:t>Questi temi offrono notevoli vantaggi</a:t>
            </a:r>
            <a:endParaRPr lang="it-IT" altLang="it-IT" sz="4000" b="1" dirty="0">
              <a:solidFill>
                <a:srgbClr val="0033CC"/>
              </a:solidFill>
            </a:endParaRP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B742DBC2-5DDF-AB46-ABD4-D8A11A309E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2144713"/>
            <a:ext cx="90360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it-IT" altLang="it-IT" sz="4000" b="1" dirty="0">
                <a:solidFill>
                  <a:srgbClr val="0033CC"/>
                </a:solidFill>
                <a:latin typeface="Comic Sans MS" panose="030F0902030302020204" pitchFamily="66" charset="0"/>
              </a:rPr>
              <a:t>Motivano gli studenti</a:t>
            </a:r>
            <a:endParaRPr lang="it-IT" altLang="it-IT" sz="4000" b="1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8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8820" grpId="0"/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ext Box 4">
            <a:extLst>
              <a:ext uri="{FF2B5EF4-FFF2-40B4-BE49-F238E27FC236}">
                <a16:creationId xmlns:a16="http://schemas.microsoft.com/office/drawing/2014/main" id="{0BC91C01-4615-6346-B03E-804E07CAE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333375"/>
            <a:ext cx="8353425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it-IT" altLang="it-IT" sz="4000" b="1" dirty="0">
                <a:solidFill>
                  <a:srgbClr val="0033CC"/>
                </a:solidFill>
                <a:latin typeface="Comic Sans MS" panose="030F0902030302020204" pitchFamily="66" charset="0"/>
              </a:rPr>
              <a:t>Adatti ad un approccio integrato</a:t>
            </a:r>
          </a:p>
          <a:p>
            <a:pPr algn="ctr"/>
            <a:r>
              <a:rPr lang="it-IT" altLang="it-IT" sz="4000" b="1" dirty="0">
                <a:solidFill>
                  <a:srgbClr val="0033CC"/>
                </a:solidFill>
                <a:latin typeface="Comic Sans MS" panose="030F0902030302020204" pitchFamily="66" charset="0"/>
              </a:rPr>
              <a:t>inter- e trans-disciplinare</a:t>
            </a:r>
            <a:r>
              <a:rPr lang="it-IT" altLang="it-IT" sz="4000" dirty="0">
                <a:solidFill>
                  <a:srgbClr val="0033CC"/>
                </a:solidFill>
                <a:latin typeface="Comic Sans MS" panose="030F0902030302020204" pitchFamily="66" charset="0"/>
              </a:rPr>
              <a:t> </a:t>
            </a:r>
            <a:endParaRPr lang="it-IT" altLang="it-IT" sz="4000" dirty="0">
              <a:solidFill>
                <a:srgbClr val="0033CC"/>
              </a:solidFill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DDDE81B2-FE08-454E-9451-21B72B8014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8" y="5732463"/>
            <a:ext cx="903605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it-IT" altLang="it-IT" sz="4400" b="1" dirty="0">
                <a:solidFill>
                  <a:srgbClr val="C00000"/>
                </a:solidFill>
                <a:latin typeface="Comic Sans MS" panose="030F0902030302020204" pitchFamily="66" charset="0"/>
              </a:rPr>
              <a:t>Didattica trasversale</a:t>
            </a:r>
            <a:endParaRPr lang="it-IT" altLang="it-IT" sz="4400" b="1" dirty="0">
              <a:solidFill>
                <a:srgbClr val="C00000"/>
              </a:solidFill>
            </a:endParaRP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0217C3CE-D1D8-0E41-9C06-8D4FDEA348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1905000"/>
            <a:ext cx="7920037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Font typeface="Arial" pitchFamily="34" charset="0"/>
              <a:buChar char="•"/>
              <a:defRPr/>
            </a:pPr>
            <a:r>
              <a:rPr lang="it-IT" sz="3600" dirty="0">
                <a:solidFill>
                  <a:srgbClr val="0033CC"/>
                </a:solidFill>
                <a:latin typeface="Comic Sans MS" pitchFamily="66" charset="0"/>
              </a:rPr>
              <a:t>Integrazione delle varie discipline scientifiche</a:t>
            </a:r>
          </a:p>
          <a:p>
            <a:pPr marL="457200" indent="-457200" algn="ctr">
              <a:lnSpc>
                <a:spcPts val="1800"/>
              </a:lnSpc>
              <a:buFont typeface="Arial" pitchFamily="34" charset="0"/>
              <a:buChar char="•"/>
              <a:defRPr/>
            </a:pPr>
            <a:endParaRPr lang="it-IT" sz="3600" dirty="0">
              <a:solidFill>
                <a:srgbClr val="0033CC"/>
              </a:solidFill>
              <a:latin typeface="Comic Sans MS" pitchFamily="66" charset="0"/>
            </a:endParaRP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it-IT" sz="3600" dirty="0">
                <a:solidFill>
                  <a:srgbClr val="0033CC"/>
                </a:solidFill>
                <a:latin typeface="Comic Sans MS" pitchFamily="66" charset="0"/>
              </a:rPr>
              <a:t>Integrazione con gli altri aspetti del sapere</a:t>
            </a:r>
          </a:p>
          <a:p>
            <a:pPr algn="ctr">
              <a:lnSpc>
                <a:spcPts val="1800"/>
              </a:lnSpc>
              <a:buFont typeface="Wingdings" pitchFamily="2" charset="2"/>
              <a:buChar char="Ø"/>
              <a:defRPr/>
            </a:pPr>
            <a:endParaRPr lang="it-IT" sz="3600" dirty="0">
              <a:solidFill>
                <a:srgbClr val="0033CC"/>
              </a:solidFill>
              <a:latin typeface="Comic Sans MS" pitchFamily="66" charset="0"/>
            </a:endParaRPr>
          </a:p>
          <a:p>
            <a:pPr algn="ctr">
              <a:defRPr/>
            </a:pPr>
            <a:r>
              <a:rPr lang="it-IT" sz="3600" b="1" dirty="0">
                <a:solidFill>
                  <a:srgbClr val="0033CC"/>
                </a:solidFill>
                <a:latin typeface="Comic Sans MS" pitchFamily="66" charset="0"/>
              </a:rPr>
              <a:t>Affrontare aspetti etici e sociali </a:t>
            </a:r>
            <a:endParaRPr lang="it-IT" sz="3600" b="1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ext Box 2">
            <a:extLst>
              <a:ext uri="{FF2B5EF4-FFF2-40B4-BE49-F238E27FC236}">
                <a16:creationId xmlns:a16="http://schemas.microsoft.com/office/drawing/2014/main" id="{72B0A414-D3A1-1D41-BFC0-3D30B97C85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325" y="5175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it-IT" altLang="it-IT">
              <a:latin typeface="Times" pitchFamily="2" charset="0"/>
            </a:endParaRPr>
          </a:p>
        </p:txBody>
      </p:sp>
      <p:sp>
        <p:nvSpPr>
          <p:cNvPr id="82946" name="Text Box 3">
            <a:extLst>
              <a:ext uri="{FF2B5EF4-FFF2-40B4-BE49-F238E27FC236}">
                <a16:creationId xmlns:a16="http://schemas.microsoft.com/office/drawing/2014/main" id="{707C2315-7A56-7744-8664-43FF5A1D22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188" y="1141413"/>
            <a:ext cx="7413625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it-IT" altLang="it-IT" sz="3600" b="1" dirty="0">
                <a:solidFill>
                  <a:srgbClr val="0033CC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L’</a:t>
            </a:r>
            <a:r>
              <a:rPr lang="it-IT" altLang="ja-JP" sz="3600" b="1" dirty="0">
                <a:solidFill>
                  <a:srgbClr val="0033CC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integrazione dei vari aspetti permette di vedere il problema nella sua globalità</a:t>
            </a:r>
            <a:endParaRPr lang="it-IT" altLang="it-IT" sz="3600" b="1" dirty="0">
              <a:solidFill>
                <a:srgbClr val="0033CC"/>
              </a:solidFill>
              <a:latin typeface="Comic Sans MS" panose="030F09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82947" name="Text Box 4">
            <a:extLst>
              <a:ext uri="{FF2B5EF4-FFF2-40B4-BE49-F238E27FC236}">
                <a16:creationId xmlns:a16="http://schemas.microsoft.com/office/drawing/2014/main" id="{66AB0F53-AF64-1745-874D-2ECA4B8C5D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75" y="360363"/>
            <a:ext cx="903605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it-IT" altLang="it-IT" sz="4400" b="1" dirty="0">
                <a:solidFill>
                  <a:srgbClr val="C00000"/>
                </a:solidFill>
                <a:latin typeface="Comic Sans MS" panose="030F0902030302020204" pitchFamily="66" charset="0"/>
              </a:rPr>
              <a:t>Didattica trasversale</a:t>
            </a:r>
            <a:endParaRPr lang="it-IT" altLang="it-IT" sz="4400" b="1" dirty="0">
              <a:solidFill>
                <a:srgbClr val="C00000"/>
              </a:solidFill>
            </a:endParaRPr>
          </a:p>
        </p:txBody>
      </p:sp>
      <p:sp>
        <p:nvSpPr>
          <p:cNvPr id="82948" name="Text Box 3">
            <a:extLst>
              <a:ext uri="{FF2B5EF4-FFF2-40B4-BE49-F238E27FC236}">
                <a16:creationId xmlns:a16="http://schemas.microsoft.com/office/drawing/2014/main" id="{9BA5FB98-BB49-7A4D-AF85-8A59042B1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6475" y="3267075"/>
            <a:ext cx="7134225" cy="293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Aft>
                <a:spcPts val="0"/>
              </a:spcAft>
            </a:pPr>
            <a:r>
              <a:rPr lang="en-US" altLang="it-IT" sz="3600" b="1" dirty="0" err="1">
                <a:solidFill>
                  <a:srgbClr val="0033CC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Coinvolgere</a:t>
            </a:r>
            <a:r>
              <a:rPr lang="en-US" altLang="it-IT" sz="3600" b="1" dirty="0">
                <a:solidFill>
                  <a:srgbClr val="0033CC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it-IT" sz="3600" b="1" dirty="0" err="1">
                <a:solidFill>
                  <a:srgbClr val="0033CC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nell’insegnamento</a:t>
            </a:r>
            <a:r>
              <a:rPr lang="en-US" altLang="it-IT" sz="3600" b="1" dirty="0">
                <a:solidFill>
                  <a:srgbClr val="0033CC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it-IT" sz="3600" b="1" dirty="0" err="1">
                <a:solidFill>
                  <a:srgbClr val="0033CC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delle</a:t>
            </a:r>
            <a:r>
              <a:rPr lang="en-US" altLang="it-IT" sz="3600" b="1" dirty="0">
                <a:solidFill>
                  <a:srgbClr val="0033CC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it-IT" sz="3600" b="1" dirty="0" err="1">
                <a:solidFill>
                  <a:srgbClr val="0033CC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scienze</a:t>
            </a:r>
            <a:r>
              <a:rPr lang="en-US" altLang="it-IT" sz="3600" b="1" dirty="0">
                <a:solidFill>
                  <a:srgbClr val="0033CC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it-IT" sz="3600" b="1" dirty="0" err="1">
                <a:solidFill>
                  <a:srgbClr val="0033CC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sia</a:t>
            </a:r>
            <a:r>
              <a:rPr lang="en-US" altLang="it-IT" sz="3600" b="1" dirty="0">
                <a:solidFill>
                  <a:srgbClr val="0033CC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it-IT" sz="3600" b="1" dirty="0" err="1">
                <a:solidFill>
                  <a:srgbClr val="0033CC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docenti</a:t>
            </a:r>
            <a:r>
              <a:rPr lang="en-US" altLang="it-IT" sz="3600" b="1" dirty="0">
                <a:solidFill>
                  <a:srgbClr val="0033CC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 di area </a:t>
            </a:r>
            <a:r>
              <a:rPr lang="en-US" altLang="it-IT" sz="3600" b="1" dirty="0" err="1">
                <a:solidFill>
                  <a:srgbClr val="0033CC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scientifica</a:t>
            </a:r>
            <a:r>
              <a:rPr lang="en-US" altLang="it-IT" sz="3600" b="1" dirty="0">
                <a:solidFill>
                  <a:srgbClr val="0033CC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it-IT" sz="3600" b="1" dirty="0" err="1">
                <a:solidFill>
                  <a:srgbClr val="0033CC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che</a:t>
            </a:r>
            <a:r>
              <a:rPr lang="en-US" altLang="it-IT" sz="3600" b="1" dirty="0">
                <a:solidFill>
                  <a:srgbClr val="0033CC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it-IT" sz="3600" b="1" dirty="0" err="1">
                <a:solidFill>
                  <a:srgbClr val="0033CC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docenti</a:t>
            </a:r>
            <a:r>
              <a:rPr lang="en-US" altLang="it-IT" sz="3600" b="1" dirty="0">
                <a:solidFill>
                  <a:srgbClr val="0033CC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 di area </a:t>
            </a:r>
            <a:r>
              <a:rPr lang="en-US" altLang="it-IT" sz="3600" b="1" dirty="0" err="1">
                <a:solidFill>
                  <a:srgbClr val="0033CC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umanistica</a:t>
            </a:r>
            <a:r>
              <a:rPr lang="en-US" altLang="it-IT" sz="3600" b="1" dirty="0">
                <a:solidFill>
                  <a:srgbClr val="0033CC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 con </a:t>
            </a:r>
            <a:r>
              <a:rPr lang="en-US" altLang="it-IT" sz="3600" b="1" dirty="0" err="1">
                <a:solidFill>
                  <a:srgbClr val="0033CC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pari</a:t>
            </a:r>
            <a:r>
              <a:rPr lang="en-US" altLang="it-IT" sz="3600" b="1" dirty="0">
                <a:solidFill>
                  <a:srgbClr val="0033CC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it-IT" sz="3600" b="1" dirty="0" err="1">
                <a:solidFill>
                  <a:srgbClr val="0033CC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dignità</a:t>
            </a:r>
            <a:endParaRPr lang="en-US" altLang="it-IT" sz="3600" b="1" dirty="0">
              <a:solidFill>
                <a:srgbClr val="0033CC"/>
              </a:solidFill>
              <a:latin typeface="Comic Sans MS" panose="030F0902030302020204" pitchFamily="66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altLang="it-IT" sz="3600" b="1" dirty="0" err="1">
                <a:solidFill>
                  <a:srgbClr val="0033CC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Ovviamente</a:t>
            </a:r>
            <a:r>
              <a:rPr lang="en-US" altLang="it-IT" sz="3600" b="1" dirty="0">
                <a:solidFill>
                  <a:srgbClr val="0033CC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it-IT" sz="3600" b="1" dirty="0" err="1">
                <a:solidFill>
                  <a:srgbClr val="0033CC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anche</a:t>
            </a:r>
            <a:r>
              <a:rPr lang="en-US" altLang="it-IT" sz="3600" b="1" dirty="0">
                <a:solidFill>
                  <a:srgbClr val="0033CC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it-IT" sz="3600" b="1" dirty="0" err="1">
                <a:solidFill>
                  <a:srgbClr val="0033CC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viceversa</a:t>
            </a:r>
            <a:r>
              <a:rPr lang="it-IT" altLang="it-IT" sz="3600" b="1" dirty="0">
                <a:solidFill>
                  <a:srgbClr val="0033CC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0" name="Text Box 2">
            <a:extLst>
              <a:ext uri="{FF2B5EF4-FFF2-40B4-BE49-F238E27FC236}">
                <a16:creationId xmlns:a16="http://schemas.microsoft.com/office/drawing/2014/main" id="{0AB29B2D-A8E6-7F46-88E4-3B29A2CAEF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476250"/>
            <a:ext cx="8715375" cy="609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en-US" sz="1800" b="1" i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algn="ctr">
              <a:defRPr/>
            </a:pPr>
            <a:r>
              <a:rPr lang="en-GB" sz="3600" b="1" dirty="0">
                <a:solidFill>
                  <a:srgbClr val="0033CC"/>
                </a:solidFill>
                <a:latin typeface="Comic Sans MS" pitchFamily="66" charset="0"/>
              </a:rPr>
              <a:t>The philosopher Edgar Morin states that our teaching system separates subjects and fragments reality, actually making understanding of the world impossible and preventing awareness of fundamental problems which need a trans-disciplinary approach</a:t>
            </a:r>
            <a:r>
              <a:rPr lang="en-GB" sz="3600" b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	</a:t>
            </a:r>
          </a:p>
          <a:p>
            <a:pPr algn="ctr">
              <a:defRPr/>
            </a:pPr>
            <a:endParaRPr lang="en-GB" sz="3600" dirty="0">
              <a:solidFill>
                <a:srgbClr val="00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 algn="ctr">
              <a:defRPr/>
            </a:pPr>
            <a:r>
              <a:rPr lang="fr-FR" dirty="0">
                <a:solidFill>
                  <a:srgbClr val="0033CC"/>
                </a:solidFill>
                <a:latin typeface="Comic Sans MS" pitchFamily="66" charset="0"/>
              </a:rPr>
              <a:t>E. Morin, </a:t>
            </a:r>
            <a:r>
              <a:rPr lang="fr-FR" i="1" dirty="0">
                <a:solidFill>
                  <a:srgbClr val="0033CC"/>
                </a:solidFill>
                <a:latin typeface="Comic Sans MS" pitchFamily="66" charset="0"/>
              </a:rPr>
              <a:t>La Tête bien faite: Repenser la Réforme, Réformer la </a:t>
            </a:r>
            <a:r>
              <a:rPr lang="fr-FR" i="1" dirty="0" err="1">
                <a:solidFill>
                  <a:srgbClr val="0033CC"/>
                </a:solidFill>
                <a:latin typeface="Comic Sans MS" pitchFamily="66" charset="0"/>
              </a:rPr>
              <a:t>penséè</a:t>
            </a:r>
            <a:r>
              <a:rPr lang="fr-FR" i="1" dirty="0">
                <a:solidFill>
                  <a:srgbClr val="0033CC"/>
                </a:solidFill>
                <a:latin typeface="Comic Sans MS" pitchFamily="66" charset="0"/>
              </a:rPr>
              <a:t>, </a:t>
            </a:r>
            <a:r>
              <a:rPr lang="fr-FR" dirty="0">
                <a:solidFill>
                  <a:srgbClr val="0033CC"/>
                </a:solidFill>
                <a:latin typeface="Comic Sans MS" pitchFamily="66" charset="0"/>
              </a:rPr>
              <a:t>Seuil, </a:t>
            </a:r>
            <a:r>
              <a:rPr lang="fr-FR" b="1" dirty="0">
                <a:solidFill>
                  <a:srgbClr val="0033CC"/>
                </a:solidFill>
                <a:latin typeface="Comic Sans MS" pitchFamily="66" charset="0"/>
              </a:rPr>
              <a:t>1999</a:t>
            </a:r>
            <a:endParaRPr lang="en-GB" dirty="0">
              <a:solidFill>
                <a:srgbClr val="0033CC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Text Box 2"/>
          <p:cNvSpPr txBox="1">
            <a:spLocks noChangeArrowheads="1"/>
          </p:cNvSpPr>
          <p:nvPr/>
        </p:nvSpPr>
        <p:spPr bwMode="auto">
          <a:xfrm>
            <a:off x="142875" y="520700"/>
            <a:ext cx="8858250" cy="521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0033CC"/>
                </a:solidFill>
                <a:latin typeface="Comic Sans MS" pitchFamily="66" charset="0"/>
              </a:rPr>
              <a:t>People learn by doing, not by just watching and listening and they learn best what they want to know and need to know</a:t>
            </a:r>
            <a:endParaRPr lang="it-IT" sz="4000" b="1" dirty="0">
              <a:solidFill>
                <a:srgbClr val="00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 algn="ctr">
              <a:lnSpc>
                <a:spcPts val="2800"/>
              </a:lnSpc>
              <a:defRPr/>
            </a:pPr>
            <a:endParaRPr lang="en-GB" sz="3600" dirty="0">
              <a:solidFill>
                <a:srgbClr val="00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>
              <a:defRPr/>
            </a:pPr>
            <a:r>
              <a:rPr lang="en-GB" dirty="0">
                <a:solidFill>
                  <a:srgbClr val="0033CC"/>
                </a:solidFill>
                <a:latin typeface="Comic Sans MS" pitchFamily="66" charset="0"/>
              </a:rPr>
              <a:t>D. Wood, J. Bruner, G. Ross, </a:t>
            </a:r>
            <a:r>
              <a:rPr lang="en-GB" i="1" dirty="0">
                <a:solidFill>
                  <a:srgbClr val="0033CC"/>
                </a:solidFill>
                <a:latin typeface="Comic Sans MS" pitchFamily="66" charset="0"/>
              </a:rPr>
              <a:t>The role of tutoring in problem solving</a:t>
            </a:r>
            <a:r>
              <a:rPr lang="en-GB" dirty="0">
                <a:solidFill>
                  <a:srgbClr val="0033CC"/>
                </a:solidFill>
                <a:latin typeface="Comic Sans MS" pitchFamily="66" charset="0"/>
              </a:rPr>
              <a:t>, Journal of child psychology and psychiatry, </a:t>
            </a:r>
            <a:r>
              <a:rPr lang="en-GB" b="1" dirty="0">
                <a:solidFill>
                  <a:srgbClr val="0033CC"/>
                </a:solidFill>
                <a:latin typeface="Comic Sans MS" pitchFamily="66" charset="0"/>
              </a:rPr>
              <a:t>1976</a:t>
            </a:r>
            <a:r>
              <a:rPr lang="en-GB" dirty="0">
                <a:solidFill>
                  <a:srgbClr val="0033CC"/>
                </a:solidFill>
                <a:latin typeface="Comic Sans MS" pitchFamily="66" charset="0"/>
              </a:rPr>
              <a:t>, 17, 89</a:t>
            </a:r>
          </a:p>
          <a:p>
            <a:pPr algn="ctr">
              <a:lnSpc>
                <a:spcPts val="2000"/>
              </a:lnSpc>
              <a:defRPr/>
            </a:pPr>
            <a:endParaRPr lang="en-GB" dirty="0">
              <a:solidFill>
                <a:srgbClr val="0033CC"/>
              </a:solidFill>
              <a:latin typeface="Comic Sans MS" pitchFamily="66" charset="0"/>
            </a:endParaRPr>
          </a:p>
          <a:p>
            <a:pPr>
              <a:defRPr/>
            </a:pPr>
            <a:r>
              <a:rPr lang="it-IT" dirty="0">
                <a:solidFill>
                  <a:srgbClr val="0033CC"/>
                </a:solidFill>
                <a:latin typeface="Comic Sans MS" pitchFamily="66" charset="0"/>
              </a:rPr>
              <a:t>R. </a:t>
            </a:r>
            <a:r>
              <a:rPr lang="it-IT" dirty="0" err="1">
                <a:solidFill>
                  <a:srgbClr val="0033CC"/>
                </a:solidFill>
                <a:latin typeface="Comic Sans MS" pitchFamily="66" charset="0"/>
              </a:rPr>
              <a:t>Felder</a:t>
            </a:r>
            <a:r>
              <a:rPr lang="it-IT" dirty="0">
                <a:solidFill>
                  <a:srgbClr val="0033CC"/>
                </a:solidFill>
                <a:latin typeface="Comic Sans MS" pitchFamily="66" charset="0"/>
              </a:rPr>
              <a:t> , B. Brent, </a:t>
            </a:r>
            <a:r>
              <a:rPr lang="it-IT" i="1" dirty="0">
                <a:solidFill>
                  <a:srgbClr val="0033CC"/>
                </a:solidFill>
                <a:latin typeface="Comic Sans MS" pitchFamily="66" charset="0"/>
              </a:rPr>
              <a:t>Motivare ad apprendere attivamente,</a:t>
            </a:r>
            <a:r>
              <a:rPr lang="it-IT" dirty="0">
                <a:solidFill>
                  <a:srgbClr val="0033CC"/>
                </a:solidFill>
                <a:latin typeface="Comic Sans MS" pitchFamily="66" charset="0"/>
              </a:rPr>
              <a:t> Correggio, Italy, </a:t>
            </a:r>
            <a:r>
              <a:rPr lang="it-IT" b="1" dirty="0">
                <a:solidFill>
                  <a:srgbClr val="0033CC"/>
                </a:solidFill>
                <a:latin typeface="Comic Sans MS" pitchFamily="66" charset="0"/>
              </a:rPr>
              <a:t>2007</a:t>
            </a:r>
            <a:r>
              <a:rPr lang="it-IT" sz="1800" dirty="0">
                <a:solidFill>
                  <a:srgbClr val="0033CC"/>
                </a:solidFill>
                <a:latin typeface="Arial" charset="0"/>
              </a:rPr>
              <a:t> 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ext Box 2">
            <a:extLst>
              <a:ext uri="{FF2B5EF4-FFF2-40B4-BE49-F238E27FC236}">
                <a16:creationId xmlns:a16="http://schemas.microsoft.com/office/drawing/2014/main" id="{8AD24189-C5CD-DC44-AD6B-C071A9AF10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325" y="5175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it-IT" altLang="it-IT">
              <a:latin typeface="Times" pitchFamily="2" charset="0"/>
            </a:endParaRPr>
          </a:p>
        </p:txBody>
      </p:sp>
      <p:sp>
        <p:nvSpPr>
          <p:cNvPr id="86018" name="Text Box 3">
            <a:extLst>
              <a:ext uri="{FF2B5EF4-FFF2-40B4-BE49-F238E27FC236}">
                <a16:creationId xmlns:a16="http://schemas.microsoft.com/office/drawing/2014/main" id="{C29D91DE-7000-2E43-BF98-52EC467B4A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325" y="836613"/>
            <a:ext cx="7637463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it-IT" sz="4000" b="1" dirty="0" err="1">
                <a:solidFill>
                  <a:srgbClr val="0033CC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Ristabilire</a:t>
            </a:r>
            <a:r>
              <a:rPr lang="en-US" altLang="it-IT" sz="4000" b="1" dirty="0">
                <a:solidFill>
                  <a:srgbClr val="0033CC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 l’</a:t>
            </a:r>
            <a:r>
              <a:rPr lang="it-IT" altLang="it-IT" sz="4000" b="1" dirty="0">
                <a:solidFill>
                  <a:srgbClr val="0033CC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alleanza fra cultura scientifica e cultura umanistica </a:t>
            </a:r>
          </a:p>
        </p:txBody>
      </p:sp>
      <p:sp>
        <p:nvSpPr>
          <p:cNvPr id="422916" name="AutoShape 4">
            <a:extLst>
              <a:ext uri="{FF2B5EF4-FFF2-40B4-BE49-F238E27FC236}">
                <a16:creationId xmlns:a16="http://schemas.microsoft.com/office/drawing/2014/main" id="{A99E2C9C-4AF1-E54A-971C-4C8DF14128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0200" y="3141663"/>
            <a:ext cx="720725" cy="1009650"/>
          </a:xfrm>
          <a:prstGeom prst="downArrow">
            <a:avLst>
              <a:gd name="adj1" fmla="val 50000"/>
              <a:gd name="adj2" fmla="val 35022"/>
            </a:avLst>
          </a:prstGeom>
          <a:solidFill>
            <a:srgbClr val="CC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it-IT" altLang="it-IT"/>
          </a:p>
        </p:txBody>
      </p:sp>
      <p:sp>
        <p:nvSpPr>
          <p:cNvPr id="422917" name="Text Box 5">
            <a:extLst>
              <a:ext uri="{FF2B5EF4-FFF2-40B4-BE49-F238E27FC236}">
                <a16:creationId xmlns:a16="http://schemas.microsoft.com/office/drawing/2014/main" id="{0D5F2C43-719E-4E48-8FB9-EF8FBDE25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4581525"/>
            <a:ext cx="78486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it-IT" altLang="it-IT" sz="4000" dirty="0">
                <a:solidFill>
                  <a:srgbClr val="0033CC"/>
                </a:solidFill>
                <a:latin typeface="Comic Sans MS" panose="030F0902030302020204" pitchFamily="66" charset="0"/>
              </a:rPr>
              <a:t> </a:t>
            </a:r>
            <a:r>
              <a:rPr lang="it-IT" altLang="it-IT" sz="4000" b="1" dirty="0">
                <a:solidFill>
                  <a:srgbClr val="0033CC"/>
                </a:solidFill>
                <a:latin typeface="Comic Sans MS" panose="030F0902030302020204" pitchFamily="66" charset="0"/>
              </a:rPr>
              <a:t>La frattura fra cultura umanistica e scientifica</a:t>
            </a:r>
            <a:endParaRPr lang="en-US" altLang="it-IT" sz="4000" b="1" dirty="0">
              <a:solidFill>
                <a:srgbClr val="0033CC"/>
              </a:solidFill>
              <a:latin typeface="Comic Sans MS" panose="030F0902030302020204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2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2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2916" grpId="0" animBg="1"/>
      <p:bldP spid="42291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8" name="Text Box 2">
            <a:extLst>
              <a:ext uri="{FF2B5EF4-FFF2-40B4-BE49-F238E27FC236}">
                <a16:creationId xmlns:a16="http://schemas.microsoft.com/office/drawing/2014/main" id="{5C281BB4-10DE-5346-BAF1-9359F23711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3668713"/>
            <a:ext cx="82089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GB" altLang="it-IT" sz="3600" b="1" dirty="0">
                <a:solidFill>
                  <a:srgbClr val="0033CC"/>
                </a:solidFill>
                <a:latin typeface="Comic Sans MS" panose="030F0902030302020204" pitchFamily="66" charset="0"/>
              </a:rPr>
              <a:t>Scientists have, for their own nature, the future in their blood</a:t>
            </a:r>
            <a:r>
              <a:rPr lang="en-GB" altLang="it-IT" sz="3600" b="1" i="1" dirty="0">
                <a:solidFill>
                  <a:srgbClr val="0033CC"/>
                </a:solidFill>
                <a:latin typeface="Comic Sans MS" panose="030F0902030302020204" pitchFamily="66" charset="0"/>
              </a:rPr>
              <a:t> </a:t>
            </a:r>
            <a:endParaRPr lang="it-IT" altLang="it-IT" sz="3600" b="1" dirty="0">
              <a:solidFill>
                <a:srgbClr val="0033CC"/>
              </a:solidFill>
              <a:latin typeface="Comic Sans MS" panose="030F0902030302020204" pitchFamily="66" charset="0"/>
            </a:endParaRPr>
          </a:p>
        </p:txBody>
      </p:sp>
      <p:sp>
        <p:nvSpPr>
          <p:cNvPr id="423939" name="Text Box 3">
            <a:extLst>
              <a:ext uri="{FF2B5EF4-FFF2-40B4-BE49-F238E27FC236}">
                <a16:creationId xmlns:a16="http://schemas.microsoft.com/office/drawing/2014/main" id="{1FD49A25-85E1-BA47-984A-951BAB9507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576" y="5213350"/>
            <a:ext cx="75613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GB" altLang="it-IT" sz="3600" b="1" dirty="0">
                <a:solidFill>
                  <a:srgbClr val="0033CC"/>
                </a:solidFill>
                <a:latin typeface="Comic Sans MS" panose="030F0902030302020204" pitchFamily="66" charset="0"/>
              </a:rPr>
              <a:t>Humanists have their eyes turned to the past</a:t>
            </a:r>
            <a:endParaRPr lang="it-IT" altLang="it-IT" sz="3600" b="1" dirty="0">
              <a:solidFill>
                <a:srgbClr val="0033CC"/>
              </a:solidFill>
              <a:latin typeface="Comic Sans MS" panose="030F0902030302020204" pitchFamily="66" charset="0"/>
            </a:endParaRPr>
          </a:p>
        </p:txBody>
      </p:sp>
      <p:grpSp>
        <p:nvGrpSpPr>
          <p:cNvPr id="87043" name="Gruppo 7">
            <a:extLst>
              <a:ext uri="{FF2B5EF4-FFF2-40B4-BE49-F238E27FC236}">
                <a16:creationId xmlns:a16="http://schemas.microsoft.com/office/drawing/2014/main" id="{D4599C65-87B6-4E49-8AD3-19A7C2E31A34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333375"/>
            <a:ext cx="8713787" cy="2990850"/>
            <a:chOff x="179512" y="332656"/>
            <a:chExt cx="8712968" cy="2990850"/>
          </a:xfrm>
        </p:grpSpPr>
        <p:grpSp>
          <p:nvGrpSpPr>
            <p:cNvPr id="87044" name="Gruppo 5">
              <a:extLst>
                <a:ext uri="{FF2B5EF4-FFF2-40B4-BE49-F238E27FC236}">
                  <a16:creationId xmlns:a16="http://schemas.microsoft.com/office/drawing/2014/main" id="{5F696C3C-76CC-6A42-A956-80E21A6F1F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9512" y="332656"/>
              <a:ext cx="8712968" cy="2990850"/>
              <a:chOff x="179512" y="332656"/>
              <a:chExt cx="8712968" cy="2990850"/>
            </a:xfrm>
          </p:grpSpPr>
          <p:sp>
            <p:nvSpPr>
              <p:cNvPr id="87046" name="Text Box 4">
                <a:extLst>
                  <a:ext uri="{FF2B5EF4-FFF2-40B4-BE49-F238E27FC236}">
                    <a16:creationId xmlns:a16="http://schemas.microsoft.com/office/drawing/2014/main" id="{1AA79D90-AAE5-8549-ABD4-28BF97BD99E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39752" y="780380"/>
                <a:ext cx="6552728" cy="18774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algn="ctr"/>
                <a:r>
                  <a:rPr lang="it-IT" altLang="it-IT" sz="4000" b="1" dirty="0">
                    <a:solidFill>
                      <a:srgbClr val="C00000"/>
                    </a:solidFill>
                    <a:latin typeface="Comic Sans MS" panose="030F0902030302020204" pitchFamily="66" charset="0"/>
                  </a:rPr>
                  <a:t>The </a:t>
                </a:r>
                <a:r>
                  <a:rPr lang="it-IT" altLang="it-IT" sz="4000" b="1" dirty="0" err="1">
                    <a:solidFill>
                      <a:srgbClr val="C00000"/>
                    </a:solidFill>
                    <a:latin typeface="Comic Sans MS" panose="030F0902030302020204" pitchFamily="66" charset="0"/>
                  </a:rPr>
                  <a:t>two</a:t>
                </a:r>
                <a:r>
                  <a:rPr lang="it-IT" altLang="it-IT" sz="4000" b="1" dirty="0">
                    <a:solidFill>
                      <a:srgbClr val="C00000"/>
                    </a:solidFill>
                    <a:latin typeface="Comic Sans MS" panose="030F0902030302020204" pitchFamily="66" charset="0"/>
                  </a:rPr>
                  <a:t> </a:t>
                </a:r>
                <a:r>
                  <a:rPr lang="it-IT" altLang="it-IT" sz="4000" b="1" dirty="0" err="1">
                    <a:solidFill>
                      <a:srgbClr val="C00000"/>
                    </a:solidFill>
                    <a:latin typeface="Comic Sans MS" panose="030F0902030302020204" pitchFamily="66" charset="0"/>
                  </a:rPr>
                  <a:t>Cultures</a:t>
                </a:r>
                <a:r>
                  <a:rPr lang="it-IT" altLang="it-IT" sz="4000" b="1" dirty="0">
                    <a:solidFill>
                      <a:srgbClr val="C00000"/>
                    </a:solidFill>
                    <a:latin typeface="Comic Sans MS" panose="030F0902030302020204" pitchFamily="66" charset="0"/>
                  </a:rPr>
                  <a:t> and the </a:t>
                </a:r>
                <a:r>
                  <a:rPr lang="it-IT" altLang="it-IT" sz="4000" b="1" dirty="0" err="1">
                    <a:solidFill>
                      <a:srgbClr val="C00000"/>
                    </a:solidFill>
                    <a:latin typeface="Comic Sans MS" panose="030F0902030302020204" pitchFamily="66" charset="0"/>
                  </a:rPr>
                  <a:t>scientific</a:t>
                </a:r>
                <a:r>
                  <a:rPr lang="it-IT" altLang="it-IT" sz="4000" b="1" dirty="0">
                    <a:solidFill>
                      <a:srgbClr val="C00000"/>
                    </a:solidFill>
                    <a:latin typeface="Comic Sans MS" panose="030F0902030302020204" pitchFamily="66" charset="0"/>
                  </a:rPr>
                  <a:t> </a:t>
                </a:r>
                <a:r>
                  <a:rPr lang="it-IT" altLang="it-IT" sz="4000" b="1" dirty="0" err="1">
                    <a:solidFill>
                      <a:srgbClr val="C00000"/>
                    </a:solidFill>
                    <a:latin typeface="Comic Sans MS" panose="030F0902030302020204" pitchFamily="66" charset="0"/>
                  </a:rPr>
                  <a:t>revolution</a:t>
                </a:r>
                <a:endParaRPr lang="it-IT" altLang="it-IT" sz="4000" b="1" dirty="0">
                  <a:solidFill>
                    <a:srgbClr val="C00000"/>
                  </a:solidFill>
                  <a:latin typeface="Comic Sans MS" panose="030F0902030302020204" pitchFamily="66" charset="0"/>
                </a:endParaRPr>
              </a:p>
              <a:p>
                <a:pPr algn="ctr"/>
                <a:r>
                  <a:rPr lang="it-IT" altLang="it-IT" sz="3600" b="1" dirty="0">
                    <a:solidFill>
                      <a:srgbClr val="0033CC"/>
                    </a:solidFill>
                    <a:latin typeface="Comic Sans MS" panose="030F0902030302020204" pitchFamily="66" charset="0"/>
                  </a:rPr>
                  <a:t>Charles P. </a:t>
                </a:r>
                <a:r>
                  <a:rPr lang="it-IT" altLang="it-IT" sz="3600" b="1" dirty="0" err="1">
                    <a:solidFill>
                      <a:srgbClr val="0033CC"/>
                    </a:solidFill>
                    <a:latin typeface="Comic Sans MS" panose="030F0902030302020204" pitchFamily="66" charset="0"/>
                  </a:rPr>
                  <a:t>Snow</a:t>
                </a:r>
                <a:endParaRPr lang="it-IT" altLang="it-IT" sz="3600" b="1" dirty="0">
                  <a:solidFill>
                    <a:srgbClr val="0033CC"/>
                  </a:solidFill>
                  <a:latin typeface="Comic Sans MS" panose="030F0902030302020204" pitchFamily="66" charset="0"/>
                </a:endParaRPr>
              </a:p>
            </p:txBody>
          </p:sp>
          <p:pic>
            <p:nvPicPr>
              <p:cNvPr id="87047" name="Picture 6" descr="Risultati immagini per the two cultures snow pdf">
                <a:extLst>
                  <a:ext uri="{FF2B5EF4-FFF2-40B4-BE49-F238E27FC236}">
                    <a16:creationId xmlns:a16="http://schemas.microsoft.com/office/drawing/2014/main" id="{4B6F01C2-1289-2849-8839-3AF6D4227BE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512" y="332656"/>
                <a:ext cx="2095500" cy="2990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87045" name="CasellaDiTesto 6">
              <a:extLst>
                <a:ext uri="{FF2B5EF4-FFF2-40B4-BE49-F238E27FC236}">
                  <a16:creationId xmlns:a16="http://schemas.microsoft.com/office/drawing/2014/main" id="{040FE49E-90FB-1F4F-996F-8AFA49C7A1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66970" y="2965420"/>
              <a:ext cx="58221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r>
                <a:rPr lang="en-GB" altLang="it-IT" sz="1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1959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3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3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3938" grpId="0" autoUpdateAnimBg="0"/>
      <p:bldP spid="423939" grpId="0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ext Box 4">
            <a:extLst>
              <a:ext uri="{FF2B5EF4-FFF2-40B4-BE49-F238E27FC236}">
                <a16:creationId xmlns:a16="http://schemas.microsoft.com/office/drawing/2014/main" id="{0BD810B5-014C-8E44-9A4F-53B396DCD0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692150"/>
            <a:ext cx="79930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it-IT" altLang="it-IT" sz="3600" dirty="0">
                <a:solidFill>
                  <a:srgbClr val="0033CC"/>
                </a:solidFill>
                <a:latin typeface="Comic Sans MS" panose="030F0902030302020204" pitchFamily="66" charset="0"/>
              </a:rPr>
              <a:t>L’integrazione fra le discipline permette di: </a:t>
            </a:r>
            <a:endParaRPr lang="it-IT" altLang="it-IT" sz="3600" dirty="0">
              <a:solidFill>
                <a:srgbClr val="0033CC"/>
              </a:solidFill>
            </a:endParaRPr>
          </a:p>
        </p:txBody>
      </p:sp>
      <p:sp>
        <p:nvSpPr>
          <p:cNvPr id="455685" name="Text Box 5">
            <a:extLst>
              <a:ext uri="{FF2B5EF4-FFF2-40B4-BE49-F238E27FC236}">
                <a16:creationId xmlns:a16="http://schemas.microsoft.com/office/drawing/2014/main" id="{4670256E-E5FE-B841-B0F0-5F0231D556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4743450"/>
            <a:ext cx="7705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it-IT" altLang="it-IT" sz="3600" b="1" dirty="0">
                <a:solidFill>
                  <a:srgbClr val="0033CC"/>
                </a:solidFill>
                <a:latin typeface="Comic Sans MS" panose="030F0902030302020204" pitchFamily="66" charset="0"/>
              </a:rPr>
              <a:t>ridurre la dispersione scolastica</a:t>
            </a:r>
            <a:endParaRPr lang="it-IT" altLang="it-IT" sz="3600" b="1" dirty="0">
              <a:solidFill>
                <a:srgbClr val="0033CC"/>
              </a:solidFill>
            </a:endParaRPr>
          </a:p>
        </p:txBody>
      </p:sp>
      <p:sp>
        <p:nvSpPr>
          <p:cNvPr id="455686" name="Text Box 6">
            <a:extLst>
              <a:ext uri="{FF2B5EF4-FFF2-40B4-BE49-F238E27FC236}">
                <a16:creationId xmlns:a16="http://schemas.microsoft.com/office/drawing/2014/main" id="{8A6BC7A9-68F9-2B4A-A24F-535B0CAC7D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2395538"/>
            <a:ext cx="74168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it-IT" altLang="it-IT" sz="3600" b="1" dirty="0">
                <a:solidFill>
                  <a:srgbClr val="0033CC"/>
                </a:solidFill>
                <a:latin typeface="Comic Sans MS" panose="030F0902030302020204" pitchFamily="66" charset="0"/>
              </a:rPr>
              <a:t>eliminare le differenze di sesso nel processo di apprendimento delle scienze </a:t>
            </a:r>
            <a:endParaRPr lang="it-IT" altLang="it-IT" sz="3600" b="1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5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5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5685" grpId="0"/>
      <p:bldP spid="45568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ext Box 2">
            <a:extLst>
              <a:ext uri="{FF2B5EF4-FFF2-40B4-BE49-F238E27FC236}">
                <a16:creationId xmlns:a16="http://schemas.microsoft.com/office/drawing/2014/main" id="{10A6E616-FF73-2B40-BE1D-A3B553601E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368" y="1916832"/>
            <a:ext cx="7561263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it-IT" altLang="it-IT" sz="4000" dirty="0">
                <a:solidFill>
                  <a:srgbClr val="003399"/>
                </a:solidFill>
                <a:latin typeface="Comic Sans MS" panose="030F0902030302020204" pitchFamily="66" charset="0"/>
              </a:rPr>
              <a:t> </a:t>
            </a:r>
            <a:r>
              <a:rPr lang="it-IT" altLang="it-IT" sz="3600" b="1" dirty="0">
                <a:solidFill>
                  <a:srgbClr val="0033CC"/>
                </a:solidFill>
                <a:latin typeface="Comic Sans MS" panose="030F0902030302020204" pitchFamily="66" charset="0"/>
              </a:rPr>
              <a:t>Questa metodologia non riguarda in modo specifico le discipline scientifiche e il luogo laboratorio, ma è piuttosto da intendersi come un approccio metodologico-didattico di validità generale applicabile a qualsiasi disciplina</a:t>
            </a: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A0E7FC8F-E519-E649-93A8-9AB2305A8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368" y="476672"/>
            <a:ext cx="730902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it-IT" altLang="it-IT" sz="4000" b="1" dirty="0">
                <a:solidFill>
                  <a:srgbClr val="C00000"/>
                </a:solidFill>
                <a:latin typeface="Comic Sans MS" panose="030F0902030302020204" pitchFamily="66" charset="0"/>
              </a:rPr>
              <a:t>La didattica laboratoriale per unire le discipline 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ext Box 2">
            <a:extLst>
              <a:ext uri="{FF2B5EF4-FFF2-40B4-BE49-F238E27FC236}">
                <a16:creationId xmlns:a16="http://schemas.microsoft.com/office/drawing/2014/main" id="{59566625-6228-BA4F-BCCD-463D08E0F1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789" y="332656"/>
            <a:ext cx="82089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Aft>
                <a:spcPts val="1800"/>
              </a:spcAft>
            </a:pPr>
            <a:r>
              <a:rPr lang="it-IT" altLang="it-IT" sz="3600" b="1" dirty="0">
                <a:solidFill>
                  <a:srgbClr val="0033CC"/>
                </a:solidFill>
                <a:latin typeface="Comic Sans MS" panose="030F0902030302020204" pitchFamily="66" charset="0"/>
              </a:rPr>
              <a:t>Energia, Cibo, Ambiente, Acqua</a:t>
            </a:r>
            <a:endParaRPr lang="it-IT" altLang="it-IT" sz="3600" b="1" dirty="0">
              <a:solidFill>
                <a:srgbClr val="0033CC"/>
              </a:solidFill>
            </a:endParaRP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262E5C99-4354-1A4C-9176-1FDB8BA107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789" y="5871339"/>
            <a:ext cx="80724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it-IT" altLang="it-IT" sz="3200" b="1" dirty="0">
                <a:solidFill>
                  <a:srgbClr val="0033CC"/>
                </a:solidFill>
                <a:latin typeface="Comic Sans MS" panose="030F0902030302020204" pitchFamily="66" charset="0"/>
              </a:rPr>
              <a:t>Educazione civica</a:t>
            </a:r>
            <a:endParaRPr lang="it-IT" altLang="it-IT" sz="3200" b="1" dirty="0">
              <a:solidFill>
                <a:srgbClr val="0033CC"/>
              </a:solidFill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AAA5C856-5FFC-364B-B609-9F5E18631CD0}"/>
              </a:ext>
            </a:extLst>
          </p:cNvPr>
          <p:cNvGrpSpPr/>
          <p:nvPr/>
        </p:nvGrpSpPr>
        <p:grpSpPr>
          <a:xfrm>
            <a:off x="454270" y="1196752"/>
            <a:ext cx="8072438" cy="1571982"/>
            <a:chOff x="454270" y="1196752"/>
            <a:chExt cx="8072438" cy="1571982"/>
          </a:xfrm>
        </p:grpSpPr>
        <p:sp>
          <p:nvSpPr>
            <p:cNvPr id="418819" name="Text Box 3">
              <a:extLst>
                <a:ext uri="{FF2B5EF4-FFF2-40B4-BE49-F238E27FC236}">
                  <a16:creationId xmlns:a16="http://schemas.microsoft.com/office/drawing/2014/main" id="{B70C1F61-CBA7-9449-BD73-D71D71ACCD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4270" y="2060848"/>
              <a:ext cx="8072438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it-IT" altLang="it-IT" sz="4000" b="1" dirty="0">
                  <a:solidFill>
                    <a:srgbClr val="0033CC"/>
                  </a:solidFill>
                  <a:latin typeface="Comic Sans MS" panose="030F0902030302020204" pitchFamily="66" charset="0"/>
                </a:rPr>
                <a:t>Le risorse del pianeta</a:t>
              </a:r>
              <a:endParaRPr lang="it-IT" altLang="it-IT" sz="4000" b="1" dirty="0">
                <a:solidFill>
                  <a:srgbClr val="0033CC"/>
                </a:solidFill>
              </a:endParaRPr>
            </a:p>
          </p:txBody>
        </p:sp>
        <p:sp>
          <p:nvSpPr>
            <p:cNvPr id="6" name="AutoShape 4">
              <a:extLst>
                <a:ext uri="{FF2B5EF4-FFF2-40B4-BE49-F238E27FC236}">
                  <a16:creationId xmlns:a16="http://schemas.microsoft.com/office/drawing/2014/main" id="{56A4AED2-DD14-D54F-9FD1-97746F2ED2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9907" y="1196752"/>
              <a:ext cx="576109" cy="761106"/>
            </a:xfrm>
            <a:prstGeom prst="downArrow">
              <a:avLst>
                <a:gd name="adj1" fmla="val 50000"/>
                <a:gd name="adj2" fmla="val 35022"/>
              </a:avLst>
            </a:prstGeom>
            <a:solidFill>
              <a:srgbClr val="CC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endParaRPr lang="it-IT" altLang="it-IT"/>
            </a:p>
          </p:txBody>
        </p:sp>
      </p:grp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76A0EA1-DB28-B64E-829D-3BC8C9D8E6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4" y="2871724"/>
            <a:ext cx="821531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Tema adatto a qualsiasi livello scolastico a seconda del grado di approfondimento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D900D00-05F8-624F-B38F-3601757A23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469" y="4165026"/>
            <a:ext cx="821531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Tema altamente interdisciplinare: </a:t>
            </a:r>
            <a:r>
              <a:rPr kumimoji="0" lang="it-IT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geografia, chimica, fisica, tecnologia, economia, lettere, arte, filosofia,</a:t>
            </a:r>
            <a:r>
              <a:rPr kumimoji="0" lang="it-IT" altLang="it-IT" sz="2800" b="1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 etc.</a:t>
            </a:r>
            <a:endParaRPr kumimoji="0" lang="it-IT" altLang="it-IT" sz="28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omic Sans MS" panose="030F0902030302020204" pitchFamily="66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Questione di Stili per i Sustainable Development Goals - Questione di Stili">
            <a:extLst>
              <a:ext uri="{FF2B5EF4-FFF2-40B4-BE49-F238E27FC236}">
                <a16:creationId xmlns:a16="http://schemas.microsoft.com/office/drawing/2014/main" id="{3CDF1DC4-85CE-BB4F-A5EB-2047BD8CB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9144000" cy="462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A931E5B-EEA0-D941-9C68-1ECF90CA72EC}"/>
              </a:ext>
            </a:extLst>
          </p:cNvPr>
          <p:cNvSpPr txBox="1"/>
          <p:nvPr/>
        </p:nvSpPr>
        <p:spPr>
          <a:xfrm>
            <a:off x="2987824" y="620688"/>
            <a:ext cx="33505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>
                <a:solidFill>
                  <a:srgbClr val="0033CC"/>
                </a:solidFill>
                <a:latin typeface="Comic Sans MS" panose="030F0902030302020204" pitchFamily="66" charset="0"/>
              </a:rPr>
              <a:t>Agenda 2030</a:t>
            </a:r>
          </a:p>
        </p:txBody>
      </p:sp>
    </p:spTree>
    <p:extLst>
      <p:ext uri="{BB962C8B-B14F-4D97-AF65-F5344CB8AC3E}">
        <p14:creationId xmlns:p14="http://schemas.microsoft.com/office/powerpoint/2010/main" val="389415009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5">
            <a:extLst>
              <a:ext uri="{FF2B5EF4-FFF2-40B4-BE49-F238E27FC236}">
                <a16:creationId xmlns:a16="http://schemas.microsoft.com/office/drawing/2014/main" id="{36FC627F-E177-6C45-9BAC-0DCD8D8BCF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04813"/>
            <a:ext cx="878522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48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Le risorse del pianeta: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4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passato, presente, futuro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03A252F-4B5A-1A43-A3FF-85972B0E87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781" y="2852936"/>
            <a:ext cx="821531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4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Partire dal passato, per discutere del presente e porsi il problema del futuro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http://api.ning.com/files/4AYb**6Clg03F6XBVPwarYa0gfdUC*rk7bBZobOzIk6dUsS42r*ka0COpwR9ruYcbyGmv4Shvui2GkZYtbpaqWexLnT-lOVR/nov12spreadsketch.jpg">
            <a:extLst>
              <a:ext uri="{FF2B5EF4-FFF2-40B4-BE49-F238E27FC236}">
                <a16:creationId xmlns:a16="http://schemas.microsoft.com/office/drawing/2014/main" id="{7DA9B3CA-A32C-2B4E-B85A-8E3050C4D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638" y="260350"/>
            <a:ext cx="6538912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CasellaDiTesto 4">
            <a:extLst>
              <a:ext uri="{FF2B5EF4-FFF2-40B4-BE49-F238E27FC236}">
                <a16:creationId xmlns:a16="http://schemas.microsoft.com/office/drawing/2014/main" id="{A6AF6741-0192-494A-908E-52259AB954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838" y="4637088"/>
            <a:ext cx="8143875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La Terra, dopo la sua nascita avvenuta 4,5 miliardi di anni fa, ha subito modifiche profondissime per tempi lunghissimi misurabili in ere geologiche 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8" name="Gruppo 5"/>
          <p:cNvGrpSpPr>
            <a:grpSpLocks/>
          </p:cNvGrpSpPr>
          <p:nvPr/>
        </p:nvGrpSpPr>
        <p:grpSpPr bwMode="auto">
          <a:xfrm>
            <a:off x="323850" y="404813"/>
            <a:ext cx="8712200" cy="2592387"/>
            <a:chOff x="323850" y="404813"/>
            <a:chExt cx="8712200" cy="2592387"/>
          </a:xfrm>
        </p:grpSpPr>
        <p:pic>
          <p:nvPicPr>
            <p:cNvPr id="6149" name="Picture 10" descr="http://www.cerchiodellaperfezioneblog.it/wp-content/uploads/2014/08/118699_Papel-de-Parede-ZEUS-OS-X-Terra-Vista-do-Espaco_1920x1080.jpg"/>
            <p:cNvPicPr>
              <a:picLocks noChangeAspect="1" noChangeArrowheads="1"/>
            </p:cNvPicPr>
            <p:nvPr/>
          </p:nvPicPr>
          <p:blipFill>
            <a:blip r:embed="rId2" cstate="print"/>
            <a:srcRect l="26643" t="15688" r="28012" b="21562"/>
            <a:stretch>
              <a:fillRect/>
            </a:stretch>
          </p:blipFill>
          <p:spPr bwMode="auto">
            <a:xfrm>
              <a:off x="323850" y="404813"/>
              <a:ext cx="3332163" cy="2592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50" name="CasellaDiTesto 7"/>
            <p:cNvSpPr txBox="1">
              <a:spLocks noChangeArrowheads="1"/>
            </p:cNvSpPr>
            <p:nvPr/>
          </p:nvSpPr>
          <p:spPr bwMode="auto">
            <a:xfrm>
              <a:off x="3851275" y="476250"/>
              <a:ext cx="5184775" cy="2062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3200" b="1" i="0" u="none" strike="noStrike" kern="1200" cap="none" spc="0" normalizeH="0" baseline="0" noProof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omic Sans MS" pitchFamily="66" charset="0"/>
                  <a:ea typeface="MS PGothic" panose="020B0600070205080204" pitchFamily="34" charset="-128"/>
                  <a:cs typeface="+mn-cs"/>
                </a:rPr>
                <a:t>Poi piano piano si è raggiunta una situazione “di pace” dominata da due importanti aspetti</a:t>
              </a:r>
            </a:p>
          </p:txBody>
        </p:sp>
      </p:grpSp>
      <p:grpSp>
        <p:nvGrpSpPr>
          <p:cNvPr id="8" name="Gruppo 7"/>
          <p:cNvGrpSpPr/>
          <p:nvPr/>
        </p:nvGrpSpPr>
        <p:grpSpPr>
          <a:xfrm>
            <a:off x="323527" y="3538538"/>
            <a:ext cx="8604449" cy="2554287"/>
            <a:chOff x="323527" y="3538538"/>
            <a:chExt cx="8604449" cy="2554287"/>
          </a:xfrm>
        </p:grpSpPr>
        <p:sp>
          <p:nvSpPr>
            <p:cNvPr id="3" name="CasellaDiTesto 2"/>
            <p:cNvSpPr txBox="1">
              <a:spLocks noChangeArrowheads="1"/>
            </p:cNvSpPr>
            <p:nvPr/>
          </p:nvSpPr>
          <p:spPr bwMode="auto">
            <a:xfrm>
              <a:off x="323527" y="3538538"/>
              <a:ext cx="4608513" cy="2554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omic Sans MS" pitchFamily="66" charset="0"/>
                  <a:ea typeface="MS PGothic" panose="020B0600070205080204" pitchFamily="34" charset="-128"/>
                  <a:cs typeface="+mn-cs"/>
                </a:rPr>
                <a:t>Il flusso di energia sempre rinnovato che arriva dal Sole, unico scambio che la Terra ha con l’esterno</a:t>
              </a:r>
            </a:p>
          </p:txBody>
        </p:sp>
        <p:pic>
          <p:nvPicPr>
            <p:cNvPr id="222210" name="Picture 2" descr="Risultati immagini per sole e terr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20072" y="3729354"/>
              <a:ext cx="3707904" cy="2291934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1488757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arth2_cassini 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50" y="0"/>
            <a:ext cx="6037263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643439" y="452438"/>
            <a:ext cx="2736851" cy="1757362"/>
            <a:chOff x="1924" y="285"/>
            <a:chExt cx="1724" cy="1107"/>
          </a:xfrm>
        </p:grpSpPr>
        <p:sp>
          <p:nvSpPr>
            <p:cNvPr id="29701" name="Text Box 5"/>
            <p:cNvSpPr txBox="1">
              <a:spLocks noChangeArrowheads="1"/>
            </p:cNvSpPr>
            <p:nvPr/>
          </p:nvSpPr>
          <p:spPr bwMode="auto">
            <a:xfrm>
              <a:off x="1924" y="285"/>
              <a:ext cx="146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3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3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3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3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Arial" charset="0"/>
                </a:rPr>
                <a:t>Questa è la Terra</a:t>
              </a:r>
            </a:p>
          </p:txBody>
        </p:sp>
        <p:sp>
          <p:nvSpPr>
            <p:cNvPr id="7174" name="Line 6"/>
            <p:cNvSpPr>
              <a:spLocks noChangeShapeType="1"/>
            </p:cNvSpPr>
            <p:nvPr/>
          </p:nvSpPr>
          <p:spPr bwMode="auto">
            <a:xfrm>
              <a:off x="3120" y="528"/>
              <a:ext cx="528" cy="864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</p:grp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-11630" y="0"/>
            <a:ext cx="3564000" cy="6912000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AR" sz="3200" b="0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omic Sans MS" pitchFamily="66" charset="0"/>
              <a:ea typeface="MS PGothic" panose="020B0600070205080204" pitchFamily="34" charset="-128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AR" sz="3200" b="0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omic Sans MS" pitchFamily="66" charset="0"/>
              <a:ea typeface="MS PGothic" panose="020B0600070205080204" pitchFamily="34" charset="-128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AR" sz="3200" b="0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omic Sans MS" pitchFamily="66" charset="0"/>
              <a:ea typeface="MS PGothic" panose="020B0600070205080204" pitchFamily="34" charset="-128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Arial" charset="0"/>
              </a:rPr>
              <a:t>Foto scattata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Arial" charset="0"/>
              </a:rPr>
              <a:t>dalla sonda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Arial" charset="0"/>
              </a:rPr>
              <a:t>Cassini-Juygens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Arial" charset="0"/>
              </a:rPr>
              <a:t>nel 2004,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Arial" charset="0"/>
              </a:rPr>
              <a:t>quando si trovava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Arial" charset="0"/>
              </a:rPr>
              <a:t>presso gli anelli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Arial" charset="0"/>
              </a:rPr>
              <a:t>di Saturno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AR" sz="3200" b="0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omic Sans MS" pitchFamily="66" charset="0"/>
              <a:ea typeface="MS PGothic" panose="020B0600070205080204" pitchFamily="34" charset="-128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AR" sz="3200" b="0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omic Sans MS" pitchFamily="66" charset="0"/>
              <a:ea typeface="MS PGothic" panose="020B0600070205080204" pitchFamily="34" charset="-128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AR" sz="3200" b="0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omic Sans MS" pitchFamily="66" charset="0"/>
              <a:ea typeface="MS PGothic" panose="020B0600070205080204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575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"/>
          <p:cNvSpPr txBox="1">
            <a:spLocks noChangeArrowheads="1"/>
          </p:cNvSpPr>
          <p:nvPr/>
        </p:nvSpPr>
        <p:spPr bwMode="auto">
          <a:xfrm>
            <a:off x="468313" y="188913"/>
            <a:ext cx="8351837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3600" dirty="0">
                <a:solidFill>
                  <a:srgbClr val="0033CC"/>
                </a:solidFill>
                <a:latin typeface="Comic Sans MS" pitchFamily="66" charset="0"/>
              </a:rPr>
              <a:t>Per far sì che gli studenti si approprino dei linguaggi e dei modi di operare della scienza</a:t>
            </a:r>
            <a:endParaRPr lang="it-IT" sz="3600" dirty="0">
              <a:solidFill>
                <a:srgbClr val="0033CC"/>
              </a:solidFill>
            </a:endParaRPr>
          </a:p>
        </p:txBody>
      </p:sp>
      <p:sp>
        <p:nvSpPr>
          <p:cNvPr id="392195" name="Text Box 3"/>
          <p:cNvSpPr txBox="1">
            <a:spLocks noChangeArrowheads="1"/>
          </p:cNvSpPr>
          <p:nvPr/>
        </p:nvSpPr>
        <p:spPr bwMode="auto">
          <a:xfrm>
            <a:off x="0" y="1989138"/>
            <a:ext cx="9144000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914400" lvl="1" indent="-457200">
              <a:buFontTx/>
              <a:buAutoNum type="arabicPeriod"/>
            </a:pPr>
            <a:r>
              <a:rPr lang="it-IT" sz="4000" b="1" dirty="0">
                <a:solidFill>
                  <a:srgbClr val="0033CC"/>
                </a:solidFill>
                <a:latin typeface="Comic Sans MS" pitchFamily="66" charset="0"/>
              </a:rPr>
              <a:t> Didattica laboratoriale</a:t>
            </a:r>
          </a:p>
          <a:p>
            <a:pPr marL="914400" lvl="1" indent="-457200"/>
            <a:r>
              <a:rPr lang="it-IT" sz="3600" i="1" dirty="0">
                <a:solidFill>
                  <a:srgbClr val="0033CC"/>
                </a:solidFill>
                <a:latin typeface="Comic Sans MS" pitchFamily="66" charset="0"/>
              </a:rPr>
              <a:t>		</a:t>
            </a:r>
            <a:r>
              <a:rPr lang="it-IT" sz="2800" i="1" dirty="0">
                <a:solidFill>
                  <a:srgbClr val="0033CC"/>
                </a:solidFill>
                <a:latin typeface="Comic Sans MS" pitchFamily="66" charset="0"/>
              </a:rPr>
              <a:t>People </a:t>
            </a:r>
            <a:r>
              <a:rPr lang="it-IT" sz="2800" i="1" dirty="0" err="1">
                <a:solidFill>
                  <a:srgbClr val="0033CC"/>
                </a:solidFill>
                <a:latin typeface="Comic Sans MS" pitchFamily="66" charset="0"/>
              </a:rPr>
              <a:t>learn</a:t>
            </a:r>
            <a:r>
              <a:rPr lang="it-IT" sz="2800" i="1" dirty="0">
                <a:solidFill>
                  <a:srgbClr val="0033CC"/>
                </a:solidFill>
                <a:latin typeface="Comic Sans MS" pitchFamily="66" charset="0"/>
              </a:rPr>
              <a:t> by </a:t>
            </a:r>
            <a:r>
              <a:rPr lang="it-IT" sz="2800" i="1" dirty="0" err="1">
                <a:solidFill>
                  <a:srgbClr val="0033CC"/>
                </a:solidFill>
                <a:latin typeface="Comic Sans MS" pitchFamily="66" charset="0"/>
              </a:rPr>
              <a:t>doing</a:t>
            </a:r>
            <a:r>
              <a:rPr lang="it-IT" sz="2800" i="1" dirty="0">
                <a:solidFill>
                  <a:srgbClr val="0033CC"/>
                </a:solidFill>
                <a:latin typeface="Comic Sans MS" pitchFamily="66" charset="0"/>
              </a:rPr>
              <a:t> (Se ascolto, dimentico; se vedo, ricordo; se faccio, imparo)</a:t>
            </a:r>
          </a:p>
        </p:txBody>
      </p:sp>
      <p:sp>
        <p:nvSpPr>
          <p:cNvPr id="392196" name="Text Box 4"/>
          <p:cNvSpPr txBox="1">
            <a:spLocks noChangeArrowheads="1"/>
          </p:cNvSpPr>
          <p:nvPr/>
        </p:nvSpPr>
        <p:spPr bwMode="auto">
          <a:xfrm>
            <a:off x="0" y="3716338"/>
            <a:ext cx="91440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073150" lvl="1" indent="-627063"/>
            <a:r>
              <a:rPr lang="it-IT" sz="4000" b="1" dirty="0">
                <a:solidFill>
                  <a:srgbClr val="0000FF"/>
                </a:solidFill>
                <a:latin typeface="Comic Sans MS" pitchFamily="66" charset="0"/>
              </a:rPr>
              <a:t>2.</a:t>
            </a:r>
            <a:r>
              <a:rPr lang="it-IT" sz="4000" dirty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it-IT" sz="4000" b="1" dirty="0">
                <a:solidFill>
                  <a:srgbClr val="0033CC"/>
                </a:solidFill>
                <a:latin typeface="Comic Sans MS" pitchFamily="66" charset="0"/>
              </a:rPr>
              <a:t>Affrontare temi collegati alla realtà quotidiana e al contesto sociale</a:t>
            </a:r>
          </a:p>
          <a:p>
            <a:pPr marL="1073150" lvl="1" indent="-627063" algn="ctr"/>
            <a:r>
              <a:rPr lang="it-IT" sz="2800" i="1" dirty="0">
                <a:solidFill>
                  <a:srgbClr val="0033CC"/>
                </a:solidFill>
                <a:latin typeface="Comic Sans MS" pitchFamily="66" charset="0"/>
              </a:rPr>
              <a:t>	People </a:t>
            </a:r>
            <a:r>
              <a:rPr lang="it-IT" sz="2800" i="1" dirty="0" err="1">
                <a:solidFill>
                  <a:srgbClr val="0033CC"/>
                </a:solidFill>
                <a:latin typeface="Comic Sans MS" pitchFamily="66" charset="0"/>
              </a:rPr>
              <a:t>learn</a:t>
            </a:r>
            <a:r>
              <a:rPr lang="it-IT" sz="2800" i="1" dirty="0">
                <a:solidFill>
                  <a:srgbClr val="0033CC"/>
                </a:solidFill>
                <a:latin typeface="Comic Sans MS" pitchFamily="66" charset="0"/>
              </a:rPr>
              <a:t> best </a:t>
            </a:r>
            <a:r>
              <a:rPr lang="it-IT" sz="2800" i="1" dirty="0" err="1">
                <a:solidFill>
                  <a:srgbClr val="0033CC"/>
                </a:solidFill>
                <a:latin typeface="Comic Sans MS" pitchFamily="66" charset="0"/>
              </a:rPr>
              <a:t>what</a:t>
            </a:r>
            <a:r>
              <a:rPr lang="it-IT" sz="2800" i="1" dirty="0">
                <a:solidFill>
                  <a:srgbClr val="0033CC"/>
                </a:solidFill>
                <a:latin typeface="Comic Sans MS" pitchFamily="66" charset="0"/>
              </a:rPr>
              <a:t> </a:t>
            </a:r>
            <a:r>
              <a:rPr lang="it-IT" sz="2800" i="1" dirty="0" err="1">
                <a:solidFill>
                  <a:srgbClr val="0033CC"/>
                </a:solidFill>
                <a:latin typeface="Comic Sans MS" pitchFamily="66" charset="0"/>
              </a:rPr>
              <a:t>they</a:t>
            </a:r>
            <a:r>
              <a:rPr lang="it-IT" sz="2800" i="1" dirty="0">
                <a:solidFill>
                  <a:srgbClr val="0033CC"/>
                </a:solidFill>
                <a:latin typeface="Comic Sans MS" pitchFamily="66" charset="0"/>
              </a:rPr>
              <a:t> </a:t>
            </a:r>
            <a:r>
              <a:rPr lang="it-IT" sz="2800" i="1" dirty="0" err="1">
                <a:solidFill>
                  <a:srgbClr val="0033CC"/>
                </a:solidFill>
                <a:latin typeface="Comic Sans MS" pitchFamily="66" charset="0"/>
              </a:rPr>
              <a:t>want</a:t>
            </a:r>
            <a:r>
              <a:rPr lang="it-IT" sz="2800" i="1" dirty="0">
                <a:solidFill>
                  <a:srgbClr val="0033CC"/>
                </a:solidFill>
                <a:latin typeface="Comic Sans MS" pitchFamily="66" charset="0"/>
              </a:rPr>
              <a:t> to </a:t>
            </a:r>
            <a:r>
              <a:rPr lang="it-IT" sz="2800" i="1" dirty="0" err="1">
                <a:solidFill>
                  <a:srgbClr val="0033CC"/>
                </a:solidFill>
                <a:latin typeface="Comic Sans MS" pitchFamily="66" charset="0"/>
              </a:rPr>
              <a:t>know</a:t>
            </a:r>
            <a:r>
              <a:rPr lang="it-IT" sz="2800" i="1" dirty="0">
                <a:solidFill>
                  <a:srgbClr val="0033CC"/>
                </a:solidFill>
                <a:latin typeface="Comic Sans MS" pitchFamily="66" charset="0"/>
              </a:rPr>
              <a:t> and </a:t>
            </a:r>
            <a:r>
              <a:rPr lang="it-IT" sz="2800" i="1" dirty="0" err="1">
                <a:solidFill>
                  <a:srgbClr val="0033CC"/>
                </a:solidFill>
                <a:latin typeface="Comic Sans MS" pitchFamily="66" charset="0"/>
              </a:rPr>
              <a:t>need</a:t>
            </a:r>
            <a:r>
              <a:rPr lang="it-IT" sz="2800" i="1" dirty="0">
                <a:solidFill>
                  <a:srgbClr val="0033CC"/>
                </a:solidFill>
                <a:latin typeface="Comic Sans MS" pitchFamily="66" charset="0"/>
              </a:rPr>
              <a:t> to </a:t>
            </a:r>
            <a:r>
              <a:rPr lang="it-IT" sz="2800" i="1" dirty="0" err="1">
                <a:solidFill>
                  <a:srgbClr val="0033CC"/>
                </a:solidFill>
                <a:latin typeface="Comic Sans MS" pitchFamily="66" charset="0"/>
              </a:rPr>
              <a:t>know</a:t>
            </a:r>
            <a:endParaRPr lang="it-IT" sz="2800" b="1" dirty="0">
              <a:solidFill>
                <a:srgbClr val="0033CC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2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2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92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2195" grpId="0"/>
      <p:bldP spid="392196" grpId="0"/>
      <p:bldP spid="392196" grpId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>
            <a:spLocks noChangeArrowheads="1"/>
          </p:cNvSpPr>
          <p:nvPr/>
        </p:nvSpPr>
        <p:spPr bwMode="auto">
          <a:xfrm>
            <a:off x="252288" y="5373216"/>
            <a:ext cx="87122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La quantità di ogni elemento presente sulla Terra è costante, ma in maniera dinamica: </a:t>
            </a:r>
            <a:r>
              <a:rPr kumimoji="0" lang="it-IT" altLang="it-IT" sz="2800" b="1" i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ciclo della materia</a:t>
            </a:r>
          </a:p>
        </p:txBody>
      </p:sp>
      <p:sp>
        <p:nvSpPr>
          <p:cNvPr id="8195" name="CasellaDiTesto 6"/>
          <p:cNvSpPr txBox="1">
            <a:spLocks noChangeArrowheads="1"/>
          </p:cNvSpPr>
          <p:nvPr/>
        </p:nvSpPr>
        <p:spPr bwMode="auto">
          <a:xfrm>
            <a:off x="215900" y="116632"/>
            <a:ext cx="864235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La materia che troviamo oggi sulla Terra è quella che si è formata nei momenti iniziali di vita del pianeta</a:t>
            </a:r>
          </a:p>
        </p:txBody>
      </p:sp>
      <p:pic>
        <p:nvPicPr>
          <p:cNvPr id="7" name="Picture 2" descr="Risultati immagini per periodic table box">
            <a:extLst>
              <a:ext uri="{FF2B5EF4-FFF2-40B4-BE49-F238E27FC236}">
                <a16:creationId xmlns:a16="http://schemas.microsoft.com/office/drawing/2014/main" id="{932F0AC5-FBCC-DB42-AC82-1AA28FAFA7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t="5445" b="5618"/>
          <a:stretch/>
        </p:blipFill>
        <p:spPr bwMode="auto">
          <a:xfrm>
            <a:off x="756655" y="1627811"/>
            <a:ext cx="7560840" cy="36984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42035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9">
            <a:extLst>
              <a:ext uri="{FF2B5EF4-FFF2-40B4-BE49-F238E27FC236}">
                <a16:creationId xmlns:a16="http://schemas.microsoft.com/office/drawing/2014/main" id="{0382604A-00C0-0048-9A7B-4C44DD836C45}"/>
              </a:ext>
            </a:extLst>
          </p:cNvPr>
          <p:cNvGrpSpPr>
            <a:grpSpLocks/>
          </p:cNvGrpSpPr>
          <p:nvPr/>
        </p:nvGrpSpPr>
        <p:grpSpPr bwMode="auto">
          <a:xfrm>
            <a:off x="117475" y="581025"/>
            <a:ext cx="8123238" cy="4143375"/>
            <a:chOff x="117475" y="581769"/>
            <a:chExt cx="8123238" cy="4143375"/>
          </a:xfrm>
        </p:grpSpPr>
        <p:pic>
          <p:nvPicPr>
            <p:cNvPr id="19464" name="Picture 8" descr="http://www.iris-sostenibilita.net/iris/sostenibilita/images/ciclo-carbonio.jpg">
              <a:extLst>
                <a:ext uri="{FF2B5EF4-FFF2-40B4-BE49-F238E27FC236}">
                  <a16:creationId xmlns:a16="http://schemas.microsoft.com/office/drawing/2014/main" id="{E283EB13-E5A3-B644-8031-769ADA3AA5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17475" y="581769"/>
              <a:ext cx="4454525" cy="4143375"/>
            </a:xfrm>
            <a:prstGeom prst="rect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</p:spPr>
        </p:pic>
        <p:sp>
          <p:nvSpPr>
            <p:cNvPr id="11274" name="CasellaDiTesto 4">
              <a:extLst>
                <a:ext uri="{FF2B5EF4-FFF2-40B4-BE49-F238E27FC236}">
                  <a16:creationId xmlns:a16="http://schemas.microsoft.com/office/drawing/2014/main" id="{22E3449E-08D3-9C4E-8F16-062EC27123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03800" y="1320949"/>
              <a:ext cx="3236913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2800" b="1" i="0" u="none" strike="noStrike" kern="1200" cap="none" spc="0" normalizeH="0" baseline="0" noProof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omic Sans MS" panose="030F0902030302020204" pitchFamily="66" charset="0"/>
                  <a:ea typeface="MS PGothic" panose="020B0600070205080204" pitchFamily="34" charset="-128"/>
                  <a:cs typeface="+mn-cs"/>
                </a:rPr>
                <a:t>Ciclo del carbonio</a:t>
              </a:r>
            </a:p>
          </p:txBody>
        </p:sp>
      </p:grpSp>
      <p:grpSp>
        <p:nvGrpSpPr>
          <p:cNvPr id="3" name="Gruppo 10">
            <a:extLst>
              <a:ext uri="{FF2B5EF4-FFF2-40B4-BE49-F238E27FC236}">
                <a16:creationId xmlns:a16="http://schemas.microsoft.com/office/drawing/2014/main" id="{E3C1B41A-0C49-6B4C-AECB-85893DF981A9}"/>
              </a:ext>
            </a:extLst>
          </p:cNvPr>
          <p:cNvGrpSpPr>
            <a:grpSpLocks/>
          </p:cNvGrpSpPr>
          <p:nvPr/>
        </p:nvGrpSpPr>
        <p:grpSpPr bwMode="auto">
          <a:xfrm>
            <a:off x="1158875" y="3141663"/>
            <a:ext cx="7805738" cy="3527425"/>
            <a:chOff x="1158503" y="3141663"/>
            <a:chExt cx="7806110" cy="3527425"/>
          </a:xfrm>
        </p:grpSpPr>
        <p:sp>
          <p:nvSpPr>
            <p:cNvPr id="11269" name="CasellaDiTesto 5">
              <a:extLst>
                <a:ext uri="{FF2B5EF4-FFF2-40B4-BE49-F238E27FC236}">
                  <a16:creationId xmlns:a16="http://schemas.microsoft.com/office/drawing/2014/main" id="{53225AA5-51E6-E349-A187-51C8D4FD10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8503" y="5445125"/>
              <a:ext cx="2765425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2800" b="1" i="0" u="none" strike="noStrike" kern="1200" cap="none" spc="0" normalizeH="0" baseline="0" noProof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omic Sans MS" panose="030F0902030302020204" pitchFamily="66" charset="0"/>
                  <a:ea typeface="MS PGothic" panose="020B0600070205080204" pitchFamily="34" charset="-128"/>
                  <a:cs typeface="+mn-cs"/>
                </a:rPr>
                <a:t>Ciclo dell’azoto</a:t>
              </a:r>
            </a:p>
          </p:txBody>
        </p:sp>
        <p:grpSp>
          <p:nvGrpSpPr>
            <p:cNvPr id="11270" name="Gruppo 9">
              <a:extLst>
                <a:ext uri="{FF2B5EF4-FFF2-40B4-BE49-F238E27FC236}">
                  <a16:creationId xmlns:a16="http://schemas.microsoft.com/office/drawing/2014/main" id="{0E7F50DC-6105-B944-8FD6-D0838DA7FA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72000" y="3141663"/>
              <a:ext cx="4392613" cy="3527425"/>
              <a:chOff x="4644008" y="2420888"/>
              <a:chExt cx="4320480" cy="3384376"/>
            </a:xfrm>
          </p:grpSpPr>
          <p:pic>
            <p:nvPicPr>
              <p:cNvPr id="11271" name="Picture 7">
                <a:extLst>
                  <a:ext uri="{FF2B5EF4-FFF2-40B4-BE49-F238E27FC236}">
                    <a16:creationId xmlns:a16="http://schemas.microsoft.com/office/drawing/2014/main" id="{3EE96DC5-DA78-3F49-B0A9-468BC6F7CCE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70" r="6795" b="2129"/>
              <a:stretch>
                <a:fillRect/>
              </a:stretch>
            </p:blipFill>
            <p:spPr bwMode="auto">
              <a:xfrm>
                <a:off x="4644008" y="2420888"/>
                <a:ext cx="4320480" cy="3312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Rettangolo 7">
                <a:extLst>
                  <a:ext uri="{FF2B5EF4-FFF2-40B4-BE49-F238E27FC236}">
                    <a16:creationId xmlns:a16="http://schemas.microsoft.com/office/drawing/2014/main" id="{08CD8258-69F2-A743-B9DF-A1C1DE4B93D1}"/>
                  </a:ext>
                </a:extLst>
              </p:cNvPr>
              <p:cNvSpPr/>
              <p:nvPr/>
            </p:nvSpPr>
            <p:spPr>
              <a:xfrm>
                <a:off x="4643802" y="2420888"/>
                <a:ext cx="4320686" cy="3384376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1268" name="CasellaDiTesto 4">
            <a:extLst>
              <a:ext uri="{FF2B5EF4-FFF2-40B4-BE49-F238E27FC236}">
                <a16:creationId xmlns:a16="http://schemas.microsoft.com/office/drawing/2014/main" id="{E69BD563-A5A1-A246-B198-FF19B2A0E8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040" y="65088"/>
            <a:ext cx="41056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Cicli biogeochimici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venus.unive.it/miche/cicli_ecosis/BIOLOS.gif">
            <a:extLst>
              <a:ext uri="{FF2B5EF4-FFF2-40B4-BE49-F238E27FC236}">
                <a16:creationId xmlns:a16="http://schemas.microsoft.com/office/drawing/2014/main" id="{CF972F6B-CB1A-834C-A53D-826948C2C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5230" r="1336" b="1223"/>
          <a:stretch>
            <a:fillRect/>
          </a:stretch>
        </p:blipFill>
        <p:spPr bwMode="auto">
          <a:xfrm>
            <a:off x="3492500" y="188913"/>
            <a:ext cx="5318125" cy="338455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12291" name="CasellaDiTesto 5">
            <a:extLst>
              <a:ext uri="{FF2B5EF4-FFF2-40B4-BE49-F238E27FC236}">
                <a16:creationId xmlns:a16="http://schemas.microsoft.com/office/drawing/2014/main" id="{D9E3B8CC-D4AE-C346-88CD-000F5C1FB5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412875"/>
            <a:ext cx="193198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8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Ciclo dello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8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zolfo</a:t>
            </a:r>
          </a:p>
        </p:txBody>
      </p:sp>
      <p:sp>
        <p:nvSpPr>
          <p:cNvPr id="12292" name="CasellaDiTesto 6">
            <a:extLst>
              <a:ext uri="{FF2B5EF4-FFF2-40B4-BE49-F238E27FC236}">
                <a16:creationId xmlns:a16="http://schemas.microsoft.com/office/drawing/2014/main" id="{51AD3BD6-5FFB-244C-8CA9-429E04121B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5463" y="4941888"/>
            <a:ext cx="1646237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8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Ciclo del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8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fosforo</a:t>
            </a:r>
          </a:p>
        </p:txBody>
      </p:sp>
      <p:pic>
        <p:nvPicPr>
          <p:cNvPr id="12293" name="Picture 9" descr="http://www.haraji-group.com/cms/fotoupload/IL_CICLO_DEL_FOSFORO.jpg">
            <a:extLst>
              <a:ext uri="{FF2B5EF4-FFF2-40B4-BE49-F238E27FC236}">
                <a16:creationId xmlns:a16="http://schemas.microsoft.com/office/drawing/2014/main" id="{3861C8C8-CE19-5F41-8852-3A15D75FB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644900"/>
            <a:ext cx="6335713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asellaDiTesto 3">
            <a:extLst>
              <a:ext uri="{FF2B5EF4-FFF2-40B4-BE49-F238E27FC236}">
                <a16:creationId xmlns:a16="http://schemas.microsoft.com/office/drawing/2014/main" id="{0BBEE1A0-7130-E048-A218-4CA09F289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1025" y="1628775"/>
            <a:ext cx="3232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8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Ciclo dell’ossigeno</a:t>
            </a:r>
          </a:p>
        </p:txBody>
      </p:sp>
      <p:pic>
        <p:nvPicPr>
          <p:cNvPr id="9220" name="Picture 5" descr="http://1.bp.blogspot.com/-XVE6SDpHLT4/UOp5wxNuu1I/AAAAAAAAAFg/gcSrNKRCpWI/s1600/ciclo_dell_acqua_grande.jpg">
            <a:extLst>
              <a:ext uri="{FF2B5EF4-FFF2-40B4-BE49-F238E27FC236}">
                <a16:creationId xmlns:a16="http://schemas.microsoft.com/office/drawing/2014/main" id="{32920984-0817-3F4C-9965-71CC7F1EC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825" y="3500438"/>
            <a:ext cx="5157788" cy="318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7" descr="http://venus.unive.it/miche/cicli_ecosis/Alghe.gif">
            <a:extLst>
              <a:ext uri="{FF2B5EF4-FFF2-40B4-BE49-F238E27FC236}">
                <a16:creationId xmlns:a16="http://schemas.microsoft.com/office/drawing/2014/main" id="{CAC175C6-2EA8-6B41-AF3A-64FEADB8B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0350"/>
            <a:ext cx="5256212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po 6">
            <a:extLst>
              <a:ext uri="{FF2B5EF4-FFF2-40B4-BE49-F238E27FC236}">
                <a16:creationId xmlns:a16="http://schemas.microsoft.com/office/drawing/2014/main" id="{C27C76A3-3573-064C-863B-2DA85A16681D}"/>
              </a:ext>
            </a:extLst>
          </p:cNvPr>
          <p:cNvGrpSpPr>
            <a:grpSpLocks/>
          </p:cNvGrpSpPr>
          <p:nvPr/>
        </p:nvGrpSpPr>
        <p:grpSpPr bwMode="auto">
          <a:xfrm>
            <a:off x="611188" y="5214938"/>
            <a:ext cx="2778125" cy="642937"/>
            <a:chOff x="611188" y="5214950"/>
            <a:chExt cx="2778125" cy="642942"/>
          </a:xfrm>
        </p:grpSpPr>
        <p:sp>
          <p:nvSpPr>
            <p:cNvPr id="13318" name="CasellaDiTesto 5">
              <a:extLst>
                <a:ext uri="{FF2B5EF4-FFF2-40B4-BE49-F238E27FC236}">
                  <a16:creationId xmlns:a16="http://schemas.microsoft.com/office/drawing/2014/main" id="{DEDE34C5-9C32-354A-8D07-72D62B3C5B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1188" y="5229225"/>
              <a:ext cx="2778125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2800" b="1" i="0" u="none" strike="noStrike" kern="1200" cap="none" spc="0" normalizeH="0" baseline="0" noProof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omic Sans MS" panose="030F0902030302020204" pitchFamily="66" charset="0"/>
                  <a:ea typeface="MS PGothic" panose="020B0600070205080204" pitchFamily="34" charset="-128"/>
                  <a:cs typeface="+mn-cs"/>
                </a:rPr>
                <a:t>Ciclo dell’acqua</a:t>
              </a:r>
            </a:p>
          </p:txBody>
        </p:sp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FF6B7DE4-5540-774E-A0B4-AE814B22F47B}"/>
                </a:ext>
              </a:extLst>
            </p:cNvPr>
            <p:cNvSpPr/>
            <p:nvPr/>
          </p:nvSpPr>
          <p:spPr>
            <a:xfrm>
              <a:off x="642938" y="5214950"/>
              <a:ext cx="2714625" cy="642942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CasellaDiTesto 4">
            <a:extLst>
              <a:ext uri="{FF2B5EF4-FFF2-40B4-BE49-F238E27FC236}">
                <a16:creationId xmlns:a16="http://schemas.microsoft.com/office/drawing/2014/main" id="{CA1B80C3-CF5D-544E-A356-33D8D19E90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690563"/>
            <a:ext cx="7416824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88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8890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I cicli sono tutti strettamente interconnessi ed inoltre riguardano quella parte della Terra che viene chiamata Biosfera (litosfera: suolo e sottosuolo; idrosfera: le acque marine, lacustri e fluviali; i primi strati dell’atmosfera) in cui si è sviluppata la vita</a:t>
            </a:r>
            <a:endParaRPr kumimoji="0" lang="it-IT" altLang="it-IT" sz="32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omic Sans MS" panose="030F0902030302020204" pitchFamily="66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asellaDiTesto 4">
            <a:extLst>
              <a:ext uri="{FF2B5EF4-FFF2-40B4-BE49-F238E27FC236}">
                <a16:creationId xmlns:a16="http://schemas.microsoft.com/office/drawing/2014/main" id="{9B0E6A62-BC64-E14C-9082-C8E1636720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544513"/>
            <a:ext cx="8175823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Qualsiasi modifica apportata su un ciclo ha inevitabili e imprevedibili conseguenze sugli altri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(primo insegnamento)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DD9C83E-7825-844D-BF01-1418750802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3227388"/>
            <a:ext cx="799346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Modo di operare della Natura: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tutto viene riusato, riciclato senza creare rifiuti o scarti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(secondo insegnamento)</a:t>
            </a:r>
          </a:p>
        </p:txBody>
      </p:sp>
      <p:sp>
        <p:nvSpPr>
          <p:cNvPr id="15364" name="CasellaDiTesto 3">
            <a:extLst>
              <a:ext uri="{FF2B5EF4-FFF2-40B4-BE49-F238E27FC236}">
                <a16:creationId xmlns:a16="http://schemas.microsoft.com/office/drawing/2014/main" id="{9B8B4E91-C863-2841-ABD9-BC0D7AFB94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4643438"/>
            <a:ext cx="85010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3600" b="1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omic Sans MS" panose="030F0902030302020204" pitchFamily="66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uppo 5">
            <a:extLst>
              <a:ext uri="{FF2B5EF4-FFF2-40B4-BE49-F238E27FC236}">
                <a16:creationId xmlns:a16="http://schemas.microsoft.com/office/drawing/2014/main" id="{F5F0F1F5-F187-8947-908F-F180C84283E6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188913"/>
            <a:ext cx="8486775" cy="6297612"/>
            <a:chOff x="381000" y="188640"/>
            <a:chExt cx="8486775" cy="6298212"/>
          </a:xfrm>
        </p:grpSpPr>
        <p:pic>
          <p:nvPicPr>
            <p:cNvPr id="16387" name="Picture 6" descr="http://sognoinviaggio.files.wordpress.com/2011/11/la-foresta-amazzonica.jpg">
              <a:extLst>
                <a:ext uri="{FF2B5EF4-FFF2-40B4-BE49-F238E27FC236}">
                  <a16:creationId xmlns:a16="http://schemas.microsoft.com/office/drawing/2014/main" id="{6D437EF8-062A-8249-BF61-C632FECAC2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188640"/>
              <a:ext cx="4191000" cy="3119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88" name="Picture 6" descr="http://i.imgur.com/ilEI9l.jpg">
              <a:extLst>
                <a:ext uri="{FF2B5EF4-FFF2-40B4-BE49-F238E27FC236}">
                  <a16:creationId xmlns:a16="http://schemas.microsoft.com/office/drawing/2014/main" id="{F954DF2B-2267-9D4C-8083-4070A052E5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400" y="200352"/>
              <a:ext cx="4143375" cy="3105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89" name="Picture 2" descr="Aurora Boreale">
              <a:extLst>
                <a:ext uri="{FF2B5EF4-FFF2-40B4-BE49-F238E27FC236}">
                  <a16:creationId xmlns:a16="http://schemas.microsoft.com/office/drawing/2014/main" id="{EDC4A9FB-5AB1-A245-9CFF-FA3AFEA10E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65"/>
            <a:stretch>
              <a:fillRect/>
            </a:stretch>
          </p:blipFill>
          <p:spPr bwMode="auto">
            <a:xfrm>
              <a:off x="381000" y="3371850"/>
              <a:ext cx="4191000" cy="3081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0" name="Picture 2" descr="http://static.tuttogratis.it/viaggi/fotogallery/628X0/70857/piscine-naturali-di-pamukkale.jpg">
              <a:extLst>
                <a:ext uri="{FF2B5EF4-FFF2-40B4-BE49-F238E27FC236}">
                  <a16:creationId xmlns:a16="http://schemas.microsoft.com/office/drawing/2014/main" id="{A3633E27-BFD5-8D4F-A4CF-063229E4ED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85"/>
            <a:stretch>
              <a:fillRect/>
            </a:stretch>
          </p:blipFill>
          <p:spPr bwMode="auto">
            <a:xfrm>
              <a:off x="4724400" y="3381702"/>
              <a:ext cx="4140200" cy="3105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ttangolo 2">
            <a:extLst>
              <a:ext uri="{FF2B5EF4-FFF2-40B4-BE49-F238E27FC236}">
                <a16:creationId xmlns:a16="http://schemas.microsoft.com/office/drawing/2014/main" id="{0B78218B-53AF-9C47-8B7A-4FFD518244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13" y="285750"/>
            <a:ext cx="8643937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6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Sulla Terra è apparso l’uomo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(ca. 1 milione di anni fa) </a:t>
            </a:r>
            <a:endParaRPr kumimoji="0" lang="it-IT" altLang="it-IT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4E57B51D-8810-BA48-9442-7B11FBEA77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13" y="6069013"/>
            <a:ext cx="86439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6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ospite rispettoso e timoroso </a:t>
            </a:r>
            <a:endParaRPr kumimoji="0" lang="it-IT" altLang="it-IT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567E6E4F-A615-D74D-9D7E-02932EBFB9D8}"/>
              </a:ext>
            </a:extLst>
          </p:cNvPr>
          <p:cNvSpPr/>
          <p:nvPr/>
        </p:nvSpPr>
        <p:spPr>
          <a:xfrm>
            <a:off x="1763713" y="2708275"/>
            <a:ext cx="576262" cy="504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E99A52E9-CBCB-994A-8DFD-758B36604904}"/>
              </a:ext>
            </a:extLst>
          </p:cNvPr>
          <p:cNvSpPr/>
          <p:nvPr/>
        </p:nvSpPr>
        <p:spPr>
          <a:xfrm>
            <a:off x="900113" y="3213100"/>
            <a:ext cx="576262" cy="5032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7414" name="Gruppo 11">
            <a:extLst>
              <a:ext uri="{FF2B5EF4-FFF2-40B4-BE49-F238E27FC236}">
                <a16:creationId xmlns:a16="http://schemas.microsoft.com/office/drawing/2014/main" id="{3DB0EC21-A33D-1348-909E-35A2BA412E92}"/>
              </a:ext>
            </a:extLst>
          </p:cNvPr>
          <p:cNvGrpSpPr>
            <a:grpSpLocks/>
          </p:cNvGrpSpPr>
          <p:nvPr/>
        </p:nvGrpSpPr>
        <p:grpSpPr bwMode="auto">
          <a:xfrm>
            <a:off x="714375" y="1349375"/>
            <a:ext cx="7529513" cy="4651375"/>
            <a:chOff x="714375" y="1349440"/>
            <a:chExt cx="7530033" cy="4651310"/>
          </a:xfrm>
        </p:grpSpPr>
        <p:grpSp>
          <p:nvGrpSpPr>
            <p:cNvPr id="17415" name="Gruppo 9">
              <a:extLst>
                <a:ext uri="{FF2B5EF4-FFF2-40B4-BE49-F238E27FC236}">
                  <a16:creationId xmlns:a16="http://schemas.microsoft.com/office/drawing/2014/main" id="{A030B2ED-D07F-0842-B244-A91B75591D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4375" y="1349440"/>
              <a:ext cx="7530033" cy="4651310"/>
              <a:chOff x="714375" y="1349440"/>
              <a:chExt cx="7530033" cy="4651310"/>
            </a:xfrm>
          </p:grpSpPr>
          <p:pic>
            <p:nvPicPr>
              <p:cNvPr id="17417" name="Picture 2" descr="http://talpaonline.altervista.org/portale/e107_images/evoluzione-uomo.gif">
                <a:extLst>
                  <a:ext uri="{FF2B5EF4-FFF2-40B4-BE49-F238E27FC236}">
                    <a16:creationId xmlns:a16="http://schemas.microsoft.com/office/drawing/2014/main" id="{FDD766F5-4E89-4E43-84B0-B5A5759453A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634"/>
              <a:stretch>
                <a:fillRect/>
              </a:stretch>
            </p:blipFill>
            <p:spPr bwMode="auto">
              <a:xfrm>
                <a:off x="714375" y="1349440"/>
                <a:ext cx="7530033" cy="4651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Rettangolo 7">
                <a:extLst>
                  <a:ext uri="{FF2B5EF4-FFF2-40B4-BE49-F238E27FC236}">
                    <a16:creationId xmlns:a16="http://schemas.microsoft.com/office/drawing/2014/main" id="{2596B633-1D5E-B04F-B64A-E38D912914A3}"/>
                  </a:ext>
                </a:extLst>
              </p:cNvPr>
              <p:cNvSpPr/>
              <p:nvPr/>
            </p:nvSpPr>
            <p:spPr>
              <a:xfrm>
                <a:off x="755653" y="3141703"/>
                <a:ext cx="863660" cy="50323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Rettangolo 8">
                <a:extLst>
                  <a:ext uri="{FF2B5EF4-FFF2-40B4-BE49-F238E27FC236}">
                    <a16:creationId xmlns:a16="http://schemas.microsoft.com/office/drawing/2014/main" id="{77FBF22D-C2CA-1B44-8152-D2E5139F5537}"/>
                  </a:ext>
                </a:extLst>
              </p:cNvPr>
              <p:cNvSpPr/>
              <p:nvPr/>
            </p:nvSpPr>
            <p:spPr>
              <a:xfrm>
                <a:off x="1331956" y="2852782"/>
                <a:ext cx="1079575" cy="36035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FC68C310-A296-DD48-9F6C-2768AFEF0CB2}"/>
                </a:ext>
              </a:extLst>
            </p:cNvPr>
            <p:cNvSpPr/>
            <p:nvPr/>
          </p:nvSpPr>
          <p:spPr>
            <a:xfrm>
              <a:off x="1331956" y="3644933"/>
              <a:ext cx="215915" cy="2158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6">
            <a:extLst>
              <a:ext uri="{FF2B5EF4-FFF2-40B4-BE49-F238E27FC236}">
                <a16:creationId xmlns:a16="http://schemas.microsoft.com/office/drawing/2014/main" id="{19CEF48E-0ECB-4E46-AA87-E9C43D9B1C15}"/>
              </a:ext>
            </a:extLst>
          </p:cNvPr>
          <p:cNvGrpSpPr>
            <a:grpSpLocks/>
          </p:cNvGrpSpPr>
          <p:nvPr/>
        </p:nvGrpSpPr>
        <p:grpSpPr bwMode="auto">
          <a:xfrm>
            <a:off x="214313" y="3500438"/>
            <a:ext cx="8605837" cy="3143250"/>
            <a:chOff x="214313" y="3500438"/>
            <a:chExt cx="8605837" cy="3143250"/>
          </a:xfrm>
        </p:grpSpPr>
        <p:pic>
          <p:nvPicPr>
            <p:cNvPr id="18438" name="Picture 10" descr="http://cdn.ecologiae.com/wp-content/uploads/2009/04/eruzione-vulcanica.jpg">
              <a:extLst>
                <a:ext uri="{FF2B5EF4-FFF2-40B4-BE49-F238E27FC236}">
                  <a16:creationId xmlns:a16="http://schemas.microsoft.com/office/drawing/2014/main" id="{AB2764EE-FE4E-EA45-BE5F-E69180333D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63" b="5740"/>
            <a:stretch>
              <a:fillRect/>
            </a:stretch>
          </p:blipFill>
          <p:spPr bwMode="auto">
            <a:xfrm>
              <a:off x="214313" y="3500438"/>
              <a:ext cx="4324350" cy="3097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39" name="Picture 16" descr="http://capubianco.files.wordpress.com/2011/03/tsunami2.jpg">
              <a:extLst>
                <a:ext uri="{FF2B5EF4-FFF2-40B4-BE49-F238E27FC236}">
                  <a16:creationId xmlns:a16="http://schemas.microsoft.com/office/drawing/2014/main" id="{6AB101B0-6A35-AD43-B3A1-926C0C3D8E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174"/>
            <a:stretch>
              <a:fillRect/>
            </a:stretch>
          </p:blipFill>
          <p:spPr bwMode="auto">
            <a:xfrm>
              <a:off x="4676775" y="3502025"/>
              <a:ext cx="4143375" cy="3141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435" name="Gruppo 5">
            <a:extLst>
              <a:ext uri="{FF2B5EF4-FFF2-40B4-BE49-F238E27FC236}">
                <a16:creationId xmlns:a16="http://schemas.microsoft.com/office/drawing/2014/main" id="{42B38F7F-5C47-D943-8392-EC2DB0718BF6}"/>
              </a:ext>
            </a:extLst>
          </p:cNvPr>
          <p:cNvGrpSpPr>
            <a:grpSpLocks/>
          </p:cNvGrpSpPr>
          <p:nvPr/>
        </p:nvGrpSpPr>
        <p:grpSpPr bwMode="auto">
          <a:xfrm>
            <a:off x="214313" y="252413"/>
            <a:ext cx="8632825" cy="3105150"/>
            <a:chOff x="214313" y="252413"/>
            <a:chExt cx="8632825" cy="3105150"/>
          </a:xfrm>
        </p:grpSpPr>
        <p:pic>
          <p:nvPicPr>
            <p:cNvPr id="18436" name="Picture 8" descr="http://www.giochiedisegnidacolorare.it/img_arte/paesaggi.jpg">
              <a:extLst>
                <a:ext uri="{FF2B5EF4-FFF2-40B4-BE49-F238E27FC236}">
                  <a16:creationId xmlns:a16="http://schemas.microsoft.com/office/drawing/2014/main" id="{F6A261D8-D668-A54F-9C95-01B9AA1944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36" r="5263" b="2673"/>
            <a:stretch>
              <a:fillRect/>
            </a:stretch>
          </p:blipFill>
          <p:spPr bwMode="auto">
            <a:xfrm>
              <a:off x="4643438" y="268288"/>
              <a:ext cx="4203700" cy="3089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37" name="Picture 18" descr="http://stainweb.altervista.org/_altervista_ht/Sfondo-primavera.jpg">
              <a:extLst>
                <a:ext uri="{FF2B5EF4-FFF2-40B4-BE49-F238E27FC236}">
                  <a16:creationId xmlns:a16="http://schemas.microsoft.com/office/drawing/2014/main" id="{2C1B3FED-C9AC-F64A-910C-51C2813E11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85"/>
            <a:stretch>
              <a:fillRect/>
            </a:stretch>
          </p:blipFill>
          <p:spPr bwMode="auto">
            <a:xfrm>
              <a:off x="214313" y="252413"/>
              <a:ext cx="4286250" cy="309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ile:Petra, The Treasury.jpg">
            <a:extLst>
              <a:ext uri="{FF2B5EF4-FFF2-40B4-BE49-F238E27FC236}">
                <a16:creationId xmlns:a16="http://schemas.microsoft.com/office/drawing/2014/main" id="{49C7C803-8D32-4E4E-A395-7C7D23F70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85750"/>
            <a:ext cx="3500437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4" descr="File:Colosseum in Rome, Italy - April 2007.jpg">
            <a:extLst>
              <a:ext uri="{FF2B5EF4-FFF2-40B4-BE49-F238E27FC236}">
                <a16:creationId xmlns:a16="http://schemas.microsoft.com/office/drawing/2014/main" id="{72D883C8-5D35-A44F-BC17-746DBE4C6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3" y="571500"/>
            <a:ext cx="48641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 descr="http://upload.wikimedia.org/wikipedia/commons/thumb/a/a5/Cairo,_Gizeh,_Sphinx_and_Pyramid_of_Khufu,_Egypt,_Oct_2004.jpg/250px-Cairo,_Gizeh,_Sphinx_and_Pyramid_of_Khufu,_Egypt,_Oct_2004.jpg">
            <a:extLst>
              <a:ext uri="{FF2B5EF4-FFF2-40B4-BE49-F238E27FC236}">
                <a16:creationId xmlns:a16="http://schemas.microsoft.com/office/drawing/2014/main" id="{0CB8A950-C504-3A48-9851-4E42F4C30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3571875"/>
            <a:ext cx="4429125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Rettangolo 4">
            <a:extLst>
              <a:ext uri="{FF2B5EF4-FFF2-40B4-BE49-F238E27FC236}">
                <a16:creationId xmlns:a16="http://schemas.microsoft.com/office/drawing/2014/main" id="{68753D57-47D1-4A4B-A3F2-A22981B9B3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13" y="5357813"/>
            <a:ext cx="37861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6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L’uomo artista </a:t>
            </a:r>
            <a:endParaRPr kumimoji="0" lang="it-IT" altLang="it-IT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01315EA3-B52C-AA45-A474-FE723CEFDB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164" y="2925738"/>
            <a:ext cx="8496300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it-IT" sz="4400" b="1" dirty="0">
                <a:solidFill>
                  <a:srgbClr val="0033CC"/>
                </a:solidFill>
                <a:latin typeface="Comic Sans MS" panose="030F0902030302020204" pitchFamily="66" charset="0"/>
              </a:rPr>
              <a:t>tutti </a:t>
            </a:r>
            <a:r>
              <a:rPr lang="en-US" altLang="it-IT" sz="4400" b="1" dirty="0" err="1">
                <a:solidFill>
                  <a:srgbClr val="0033CC"/>
                </a:solidFill>
                <a:latin typeface="Comic Sans MS" panose="030F0902030302020204" pitchFamily="66" charset="0"/>
              </a:rPr>
              <a:t>sanno</a:t>
            </a:r>
            <a:r>
              <a:rPr lang="en-US" altLang="it-IT" sz="4400" b="1" dirty="0">
                <a:solidFill>
                  <a:srgbClr val="0033CC"/>
                </a:solidFill>
                <a:latin typeface="Comic Sans MS" panose="030F0902030302020204" pitchFamily="66" charset="0"/>
              </a:rPr>
              <a:t> </a:t>
            </a:r>
            <a:r>
              <a:rPr lang="en-US" altLang="it-IT" sz="4400" b="1" dirty="0" err="1">
                <a:solidFill>
                  <a:srgbClr val="0033CC"/>
                </a:solidFill>
                <a:latin typeface="Comic Sans MS" panose="030F0902030302020204" pitchFamily="66" charset="0"/>
              </a:rPr>
              <a:t>cosa</a:t>
            </a:r>
            <a:r>
              <a:rPr lang="en-US" altLang="it-IT" sz="4400" b="1" dirty="0">
                <a:solidFill>
                  <a:srgbClr val="0033CC"/>
                </a:solidFill>
                <a:latin typeface="Comic Sans MS" panose="030F0902030302020204" pitchFamily="66" charset="0"/>
              </a:rPr>
              <a:t> </a:t>
            </a:r>
            <a:r>
              <a:rPr lang="en-US" altLang="it-IT" sz="4400" b="1" dirty="0" err="1">
                <a:solidFill>
                  <a:srgbClr val="0033CC"/>
                </a:solidFill>
                <a:latin typeface="Comic Sans MS" panose="030F0902030302020204" pitchFamily="66" charset="0"/>
              </a:rPr>
              <a:t>è</a:t>
            </a:r>
            <a:r>
              <a:rPr lang="en-US" altLang="it-IT" sz="4400" b="1" dirty="0">
                <a:solidFill>
                  <a:srgbClr val="0033CC"/>
                </a:solidFill>
                <a:latin typeface="Comic Sans MS" panose="030F0902030302020204" pitchFamily="66" charset="0"/>
              </a:rPr>
              <a:t>, ma …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26B9FBF8-D3EE-3B46-8FAF-5180011369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280" y="1628800"/>
            <a:ext cx="87122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it-IT" sz="4400" b="1" dirty="0">
                <a:solidFill>
                  <a:srgbClr val="0033CC"/>
                </a:solidFill>
                <a:latin typeface="Comic Sans MS" panose="030F0902030302020204" pitchFamily="66" charset="0"/>
              </a:rPr>
              <a:t>La </a:t>
            </a:r>
            <a:r>
              <a:rPr lang="en-US" altLang="it-IT" sz="4400" b="1" dirty="0" err="1">
                <a:solidFill>
                  <a:srgbClr val="0033CC"/>
                </a:solidFill>
                <a:latin typeface="Comic Sans MS" panose="030F0902030302020204" pitchFamily="66" charset="0"/>
              </a:rPr>
              <a:t>didattica</a:t>
            </a:r>
            <a:r>
              <a:rPr lang="en-US" altLang="it-IT" sz="4400" b="1" dirty="0">
                <a:solidFill>
                  <a:srgbClr val="0033CC"/>
                </a:solidFill>
                <a:latin typeface="Comic Sans MS" panose="030F0902030302020204" pitchFamily="66" charset="0"/>
              </a:rPr>
              <a:t> </a:t>
            </a:r>
            <a:r>
              <a:rPr lang="en-US" altLang="it-IT" sz="4400" b="1" dirty="0" err="1">
                <a:solidFill>
                  <a:srgbClr val="0033CC"/>
                </a:solidFill>
                <a:latin typeface="Comic Sans MS" panose="030F0902030302020204" pitchFamily="66" charset="0"/>
              </a:rPr>
              <a:t>laboratoriale</a:t>
            </a:r>
            <a:endParaRPr lang="en-US" altLang="it-IT" sz="4400" b="1" dirty="0">
              <a:solidFill>
                <a:srgbClr val="0033CC"/>
              </a:solidFill>
              <a:latin typeface="Comic Sans MS" panose="030F09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ttangolo 4">
            <a:extLst>
              <a:ext uri="{FF2B5EF4-FFF2-40B4-BE49-F238E27FC236}">
                <a16:creationId xmlns:a16="http://schemas.microsoft.com/office/drawing/2014/main" id="{3921628E-7204-C34A-91D7-3DE9DD139B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963" y="6096000"/>
            <a:ext cx="40005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6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L’uomo inventore </a:t>
            </a:r>
            <a:endParaRPr kumimoji="0" lang="it-IT" altLang="it-IT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grpSp>
        <p:nvGrpSpPr>
          <p:cNvPr id="20483" name="Gruppo 11">
            <a:extLst>
              <a:ext uri="{FF2B5EF4-FFF2-40B4-BE49-F238E27FC236}">
                <a16:creationId xmlns:a16="http://schemas.microsoft.com/office/drawing/2014/main" id="{532D810F-AF98-DC4E-929D-6B3736257928}"/>
              </a:ext>
            </a:extLst>
          </p:cNvPr>
          <p:cNvGrpSpPr>
            <a:grpSpLocks/>
          </p:cNvGrpSpPr>
          <p:nvPr/>
        </p:nvGrpSpPr>
        <p:grpSpPr bwMode="auto">
          <a:xfrm>
            <a:off x="250825" y="549275"/>
            <a:ext cx="8642350" cy="5859463"/>
            <a:chOff x="251520" y="548680"/>
            <a:chExt cx="8642151" cy="5860505"/>
          </a:xfrm>
        </p:grpSpPr>
        <p:pic>
          <p:nvPicPr>
            <p:cNvPr id="20484" name="Picture 6" descr="http://quintocircolo.files.wordpress.com/2010/04/agricoltura.jpg">
              <a:extLst>
                <a:ext uri="{FF2B5EF4-FFF2-40B4-BE49-F238E27FC236}">
                  <a16:creationId xmlns:a16="http://schemas.microsoft.com/office/drawing/2014/main" id="{B1576DBF-23F1-064E-B835-45D4961805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548680"/>
              <a:ext cx="4632516" cy="2304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5" name="Picture 10" descr="http://borghidellariviera.files.wordpress.com/2012/10/img_0014.jpg">
              <a:extLst>
                <a:ext uri="{FF2B5EF4-FFF2-40B4-BE49-F238E27FC236}">
                  <a16:creationId xmlns:a16="http://schemas.microsoft.com/office/drawing/2014/main" id="{1FC69BBC-32EC-DC49-AD5A-594FD1CDDA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21"/>
            <a:stretch>
              <a:fillRect/>
            </a:stretch>
          </p:blipFill>
          <p:spPr bwMode="auto">
            <a:xfrm>
              <a:off x="5436096" y="548680"/>
              <a:ext cx="3382664" cy="2319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6" name="Picture 15" descr="Immagine correlata">
              <a:extLst>
                <a:ext uri="{FF2B5EF4-FFF2-40B4-BE49-F238E27FC236}">
                  <a16:creationId xmlns:a16="http://schemas.microsoft.com/office/drawing/2014/main" id="{99216407-1D11-1B4C-9790-DC02624884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3140968"/>
              <a:ext cx="4788024" cy="2758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7" name="Picture 17" descr="Risultati immagini per fondere metalli nell'antichità">
              <a:extLst>
                <a:ext uri="{FF2B5EF4-FFF2-40B4-BE49-F238E27FC236}">
                  <a16:creationId xmlns:a16="http://schemas.microsoft.com/office/drawing/2014/main" id="{EE6065FA-073D-E14F-ADA6-C60121FD2E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3284984"/>
              <a:ext cx="3457575" cy="3124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3">
            <a:extLst>
              <a:ext uri="{FF2B5EF4-FFF2-40B4-BE49-F238E27FC236}">
                <a16:creationId xmlns:a16="http://schemas.microsoft.com/office/drawing/2014/main" id="{75A50F40-18EB-754E-965A-9BADCDD5B11C}"/>
              </a:ext>
            </a:extLst>
          </p:cNvPr>
          <p:cNvGrpSpPr>
            <a:grpSpLocks/>
          </p:cNvGrpSpPr>
          <p:nvPr/>
        </p:nvGrpSpPr>
        <p:grpSpPr bwMode="auto">
          <a:xfrm>
            <a:off x="4364038" y="2000250"/>
            <a:ext cx="4137025" cy="2714625"/>
            <a:chOff x="4364548" y="2000240"/>
            <a:chExt cx="4136527" cy="2714644"/>
          </a:xfrm>
        </p:grpSpPr>
        <p:pic>
          <p:nvPicPr>
            <p:cNvPr id="21516" name="Picture 2">
              <a:extLst>
                <a:ext uri="{FF2B5EF4-FFF2-40B4-BE49-F238E27FC236}">
                  <a16:creationId xmlns:a16="http://schemas.microsoft.com/office/drawing/2014/main" id="{47AF4EF9-0300-A749-BD7D-1220BBE96B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4548" y="2133600"/>
              <a:ext cx="2256916" cy="2081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7" name="Immagine 13">
              <a:extLst>
                <a:ext uri="{FF2B5EF4-FFF2-40B4-BE49-F238E27FC236}">
                  <a16:creationId xmlns:a16="http://schemas.microsoft.com/office/drawing/2014/main" id="{2EB32390-6C5F-4344-9F3E-87683BCEB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9388" y="3357572"/>
              <a:ext cx="2036763" cy="1357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8" name="Picture 6" descr="http://www.greenreport.it/file/art/foto_2609.jpg">
              <a:extLst>
                <a:ext uri="{FF2B5EF4-FFF2-40B4-BE49-F238E27FC236}">
                  <a16:creationId xmlns:a16="http://schemas.microsoft.com/office/drawing/2014/main" id="{4DEEFE84-D0CC-FB44-9088-7A736B4B5A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9388" y="2000240"/>
              <a:ext cx="2071687" cy="1316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4B0E25C-7C25-AA46-A6E6-A55C36407A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4714875"/>
            <a:ext cx="408781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8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Lo sviluppo della scienza e della tecnica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2E17A20-1190-7541-AFA5-005B0FE842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8" y="5715000"/>
            <a:ext cx="407193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8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L’aumento degli abitanti della Terra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8DAFFF2-2829-2A45-85F0-F76B5C4EA9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4813" y="857250"/>
            <a:ext cx="36385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8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La scoperta dei combustibili fossili</a:t>
            </a:r>
          </a:p>
        </p:txBody>
      </p:sp>
      <p:sp>
        <p:nvSpPr>
          <p:cNvPr id="21510" name="Rectangle 8">
            <a:extLst>
              <a:ext uri="{FF2B5EF4-FFF2-40B4-BE49-F238E27FC236}">
                <a16:creationId xmlns:a16="http://schemas.microsoft.com/office/drawing/2014/main" id="{37659247-1E64-4549-9349-E4B7457C2A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47625"/>
            <a:ext cx="8528050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La situazione è cambiata</a:t>
            </a:r>
          </a:p>
        </p:txBody>
      </p:sp>
      <p:pic>
        <p:nvPicPr>
          <p:cNvPr id="31756" name="Immagine 14">
            <a:extLst>
              <a:ext uri="{FF2B5EF4-FFF2-40B4-BE49-F238E27FC236}">
                <a16:creationId xmlns:a16="http://schemas.microsoft.com/office/drawing/2014/main" id="{4E95F0D5-2BBB-D042-BC36-AFD2E07A46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11"/>
          <a:stretch>
            <a:fillRect/>
          </a:stretch>
        </p:blipFill>
        <p:spPr bwMode="auto">
          <a:xfrm>
            <a:off x="541338" y="3643313"/>
            <a:ext cx="3101975" cy="1938337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uppo 14">
            <a:extLst>
              <a:ext uri="{FF2B5EF4-FFF2-40B4-BE49-F238E27FC236}">
                <a16:creationId xmlns:a16="http://schemas.microsoft.com/office/drawing/2014/main" id="{24507059-303E-8F41-950F-084063F404E6}"/>
              </a:ext>
            </a:extLst>
          </p:cNvPr>
          <p:cNvGrpSpPr>
            <a:grpSpLocks/>
          </p:cNvGrpSpPr>
          <p:nvPr/>
        </p:nvGrpSpPr>
        <p:grpSpPr bwMode="auto">
          <a:xfrm>
            <a:off x="571500" y="908050"/>
            <a:ext cx="3495675" cy="2233613"/>
            <a:chOff x="571472" y="793508"/>
            <a:chExt cx="3496454" cy="2232256"/>
          </a:xfrm>
        </p:grpSpPr>
        <p:pic>
          <p:nvPicPr>
            <p:cNvPr id="21513" name="Immagine 1" descr="Figure05.05.pdf">
              <a:extLst>
                <a:ext uri="{FF2B5EF4-FFF2-40B4-BE49-F238E27FC236}">
                  <a16:creationId xmlns:a16="http://schemas.microsoft.com/office/drawing/2014/main" id="{60813C95-6FBB-8943-873B-3268F79CCD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0" b="10509"/>
            <a:stretch>
              <a:fillRect/>
            </a:stretch>
          </p:blipFill>
          <p:spPr bwMode="auto">
            <a:xfrm>
              <a:off x="2031163" y="793508"/>
              <a:ext cx="2036763" cy="1080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4" name="Immagine 1">
              <a:extLst>
                <a:ext uri="{FF2B5EF4-FFF2-40B4-BE49-F238E27FC236}">
                  <a16:creationId xmlns:a16="http://schemas.microsoft.com/office/drawing/2014/main" id="{229D64E3-BF1B-FA45-81D4-4745A470C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383" b="3918"/>
            <a:stretch>
              <a:fillRect/>
            </a:stretch>
          </p:blipFill>
          <p:spPr bwMode="auto">
            <a:xfrm>
              <a:off x="571472" y="793508"/>
              <a:ext cx="1571635" cy="1080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5" name="Immagine 63">
              <a:extLst>
                <a:ext uri="{FF2B5EF4-FFF2-40B4-BE49-F238E27FC236}">
                  <a16:creationId xmlns:a16="http://schemas.microsoft.com/office/drawing/2014/main" id="{BD13151B-364E-0043-B908-227800B444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4414" y="1785926"/>
              <a:ext cx="1752600" cy="123983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8">
            <a:extLst>
              <a:ext uri="{FF2B5EF4-FFF2-40B4-BE49-F238E27FC236}">
                <a16:creationId xmlns:a16="http://schemas.microsoft.com/office/drawing/2014/main" id="{2AC3D52D-29AF-144A-9E2B-28DFA011EC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88913"/>
            <a:ext cx="8713787" cy="7078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L’uomo padrone del pianeta 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84B9AAD-FD53-F746-A2B1-4A1DC3AF38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263" y="1066800"/>
            <a:ext cx="849947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6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Le risorse naturali: aria, suolo, acqua, cibo, legno, piante, combustibili fossili, minerali, metalli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5239479-BB3F-1E46-88C6-B7CC6D47B5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263" y="3263900"/>
            <a:ext cx="8499475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Risorse rinnovabili</a:t>
            </a:r>
            <a:r>
              <a:rPr kumimoji="0" lang="it-IT" alt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: si rigenerano naturalmente </a:t>
            </a:r>
            <a:r>
              <a:rPr kumimoji="0" lang="it-IT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(es. aria, acqua, cibo)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Risorse non rinnovabili</a:t>
            </a:r>
            <a:r>
              <a:rPr kumimoji="0" lang="it-IT" alt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: non possono materialmente rigenerarsi </a:t>
            </a:r>
            <a:r>
              <a:rPr kumimoji="0" lang="it-IT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(es. metalli)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CasellaDiTesto 1">
            <a:extLst>
              <a:ext uri="{FF2B5EF4-FFF2-40B4-BE49-F238E27FC236}">
                <a16:creationId xmlns:a16="http://schemas.microsoft.com/office/drawing/2014/main" id="{37441537-A192-F242-B539-C04A818AEA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263" y="1447800"/>
            <a:ext cx="849947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6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Le risorse </a:t>
            </a:r>
            <a:r>
              <a:rPr kumimoji="0" lang="it-IT" altLang="it-IT" sz="3600" b="1" i="1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rinnovabili</a:t>
            </a:r>
            <a:r>
              <a:rPr kumimoji="0" lang="it-IT" altLang="it-IT" sz="36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 possono diventare </a:t>
            </a:r>
            <a:r>
              <a:rPr kumimoji="0" lang="it-IT" altLang="it-IT" sz="3600" b="1" i="1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non rinnovabili </a:t>
            </a:r>
            <a:r>
              <a:rPr kumimoji="0" lang="it-IT" altLang="it-IT" sz="36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se vengono usate più velocemente di quanto è richiesto per il loro rinnovo naturale!</a:t>
            </a:r>
          </a:p>
        </p:txBody>
      </p:sp>
      <p:sp>
        <p:nvSpPr>
          <p:cNvPr id="33795" name="Rectangle 8">
            <a:extLst>
              <a:ext uri="{FF2B5EF4-FFF2-40B4-BE49-F238E27FC236}">
                <a16:creationId xmlns:a16="http://schemas.microsoft.com/office/drawing/2014/main" id="{85642852-E29D-B243-AC34-3A9EFACFD7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568" y="4605338"/>
            <a:ext cx="7704856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L’uomo vive ad un ritmo che non è quello della natura</a:t>
            </a:r>
          </a:p>
        </p:txBody>
      </p:sp>
      <p:sp>
        <p:nvSpPr>
          <p:cNvPr id="23556" name="Rectangle 8">
            <a:extLst>
              <a:ext uri="{FF2B5EF4-FFF2-40B4-BE49-F238E27FC236}">
                <a16:creationId xmlns:a16="http://schemas.microsoft.com/office/drawing/2014/main" id="{0555796F-6ACF-7E4D-8A1F-E56F8B2DE0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549275"/>
            <a:ext cx="8713788" cy="7078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L’uomo padrone del pianeta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8">
            <a:extLst>
              <a:ext uri="{FF2B5EF4-FFF2-40B4-BE49-F238E27FC236}">
                <a16:creationId xmlns:a16="http://schemas.microsoft.com/office/drawing/2014/main" id="{647446F1-A5BE-4F46-B734-D6F3E7B68D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549275"/>
            <a:ext cx="4608513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Il pianeta è cambiato</a:t>
            </a:r>
          </a:p>
        </p:txBody>
      </p:sp>
      <p:grpSp>
        <p:nvGrpSpPr>
          <p:cNvPr id="2" name="Gruppo 6">
            <a:extLst>
              <a:ext uri="{FF2B5EF4-FFF2-40B4-BE49-F238E27FC236}">
                <a16:creationId xmlns:a16="http://schemas.microsoft.com/office/drawing/2014/main" id="{B0326DBA-EA24-4941-B32F-B11583787524}"/>
              </a:ext>
            </a:extLst>
          </p:cNvPr>
          <p:cNvGrpSpPr>
            <a:grpSpLocks/>
          </p:cNvGrpSpPr>
          <p:nvPr/>
        </p:nvGrpSpPr>
        <p:grpSpPr bwMode="auto">
          <a:xfrm>
            <a:off x="4500563" y="188913"/>
            <a:ext cx="4175125" cy="5532437"/>
            <a:chOff x="4499992" y="188640"/>
            <a:chExt cx="4176464" cy="5532422"/>
          </a:xfrm>
        </p:grpSpPr>
        <p:pic>
          <p:nvPicPr>
            <p:cNvPr id="24582" name="Picture 3">
              <a:extLst>
                <a:ext uri="{FF2B5EF4-FFF2-40B4-BE49-F238E27FC236}">
                  <a16:creationId xmlns:a16="http://schemas.microsoft.com/office/drawing/2014/main" id="{0A2C367C-B984-2D44-9A3E-00BF43AE87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4048" y="188640"/>
              <a:ext cx="3672408" cy="4752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3" name="Rettangolo 4">
              <a:extLst>
                <a:ext uri="{FF2B5EF4-FFF2-40B4-BE49-F238E27FC236}">
                  <a16:creationId xmlns:a16="http://schemas.microsoft.com/office/drawing/2014/main" id="{257AF728-AAEC-344A-BCCF-7FBA90E2B2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9992" y="5013176"/>
              <a:ext cx="4104456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MS PGothic" panose="020B0600070205080204" pitchFamily="34" charset="-128"/>
                  <a:cs typeface="Times New Roman" panose="02020603050405020304" pitchFamily="18" charset="0"/>
                </a:rPr>
                <a:t>Paul </a:t>
              </a:r>
              <a:r>
                <a:rPr kumimoji="0" lang="it-IT" altLang="it-IT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MS PGothic" panose="020B0600070205080204" pitchFamily="34" charset="-128"/>
                  <a:cs typeface="Times New Roman" panose="02020603050405020304" pitchFamily="18" charset="0"/>
                </a:rPr>
                <a:t>Crutzen</a:t>
              </a:r>
              <a:endParaRPr kumimoji="0" lang="it-IT" alt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Times New Roman" panose="02020603050405020304" pitchFamily="18" charset="0"/>
              </a:endParaRPr>
            </a:p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MS PGothic" panose="020B0600070205080204" pitchFamily="34" charset="-128"/>
                  <a:cs typeface="Times New Roman" panose="02020603050405020304" pitchFamily="18" charset="0"/>
                </a:rPr>
                <a:t>Nobel per la Chimica nel 1995</a:t>
              </a:r>
              <a:endParaRPr kumimoji="0" lang="en-GB" alt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endParaRPr>
            </a:p>
          </p:txBody>
        </p:sp>
      </p:grpSp>
      <p:sp>
        <p:nvSpPr>
          <p:cNvPr id="6" name="Rectangle 8">
            <a:extLst>
              <a:ext uri="{FF2B5EF4-FFF2-40B4-BE49-F238E27FC236}">
                <a16:creationId xmlns:a16="http://schemas.microsoft.com/office/drawing/2014/main" id="{A7A714BB-039E-E849-A02E-F475435D59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8" y="5732463"/>
            <a:ext cx="8964612" cy="10779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Siamo entrati in una nuova epoca: Antropocene</a:t>
            </a:r>
          </a:p>
        </p:txBody>
      </p:sp>
      <p:pic>
        <p:nvPicPr>
          <p:cNvPr id="24581" name="Picture 4" descr="Risultati immagini per Terraa edizioni ambiente">
            <a:hlinkClick r:id="rId3"/>
            <a:extLst>
              <a:ext uri="{FF2B5EF4-FFF2-40B4-BE49-F238E27FC236}">
                <a16:creationId xmlns:a16="http://schemas.microsoft.com/office/drawing/2014/main" id="{8BABC9AD-9DBA-5447-87D0-EF288F1BF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"/>
          <a:stretch>
            <a:fillRect/>
          </a:stretch>
        </p:blipFill>
        <p:spPr bwMode="auto">
          <a:xfrm>
            <a:off x="971550" y="1341438"/>
            <a:ext cx="2808288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5">
            <a:extLst>
              <a:ext uri="{FF2B5EF4-FFF2-40B4-BE49-F238E27FC236}">
                <a16:creationId xmlns:a16="http://schemas.microsoft.com/office/drawing/2014/main" id="{12A467BF-6EEA-FF40-B353-A44BFDDA7B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2060575"/>
            <a:ext cx="84963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Energia</a:t>
            </a:r>
            <a:r>
              <a:rPr kumimoji="0" lang="en-US" altLang="it-IT" sz="4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4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la </a:t>
            </a:r>
            <a:r>
              <a:rPr kumimoji="0" lang="en-US" altLang="it-IT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risorsa</a:t>
            </a:r>
            <a:r>
              <a:rPr kumimoji="0" lang="en-US" altLang="it-IT" sz="4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altLang="it-IT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più</a:t>
            </a:r>
            <a:r>
              <a:rPr kumimoji="0" lang="en-US" altLang="it-IT" sz="4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altLang="it-IT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importante</a:t>
            </a:r>
            <a:endParaRPr kumimoji="0" lang="it-IT" altLang="it-IT" sz="44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D847870-2F0A-6B4F-B1BA-EAF10F0A85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860800"/>
            <a:ext cx="86423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Tutti </a:t>
            </a:r>
            <a:r>
              <a:rPr kumimoji="0" lang="en-US" altLang="it-IT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gli</a:t>
            </a:r>
            <a:r>
              <a:rPr kumimoji="0" lang="en-US" alt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altLang="it-IT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aspetti</a:t>
            </a:r>
            <a:r>
              <a:rPr kumimoji="0" lang="en-US" alt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altLang="it-IT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della</a:t>
            </a:r>
            <a:r>
              <a:rPr kumimoji="0" lang="en-US" alt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 nostra vita </a:t>
            </a:r>
            <a:r>
              <a:rPr kumimoji="0" lang="en-US" altLang="it-IT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materiale</a:t>
            </a:r>
            <a:r>
              <a:rPr kumimoji="0" lang="en-US" alt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altLang="it-IT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dipendono</a:t>
            </a:r>
            <a:r>
              <a:rPr kumimoji="0" lang="en-US" alt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altLang="it-IT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dall’energia</a:t>
            </a:r>
            <a:endParaRPr kumimoji="0" lang="en-US" altLang="it-IT" sz="3600" b="1" i="1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867" name="Text Box 2">
            <a:extLst>
              <a:ext uri="{FF2B5EF4-FFF2-40B4-BE49-F238E27FC236}">
                <a16:creationId xmlns:a16="http://schemas.microsoft.com/office/drawing/2014/main" id="{3742FFE5-237F-9A40-8AA0-9098E2F558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875" y="242888"/>
            <a:ext cx="8069838" cy="1107996"/>
          </a:xfrm>
          <a:prstGeom prst="rect">
            <a:avLst/>
          </a:prstGeom>
          <a:solidFill>
            <a:schemeClr val="bg1"/>
          </a:solidFill>
          <a:ln w="127000">
            <a:solidFill>
              <a:srgbClr val="0033CC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6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Risorse energetiche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104DC2F0-3F25-4D49-958E-891EA7E5C4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5300663"/>
            <a:ext cx="86423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36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La disponibilità delle altre risorse dipende dall’energia</a:t>
            </a:r>
            <a:endParaRPr kumimoji="0" lang="en-US" altLang="it-IT" sz="3600" b="1" i="1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091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/>
      <p:bldP spid="5" grpId="0"/>
      <p:bldP spid="6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89" name="Gruppo 6">
            <a:extLst>
              <a:ext uri="{FF2B5EF4-FFF2-40B4-BE49-F238E27FC236}">
                <a16:creationId xmlns:a16="http://schemas.microsoft.com/office/drawing/2014/main" id="{98A6CF62-8229-D841-8568-8DEDEEA60DAA}"/>
              </a:ext>
            </a:extLst>
          </p:cNvPr>
          <p:cNvGrpSpPr>
            <a:grpSpLocks/>
          </p:cNvGrpSpPr>
          <p:nvPr/>
        </p:nvGrpSpPr>
        <p:grpSpPr bwMode="auto">
          <a:xfrm>
            <a:off x="395288" y="260350"/>
            <a:ext cx="8424862" cy="2062163"/>
            <a:chOff x="323528" y="2348880"/>
            <a:chExt cx="8425129" cy="2063558"/>
          </a:xfrm>
        </p:grpSpPr>
        <p:sp>
          <p:nvSpPr>
            <p:cNvPr id="37896" name="Rectangle 3">
              <a:extLst>
                <a:ext uri="{FF2B5EF4-FFF2-40B4-BE49-F238E27FC236}">
                  <a16:creationId xmlns:a16="http://schemas.microsoft.com/office/drawing/2014/main" id="{A1E94703-66FC-4343-8A43-26C7848B8B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6299" y="2599744"/>
              <a:ext cx="4392358" cy="1570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3200" b="1" i="0" u="none" strike="noStrike" kern="1200" cap="none" spc="0" normalizeH="0" baseline="0" noProof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Times New Roman" panose="02020603050405020304" pitchFamily="18" charset="0"/>
                </a:rPr>
                <a:t>Cibo e acqua pulita necessitano di molta energia</a:t>
              </a:r>
            </a:p>
          </p:txBody>
        </p:sp>
        <p:pic>
          <p:nvPicPr>
            <p:cNvPr id="37897" name="Picture 2" descr="Risultati immagini per depurazione dell'acqua">
              <a:hlinkClick r:id="rId2"/>
              <a:extLst>
                <a:ext uri="{FF2B5EF4-FFF2-40B4-BE49-F238E27FC236}">
                  <a16:creationId xmlns:a16="http://schemas.microsoft.com/office/drawing/2014/main" id="{CE1F8D49-EB93-854C-87CE-6288EA978F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2348880"/>
              <a:ext cx="4067944" cy="2063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uppo 7">
            <a:extLst>
              <a:ext uri="{FF2B5EF4-FFF2-40B4-BE49-F238E27FC236}">
                <a16:creationId xmlns:a16="http://schemas.microsoft.com/office/drawing/2014/main" id="{2D73C495-125B-324C-9885-46446BA280BF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492375"/>
            <a:ext cx="8496300" cy="1944688"/>
            <a:chOff x="107504" y="4404014"/>
            <a:chExt cx="8496943" cy="1944677"/>
          </a:xfrm>
        </p:grpSpPr>
        <p:sp>
          <p:nvSpPr>
            <p:cNvPr id="37894" name="Rectangle 3">
              <a:extLst>
                <a:ext uri="{FF2B5EF4-FFF2-40B4-BE49-F238E27FC236}">
                  <a16:creationId xmlns:a16="http://schemas.microsoft.com/office/drawing/2014/main" id="{B7399CB9-6301-EE46-998F-0C79262821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504" y="4764139"/>
              <a:ext cx="6193281" cy="1077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3200" b="1" i="0" u="none" strike="noStrike" kern="1200" cap="none" spc="0" normalizeH="0" baseline="0" noProof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Times New Roman" panose="02020603050405020304" pitchFamily="18" charset="0"/>
                </a:rPr>
                <a:t>Per estrarre le materie prime si consuma molta energia</a:t>
              </a:r>
            </a:p>
          </p:txBody>
        </p:sp>
        <p:pic>
          <p:nvPicPr>
            <p:cNvPr id="37895" name="Picture 4" descr="Risultati immagini per estrazione di materie prime">
              <a:hlinkClick r:id="rId4"/>
              <a:extLst>
                <a:ext uri="{FF2B5EF4-FFF2-40B4-BE49-F238E27FC236}">
                  <a16:creationId xmlns:a16="http://schemas.microsoft.com/office/drawing/2014/main" id="{C8DF708F-83C1-EA41-B801-D56978D92A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7487" y="4404014"/>
              <a:ext cx="2036960" cy="19446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uppo 4">
            <a:extLst>
              <a:ext uri="{FF2B5EF4-FFF2-40B4-BE49-F238E27FC236}">
                <a16:creationId xmlns:a16="http://schemas.microsoft.com/office/drawing/2014/main" id="{D1FF44AE-82E2-0A4E-8B1D-B4974B157BF2}"/>
              </a:ext>
            </a:extLst>
          </p:cNvPr>
          <p:cNvGrpSpPr>
            <a:grpSpLocks/>
          </p:cNvGrpSpPr>
          <p:nvPr/>
        </p:nvGrpSpPr>
        <p:grpSpPr bwMode="auto">
          <a:xfrm>
            <a:off x="395288" y="4508500"/>
            <a:ext cx="8497887" cy="2073275"/>
            <a:chOff x="539941" y="4784600"/>
            <a:chExt cx="8496299" cy="2073399"/>
          </a:xfrm>
        </p:grpSpPr>
        <p:sp>
          <p:nvSpPr>
            <p:cNvPr id="37892" name="Rectangle 4">
              <a:extLst>
                <a:ext uri="{FF2B5EF4-FFF2-40B4-BE49-F238E27FC236}">
                  <a16:creationId xmlns:a16="http://schemas.microsoft.com/office/drawing/2014/main" id="{2FA1AB01-9648-1C43-BE11-8BEC35F647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5827" y="5073270"/>
              <a:ext cx="4680413" cy="15697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3200" b="1" i="0" u="none" strike="noStrike" kern="1200" cap="none" spc="0" normalizeH="0" baseline="0" noProof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Times New Roman" panose="02020603050405020304" pitchFamily="18" charset="0"/>
                </a:rPr>
                <a:t>Per avere assistenza sanitaria occorre molta energia </a:t>
              </a:r>
            </a:p>
          </p:txBody>
        </p:sp>
        <p:pic>
          <p:nvPicPr>
            <p:cNvPr id="37893" name="Picture 4" descr="Immagine correlata">
              <a:hlinkClick r:id="rId6"/>
              <a:extLst>
                <a:ext uri="{FF2B5EF4-FFF2-40B4-BE49-F238E27FC236}">
                  <a16:creationId xmlns:a16="http://schemas.microsoft.com/office/drawing/2014/main" id="{2A70CA5B-B01A-EF46-8939-E6556A6A6D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941" y="4784600"/>
              <a:ext cx="3686043" cy="2073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333002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820F4C13-903E-3648-BDB2-806B661E05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90488"/>
            <a:ext cx="845820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4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I combustibili fossili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oltre 80% del consumo energetico mondiale</a:t>
            </a:r>
            <a:endParaRPr kumimoji="0" lang="it-IT" altLang="it-IT" sz="28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" name="CasellaDiTesto 4">
            <a:extLst>
              <a:ext uri="{FF2B5EF4-FFF2-40B4-BE49-F238E27FC236}">
                <a16:creationId xmlns:a16="http://schemas.microsoft.com/office/drawing/2014/main" id="{2C19653B-F178-C341-8781-C279D563FF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484313"/>
            <a:ext cx="76327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Consumi mondiali al secondo</a:t>
            </a:r>
          </a:p>
        </p:txBody>
      </p:sp>
      <p:grpSp>
        <p:nvGrpSpPr>
          <p:cNvPr id="2" name="Gruppo 13">
            <a:extLst>
              <a:ext uri="{FF2B5EF4-FFF2-40B4-BE49-F238E27FC236}">
                <a16:creationId xmlns:a16="http://schemas.microsoft.com/office/drawing/2014/main" id="{A9995FA0-EE56-BA48-BF30-FF81D3F5ADA5}"/>
              </a:ext>
            </a:extLst>
          </p:cNvPr>
          <p:cNvGrpSpPr>
            <a:grpSpLocks/>
          </p:cNvGrpSpPr>
          <p:nvPr/>
        </p:nvGrpSpPr>
        <p:grpSpPr bwMode="auto">
          <a:xfrm>
            <a:off x="395288" y="2205038"/>
            <a:ext cx="7993062" cy="4260850"/>
            <a:chOff x="395288" y="2205038"/>
            <a:chExt cx="7993062" cy="4260850"/>
          </a:xfrm>
        </p:grpSpPr>
        <p:grpSp>
          <p:nvGrpSpPr>
            <p:cNvPr id="38917" name="Gruppo 11">
              <a:extLst>
                <a:ext uri="{FF2B5EF4-FFF2-40B4-BE49-F238E27FC236}">
                  <a16:creationId xmlns:a16="http://schemas.microsoft.com/office/drawing/2014/main" id="{12579B28-8ACE-B54B-B994-7B10767B99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5288" y="2205038"/>
              <a:ext cx="3598862" cy="1953411"/>
              <a:chOff x="179512" y="1844825"/>
              <a:chExt cx="4818997" cy="2265323"/>
            </a:xfrm>
          </p:grpSpPr>
          <p:pic>
            <p:nvPicPr>
              <p:cNvPr id="38924" name="Picture 4" descr="http://www.mercatieinvestimenti.it/wp-content/uploads/2012/12/Petrolio-analisi-sullandamento-dei-prezzi-1-by-Mercati-e-Investimenti-.-it.jpg">
                <a:extLst>
                  <a:ext uri="{FF2B5EF4-FFF2-40B4-BE49-F238E27FC236}">
                    <a16:creationId xmlns:a16="http://schemas.microsoft.com/office/drawing/2014/main" id="{A2E66975-B365-5B4A-A35D-3FF3CF63BB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5534" y="1844825"/>
                <a:ext cx="2988314" cy="19616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8925" name="CasellaDiTesto 4">
                <a:extLst>
                  <a:ext uri="{FF2B5EF4-FFF2-40B4-BE49-F238E27FC236}">
                    <a16:creationId xmlns:a16="http://schemas.microsoft.com/office/drawing/2014/main" id="{262D6FB0-691D-3D4A-9969-D7B6620A8BF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9512" y="3681753"/>
                <a:ext cx="4818997" cy="4283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altLang="it-IT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33CC"/>
                    </a:solidFill>
                    <a:effectLst/>
                    <a:uLnTx/>
                    <a:uFillTx/>
                    <a:latin typeface="Comic Sans MS" panose="030F0902030302020204" pitchFamily="66" charset="0"/>
                    <a:ea typeface="ＭＳ Ｐゴシック" panose="020B0600070205080204" pitchFamily="34" charset="-128"/>
                    <a:cs typeface="+mn-cs"/>
                  </a:rPr>
                  <a:t>1.000 barili di petrolio</a:t>
                </a:r>
              </a:p>
            </p:txBody>
          </p:sp>
        </p:grpSp>
        <p:grpSp>
          <p:nvGrpSpPr>
            <p:cNvPr id="38918" name="Gruppo 13">
              <a:extLst>
                <a:ext uri="{FF2B5EF4-FFF2-40B4-BE49-F238E27FC236}">
                  <a16:creationId xmlns:a16="http://schemas.microsoft.com/office/drawing/2014/main" id="{F9F000C9-855E-A94F-AD33-A4904490A53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51500" y="2276475"/>
              <a:ext cx="2736850" cy="2313787"/>
              <a:chOff x="4716017" y="3011895"/>
              <a:chExt cx="2735856" cy="2314778"/>
            </a:xfrm>
          </p:grpSpPr>
          <p:pic>
            <p:nvPicPr>
              <p:cNvPr id="38922" name="Picture 6" descr="http://fuoripagina.altervista.org/wp-content/uploads/2011/09/images-2.jpg">
                <a:extLst>
                  <a:ext uri="{FF2B5EF4-FFF2-40B4-BE49-F238E27FC236}">
                    <a16:creationId xmlns:a16="http://schemas.microsoft.com/office/drawing/2014/main" id="{06B077DC-FC5B-104D-BD1E-8DBFA9D68AE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6017" y="3011895"/>
                <a:ext cx="2735856" cy="19191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8923" name="CasellaDiTesto 4">
                <a:extLst>
                  <a:ext uri="{FF2B5EF4-FFF2-40B4-BE49-F238E27FC236}">
                    <a16:creationId xmlns:a16="http://schemas.microsoft.com/office/drawing/2014/main" id="{8995EBDD-7658-6848-AC49-4AE3AAE96A7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16017" y="4957341"/>
                <a:ext cx="266387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altLang="it-IT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33CC"/>
                    </a:solidFill>
                    <a:effectLst/>
                    <a:uLnTx/>
                    <a:uFillTx/>
                    <a:latin typeface="Comic Sans MS" panose="030F0902030302020204" pitchFamily="66" charset="0"/>
                    <a:ea typeface="ＭＳ Ｐゴシック" panose="020B0600070205080204" pitchFamily="34" charset="-128"/>
                    <a:cs typeface="+mn-cs"/>
                  </a:rPr>
                  <a:t>105.000 m</a:t>
                </a:r>
                <a:r>
                  <a:rPr kumimoji="0" lang="it-IT" altLang="it-IT" sz="1800" b="1" i="0" u="none" strike="noStrike" kern="1200" cap="none" spc="0" normalizeH="0" baseline="30000" noProof="0">
                    <a:ln>
                      <a:noFill/>
                    </a:ln>
                    <a:solidFill>
                      <a:srgbClr val="0033CC"/>
                    </a:solidFill>
                    <a:effectLst/>
                    <a:uLnTx/>
                    <a:uFillTx/>
                    <a:latin typeface="Comic Sans MS" panose="030F0902030302020204" pitchFamily="66" charset="0"/>
                    <a:ea typeface="ＭＳ Ｐゴシック" panose="020B0600070205080204" pitchFamily="34" charset="-128"/>
                    <a:cs typeface="+mn-cs"/>
                  </a:rPr>
                  <a:t>3</a:t>
                </a:r>
                <a:r>
                  <a:rPr kumimoji="0" lang="it-IT" altLang="it-IT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33CC"/>
                    </a:solidFill>
                    <a:effectLst/>
                    <a:uLnTx/>
                    <a:uFillTx/>
                    <a:latin typeface="Comic Sans MS" panose="030F0902030302020204" pitchFamily="66" charset="0"/>
                    <a:ea typeface="ＭＳ Ｐゴシック" panose="020B0600070205080204" pitchFamily="34" charset="-128"/>
                    <a:cs typeface="+mn-cs"/>
                  </a:rPr>
                  <a:t> di gas</a:t>
                </a:r>
              </a:p>
            </p:txBody>
          </p:sp>
        </p:grpSp>
        <p:grpSp>
          <p:nvGrpSpPr>
            <p:cNvPr id="38919" name="Gruppo 15">
              <a:extLst>
                <a:ext uri="{FF2B5EF4-FFF2-40B4-BE49-F238E27FC236}">
                  <a16:creationId xmlns:a16="http://schemas.microsoft.com/office/drawing/2014/main" id="{9E1EC863-8336-2543-88D6-F88F75364B9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5288" y="4724400"/>
              <a:ext cx="3097212" cy="1741488"/>
              <a:chOff x="5148009" y="4907115"/>
              <a:chExt cx="3095725" cy="1742095"/>
            </a:xfrm>
          </p:grpSpPr>
          <p:pic>
            <p:nvPicPr>
              <p:cNvPr id="38920" name="Picture 2" descr="http://tuttoperlascuola.files.wordpress.com/2013/10/carbone.jpg">
                <a:extLst>
                  <a:ext uri="{FF2B5EF4-FFF2-40B4-BE49-F238E27FC236}">
                    <a16:creationId xmlns:a16="http://schemas.microsoft.com/office/drawing/2014/main" id="{A3F82241-0CBB-B043-AAC7-AF905E01B95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24128" y="4907115"/>
                <a:ext cx="1943656" cy="1407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8921" name="CasellaDiTesto 4">
                <a:extLst>
                  <a:ext uri="{FF2B5EF4-FFF2-40B4-BE49-F238E27FC236}">
                    <a16:creationId xmlns:a16="http://schemas.microsoft.com/office/drawing/2014/main" id="{665C2E7E-0931-BB45-BE05-F12C48C21DE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48009" y="6279703"/>
                <a:ext cx="3095725" cy="3695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altLang="it-IT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33CC"/>
                    </a:solidFill>
                    <a:effectLst/>
                    <a:uLnTx/>
                    <a:uFillTx/>
                    <a:latin typeface="Comic Sans MS" panose="030F0902030302020204" pitchFamily="66" charset="0"/>
                    <a:ea typeface="ＭＳ Ｐゴシック" panose="020B0600070205080204" pitchFamily="34" charset="-128"/>
                    <a:cs typeface="+mn-cs"/>
                  </a:rPr>
                  <a:t>250 tonnellate di carbone</a:t>
                </a:r>
              </a:p>
            </p:txBody>
          </p:sp>
        </p:grpSp>
      </p:grp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83D6D01-BA16-AA47-A025-BC819BB8F6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838" y="5013325"/>
            <a:ext cx="525621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Stanno finendo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Il loro uso crea danni all’uomo e all’ambiente</a:t>
            </a:r>
          </a:p>
        </p:txBody>
      </p:sp>
    </p:spTree>
    <p:extLst>
      <p:ext uri="{BB962C8B-B14F-4D97-AF65-F5344CB8AC3E}">
        <p14:creationId xmlns:p14="http://schemas.microsoft.com/office/powerpoint/2010/main" val="3021978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CasellaDiTesto 4">
            <a:extLst>
              <a:ext uri="{FF2B5EF4-FFF2-40B4-BE49-F238E27FC236}">
                <a16:creationId xmlns:a16="http://schemas.microsoft.com/office/drawing/2014/main" id="{7084BCE5-1338-0B47-A450-81E06E2C44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78843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4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Risorse energetiche rinnovabili</a:t>
            </a:r>
          </a:p>
        </p:txBody>
      </p:sp>
      <p:grpSp>
        <p:nvGrpSpPr>
          <p:cNvPr id="2" name="Gruppo 9">
            <a:extLst>
              <a:ext uri="{FF2B5EF4-FFF2-40B4-BE49-F238E27FC236}">
                <a16:creationId xmlns:a16="http://schemas.microsoft.com/office/drawing/2014/main" id="{C28EEDCE-F757-2145-A1A1-CD8ABD97CEBF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1957388"/>
            <a:ext cx="5976937" cy="4279900"/>
            <a:chOff x="284037" y="260648"/>
            <a:chExt cx="8652461" cy="6972033"/>
          </a:xfrm>
        </p:grpSpPr>
        <p:pic>
          <p:nvPicPr>
            <p:cNvPr id="39942" name="Picture 2" descr="eolico_bello2">
              <a:extLst>
                <a:ext uri="{FF2B5EF4-FFF2-40B4-BE49-F238E27FC236}">
                  <a16:creationId xmlns:a16="http://schemas.microsoft.com/office/drawing/2014/main" id="{E89E6E54-9AC9-F643-A1A9-6ED14DA838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87" t="1630" r="3828" b="51933"/>
            <a:stretch>
              <a:fillRect/>
            </a:stretch>
          </p:blipFill>
          <p:spPr bwMode="auto">
            <a:xfrm>
              <a:off x="4788023" y="260648"/>
              <a:ext cx="4106940" cy="2880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43" name="Rectangle 3">
              <a:extLst>
                <a:ext uri="{FF2B5EF4-FFF2-40B4-BE49-F238E27FC236}">
                  <a16:creationId xmlns:a16="http://schemas.microsoft.com/office/drawing/2014/main" id="{8744EEB9-2105-8E46-86DA-18FE715A3F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7450" y="2896736"/>
              <a:ext cx="3390901" cy="751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2" charset="0"/>
                <a:ea typeface="ＭＳ Ｐゴシック" panose="020B0600070205080204" pitchFamily="34" charset="-128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1800" b="1" i="0" u="none" strike="noStrike" kern="1200" cap="none" spc="0" normalizeH="0" baseline="0" noProof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Times New Roman" panose="02020603050405020304" pitchFamily="18" charset="0"/>
                </a:rPr>
                <a:t>Energia eolica</a:t>
              </a:r>
              <a:r>
                <a:rPr kumimoji="0" lang="it-IT" alt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39944" name="Rectangle 3">
              <a:extLst>
                <a:ext uri="{FF2B5EF4-FFF2-40B4-BE49-F238E27FC236}">
                  <a16:creationId xmlns:a16="http://schemas.microsoft.com/office/drawing/2014/main" id="{9B00A578-1FFF-DB4D-BBF3-11F9204813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045" y="2896736"/>
              <a:ext cx="4071938" cy="751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2" charset="0"/>
                <a:ea typeface="ＭＳ Ｐゴシック" panose="020B0600070205080204" pitchFamily="34" charset="-128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1800" b="1" i="0" u="none" strike="noStrike" kern="1200" cap="none" spc="0" normalizeH="0" baseline="0" noProof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Times New Roman" panose="02020603050405020304" pitchFamily="18" charset="0"/>
                </a:rPr>
                <a:t>Energia idroelettrica</a:t>
              </a:r>
            </a:p>
          </p:txBody>
        </p:sp>
        <p:sp>
          <p:nvSpPr>
            <p:cNvPr id="39945" name="Rectangle 3">
              <a:extLst>
                <a:ext uri="{FF2B5EF4-FFF2-40B4-BE49-F238E27FC236}">
                  <a16:creationId xmlns:a16="http://schemas.microsoft.com/office/drawing/2014/main" id="{B8F42498-0529-3548-816C-141A57FC26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0505" y="6356294"/>
              <a:ext cx="4235993" cy="876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1800" b="1" i="0" u="none" strike="noStrike" kern="1200" cap="none" spc="0" normalizeH="0" baseline="0" noProof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Times New Roman" panose="02020603050405020304" pitchFamily="18" charset="0"/>
                </a:rPr>
                <a:t>Energia dal mare e dagli oceani</a:t>
              </a:r>
              <a:endPara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Times New Roman" panose="02020603050405020304" pitchFamily="18" charset="0"/>
              </a:endParaRPr>
            </a:p>
          </p:txBody>
        </p:sp>
        <p:pic>
          <p:nvPicPr>
            <p:cNvPr id="39946" name="Picture 8" descr="http://upload.wikimedia.org/wikipedia/commons/thumb/a/a4/Centrale_idroelettrica_Semenza_2.jpg/220px-Centrale_idroelettrica_Semenza_2.jpg">
              <a:hlinkClick r:id="rId4"/>
              <a:extLst>
                <a:ext uri="{FF2B5EF4-FFF2-40B4-BE49-F238E27FC236}">
                  <a16:creationId xmlns:a16="http://schemas.microsoft.com/office/drawing/2014/main" id="{A5122D07-4B73-B44C-9A7F-3BB14349D1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036" b="9525"/>
            <a:stretch>
              <a:fillRect/>
            </a:stretch>
          </p:blipFill>
          <p:spPr bwMode="auto">
            <a:xfrm>
              <a:off x="468313" y="260648"/>
              <a:ext cx="3887663" cy="2881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47" name="Picture 12" descr="http://www.riqualificazioneenergetica.info/wp-content/uploads/2012/03/Siemens_MarineCurrentTurbines_5mar2012-300x216.jpg">
              <a:hlinkClick r:id="rId6"/>
              <a:extLst>
                <a:ext uri="{FF2B5EF4-FFF2-40B4-BE49-F238E27FC236}">
                  <a16:creationId xmlns:a16="http://schemas.microsoft.com/office/drawing/2014/main" id="{0B272106-558B-564E-BC00-7DB573B3A5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93" b="11069"/>
            <a:stretch>
              <a:fillRect/>
            </a:stretch>
          </p:blipFill>
          <p:spPr bwMode="auto">
            <a:xfrm>
              <a:off x="4763726" y="3933055"/>
              <a:ext cx="4145733" cy="2394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48" name="Picture 9" descr="http://www.lastampa.it/rf/image_lowres/Pub/p3/2013/03/06/Scienza/Foto/APC-AM20130306_175127_AEB0D2EE.jpg?">
              <a:extLst>
                <a:ext uri="{FF2B5EF4-FFF2-40B4-BE49-F238E27FC236}">
                  <a16:creationId xmlns:a16="http://schemas.microsoft.com/office/drawing/2014/main" id="{46647E1D-A2C3-AE43-AA87-B7EDE0A280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0" t="4211"/>
            <a:stretch>
              <a:fillRect/>
            </a:stretch>
          </p:blipFill>
          <p:spPr bwMode="auto">
            <a:xfrm>
              <a:off x="464286" y="3933055"/>
              <a:ext cx="3899158" cy="23808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49" name="Rectangle 3">
              <a:extLst>
                <a:ext uri="{FF2B5EF4-FFF2-40B4-BE49-F238E27FC236}">
                  <a16:creationId xmlns:a16="http://schemas.microsoft.com/office/drawing/2014/main" id="{CFE4BB9A-EEE5-454D-92CE-00C7FC2B35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037" y="6066195"/>
              <a:ext cx="4071938" cy="751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2" charset="0"/>
                <a:ea typeface="ＭＳ Ｐゴシック" panose="020B0600070205080204" pitchFamily="34" charset="-128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1800" b="1" i="0" u="none" strike="noStrike" kern="1200" cap="none" spc="0" normalizeH="0" baseline="0" noProof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Times New Roman" panose="02020603050405020304" pitchFamily="18" charset="0"/>
                </a:rPr>
                <a:t>Energia geotermica</a:t>
              </a:r>
            </a:p>
          </p:txBody>
        </p:sp>
      </p:grpSp>
      <p:grpSp>
        <p:nvGrpSpPr>
          <p:cNvPr id="3" name="Gruppo 15">
            <a:extLst>
              <a:ext uri="{FF2B5EF4-FFF2-40B4-BE49-F238E27FC236}">
                <a16:creationId xmlns:a16="http://schemas.microsoft.com/office/drawing/2014/main" id="{8D1760CA-5CDA-1748-8138-EC5393B43C40}"/>
              </a:ext>
            </a:extLst>
          </p:cNvPr>
          <p:cNvGrpSpPr>
            <a:grpSpLocks/>
          </p:cNvGrpSpPr>
          <p:nvPr/>
        </p:nvGrpSpPr>
        <p:grpSpPr bwMode="auto">
          <a:xfrm>
            <a:off x="6372225" y="2082800"/>
            <a:ext cx="2627313" cy="3074988"/>
            <a:chOff x="6516216" y="1772816"/>
            <a:chExt cx="2627784" cy="3074278"/>
          </a:xfrm>
        </p:grpSpPr>
        <p:pic>
          <p:nvPicPr>
            <p:cNvPr id="39940" name="Picture 3" descr="j0189251">
              <a:extLst>
                <a:ext uri="{FF2B5EF4-FFF2-40B4-BE49-F238E27FC236}">
                  <a16:creationId xmlns:a16="http://schemas.microsoft.com/office/drawing/2014/main" id="{5D0B1C33-F57C-FE43-A42D-045E81026FB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216" y="1772816"/>
              <a:ext cx="2627784" cy="2626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41" name="Rectangle 3">
              <a:extLst>
                <a:ext uri="{FF2B5EF4-FFF2-40B4-BE49-F238E27FC236}">
                  <a16:creationId xmlns:a16="http://schemas.microsoft.com/office/drawing/2014/main" id="{B2894FD2-6CCB-9549-A09D-78913E3428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94241" y="4293096"/>
              <a:ext cx="2342255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2" charset="0"/>
                <a:ea typeface="ＭＳ Ｐゴシック" panose="020B0600070205080204" pitchFamily="34" charset="-128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1800" b="1" i="0" u="none" strike="noStrike" kern="1200" cap="none" spc="0" normalizeH="0" baseline="0" noProof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Times New Roman" panose="02020603050405020304" pitchFamily="18" charset="0"/>
                </a:rPr>
                <a:t>Energia solare</a:t>
              </a:r>
              <a:endPara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0107132"/>
      </p:ext>
    </p:extLst>
  </p:cSld>
  <p:clrMapOvr>
    <a:masterClrMapping/>
  </p:clrMapOvr>
  <p:transition spd="slow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C058675E-A0E6-5D4B-9EFE-53F6BDA6F6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" y="260350"/>
            <a:ext cx="87868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36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Giacomo Ciamician (1857-1922)</a:t>
            </a:r>
          </a:p>
        </p:txBody>
      </p:sp>
      <p:grpSp>
        <p:nvGrpSpPr>
          <p:cNvPr id="54275" name="Gruppo 4">
            <a:extLst>
              <a:ext uri="{FF2B5EF4-FFF2-40B4-BE49-F238E27FC236}">
                <a16:creationId xmlns:a16="http://schemas.microsoft.com/office/drawing/2014/main" id="{4F1E4BE7-414E-664D-80C8-368D6ABB2C47}"/>
              </a:ext>
            </a:extLst>
          </p:cNvPr>
          <p:cNvGrpSpPr>
            <a:grpSpLocks/>
          </p:cNvGrpSpPr>
          <p:nvPr/>
        </p:nvGrpSpPr>
        <p:grpSpPr bwMode="auto">
          <a:xfrm>
            <a:off x="468313" y="1196975"/>
            <a:ext cx="8207375" cy="4141788"/>
            <a:chOff x="467544" y="2204864"/>
            <a:chExt cx="8208912" cy="4142505"/>
          </a:xfrm>
        </p:grpSpPr>
        <p:pic>
          <p:nvPicPr>
            <p:cNvPr id="54278" name="Picture 3">
              <a:extLst>
                <a:ext uri="{FF2B5EF4-FFF2-40B4-BE49-F238E27FC236}">
                  <a16:creationId xmlns:a16="http://schemas.microsoft.com/office/drawing/2014/main" id="{F1251B89-97A3-8748-9156-2C0EB1C312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78" t="3004" r="18742" b="18198"/>
            <a:stretch>
              <a:fillRect/>
            </a:stretch>
          </p:blipFill>
          <p:spPr bwMode="auto">
            <a:xfrm>
              <a:off x="467544" y="2204864"/>
              <a:ext cx="2808312" cy="4133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279" name="Picture 5" descr="Fugura 2">
              <a:extLst>
                <a:ext uri="{FF2B5EF4-FFF2-40B4-BE49-F238E27FC236}">
                  <a16:creationId xmlns:a16="http://schemas.microsoft.com/office/drawing/2014/main" id="{654702B7-6D43-CA4A-BFB2-BBB6D0DFD8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29" t="12161" r="16939" b="10233"/>
            <a:stretch>
              <a:fillRect/>
            </a:stretch>
          </p:blipFill>
          <p:spPr bwMode="auto">
            <a:xfrm>
              <a:off x="3707904" y="2204864"/>
              <a:ext cx="4968552" cy="41425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Rectangle 2">
            <a:extLst>
              <a:ext uri="{FF2B5EF4-FFF2-40B4-BE49-F238E27FC236}">
                <a16:creationId xmlns:a16="http://schemas.microsoft.com/office/drawing/2014/main" id="{FD1B9847-AB63-424A-8094-96F04B2191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5448300"/>
            <a:ext cx="87868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32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padre della fotochimica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297D79F4-9707-D44B-8C5F-2373EF2DC1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188" y="6021388"/>
            <a:ext cx="87868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32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profeta dell’energia solare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7" name="Gruppo 5">
            <a:extLst>
              <a:ext uri="{FF2B5EF4-FFF2-40B4-BE49-F238E27FC236}">
                <a16:creationId xmlns:a16="http://schemas.microsoft.com/office/drawing/2014/main" id="{71AC6B26-AAA5-304E-8EC6-AD2A0ABB6F14}"/>
              </a:ext>
            </a:extLst>
          </p:cNvPr>
          <p:cNvGrpSpPr>
            <a:grpSpLocks/>
          </p:cNvGrpSpPr>
          <p:nvPr/>
        </p:nvGrpSpPr>
        <p:grpSpPr bwMode="auto">
          <a:xfrm>
            <a:off x="900385" y="864790"/>
            <a:ext cx="2303463" cy="3716338"/>
            <a:chOff x="467544" y="949082"/>
            <a:chExt cx="2860456" cy="4566989"/>
          </a:xfrm>
        </p:grpSpPr>
        <p:sp>
          <p:nvSpPr>
            <p:cNvPr id="19464" name="CasellaDiTesto 4">
              <a:extLst>
                <a:ext uri="{FF2B5EF4-FFF2-40B4-BE49-F238E27FC236}">
                  <a16:creationId xmlns:a16="http://schemas.microsoft.com/office/drawing/2014/main" id="{1113CD97-2AF3-4A42-8897-83ED02EB0E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5576" y="5085184"/>
              <a:ext cx="1944216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600">
                  <a:latin typeface="Brush Script Std" pitchFamily="66" charset="0"/>
                </a:rPr>
                <a:t>(1564 - 1642)</a:t>
              </a:r>
            </a:p>
          </p:txBody>
        </p:sp>
        <p:grpSp>
          <p:nvGrpSpPr>
            <p:cNvPr id="19465" name="Gruppo 1">
              <a:extLst>
                <a:ext uri="{FF2B5EF4-FFF2-40B4-BE49-F238E27FC236}">
                  <a16:creationId xmlns:a16="http://schemas.microsoft.com/office/drawing/2014/main" id="{BA28A125-297A-7B48-8EF7-C037572E3E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7544" y="949082"/>
              <a:ext cx="2860456" cy="4280118"/>
              <a:chOff x="1779589" y="-427902"/>
              <a:chExt cx="3716939" cy="5729110"/>
            </a:xfrm>
          </p:grpSpPr>
          <p:pic>
            <p:nvPicPr>
              <p:cNvPr id="19466" name="Picture 6" descr="https://upload.wikimedia.org/wikipedia/commons/thumb/c/cc/Galileo.arp.300pix.jpg/800px-Galileo.arp.300pix.jpg">
                <a:extLst>
                  <a:ext uri="{FF2B5EF4-FFF2-40B4-BE49-F238E27FC236}">
                    <a16:creationId xmlns:a16="http://schemas.microsoft.com/office/drawing/2014/main" id="{11238997-96DF-7944-83F3-367482A9B6A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79589" y="-427902"/>
                <a:ext cx="3716939" cy="45642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467" name="Picture 8" descr="Firma di Galileo">
                <a:extLst>
                  <a:ext uri="{FF2B5EF4-FFF2-40B4-BE49-F238E27FC236}">
                    <a16:creationId xmlns:a16="http://schemas.microsoft.com/office/drawing/2014/main" id="{09604EBD-3DC3-3F42-9F21-CB64928F7AC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3084" y="4196307"/>
                <a:ext cx="2540000" cy="11049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9458" name="CasellaDiTesto 7">
            <a:extLst>
              <a:ext uri="{FF2B5EF4-FFF2-40B4-BE49-F238E27FC236}">
                <a16:creationId xmlns:a16="http://schemas.microsoft.com/office/drawing/2014/main" id="{30D0147B-33D4-BD4C-A4E9-0B204B7522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115" y="82579"/>
            <a:ext cx="631430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4000" b="1" dirty="0">
                <a:solidFill>
                  <a:srgbClr val="0033CC"/>
                </a:solidFill>
                <a:latin typeface="Comic Sans MS" panose="030F0902030302020204" pitchFamily="66" charset="0"/>
              </a:rPr>
              <a:t>Pioniere della Scienza</a:t>
            </a:r>
          </a:p>
        </p:txBody>
      </p:sp>
      <p:pic>
        <p:nvPicPr>
          <p:cNvPr id="19459" name="Picture 10" descr="Risultati immagini per galileo galilei">
            <a:extLst>
              <a:ext uri="{FF2B5EF4-FFF2-40B4-BE49-F238E27FC236}">
                <a16:creationId xmlns:a16="http://schemas.microsoft.com/office/drawing/2014/main" id="{195F5C32-1A2E-EB44-A14C-909B13A7C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56" y="4792663"/>
            <a:ext cx="3354388" cy="15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uppo 8">
            <a:extLst>
              <a:ext uri="{FF2B5EF4-FFF2-40B4-BE49-F238E27FC236}">
                <a16:creationId xmlns:a16="http://schemas.microsoft.com/office/drawing/2014/main" id="{F20EE0A4-4EFC-DA48-924B-98DA11BDDA48}"/>
              </a:ext>
            </a:extLst>
          </p:cNvPr>
          <p:cNvGrpSpPr>
            <a:grpSpLocks/>
          </p:cNvGrpSpPr>
          <p:nvPr/>
        </p:nvGrpSpPr>
        <p:grpSpPr bwMode="auto">
          <a:xfrm>
            <a:off x="4900563" y="836613"/>
            <a:ext cx="3271837" cy="5764212"/>
            <a:chOff x="4427984" y="944943"/>
            <a:chExt cx="3270766" cy="5764487"/>
          </a:xfrm>
        </p:grpSpPr>
        <p:pic>
          <p:nvPicPr>
            <p:cNvPr id="19461" name="Picture 6" descr="Immagine correlata">
              <a:extLst>
                <a:ext uri="{FF2B5EF4-FFF2-40B4-BE49-F238E27FC236}">
                  <a16:creationId xmlns:a16="http://schemas.microsoft.com/office/drawing/2014/main" id="{9809560A-8D73-714F-BE3B-97EA376BF1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7" t="12280" r="2127" b="4781"/>
            <a:stretch>
              <a:fillRect/>
            </a:stretch>
          </p:blipFill>
          <p:spPr bwMode="auto">
            <a:xfrm>
              <a:off x="4427984" y="3501008"/>
              <a:ext cx="3270766" cy="2808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2" name="Picture 2" descr="Immagine correlata">
              <a:extLst>
                <a:ext uri="{FF2B5EF4-FFF2-40B4-BE49-F238E27FC236}">
                  <a16:creationId xmlns:a16="http://schemas.microsoft.com/office/drawing/2014/main" id="{E258BFA1-59B0-904B-9AA9-24DB49E8DB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1" r="7047"/>
            <a:stretch>
              <a:fillRect/>
            </a:stretch>
          </p:blipFill>
          <p:spPr bwMode="auto">
            <a:xfrm>
              <a:off x="4427984" y="944943"/>
              <a:ext cx="3270766" cy="24840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63" name="CasellaDiTesto 14">
              <a:extLst>
                <a:ext uri="{FF2B5EF4-FFF2-40B4-BE49-F238E27FC236}">
                  <a16:creationId xmlns:a16="http://schemas.microsoft.com/office/drawing/2014/main" id="{8217069E-9F0F-C44B-B951-A95BC8C307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32040" y="6309320"/>
              <a:ext cx="237626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000">
                  <a:latin typeface="Brush Script Std" pitchFamily="66" charset="0"/>
                </a:rPr>
                <a:t>Palazzo Bo, Padova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02" name="Text Box 6">
            <a:extLst>
              <a:ext uri="{FF2B5EF4-FFF2-40B4-BE49-F238E27FC236}">
                <a16:creationId xmlns:a16="http://schemas.microsoft.com/office/drawing/2014/main" id="{0609CA6D-141E-8342-AE90-B4EF62F200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125538"/>
            <a:ext cx="8569325" cy="185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6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In una celebre conferenza “La Fotochimica dell’Avvenire”, tenuta a New York</a:t>
            </a:r>
            <a:r>
              <a:rPr kumimoji="0" lang="it-IT" altLang="it-IT" sz="26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US" altLang="it-IT" sz="26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nel 1912 durante l’VIII International Congress of Applied Chemistry, Ciamician dice:</a:t>
            </a:r>
            <a:endParaRPr kumimoji="0" lang="en-GB" altLang="it-IT" sz="2600" b="1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omic Sans MS" panose="030F0902030302020204" pitchFamily="66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6323" name="Text Box 14">
            <a:extLst>
              <a:ext uri="{FF2B5EF4-FFF2-40B4-BE49-F238E27FC236}">
                <a16:creationId xmlns:a16="http://schemas.microsoft.com/office/drawing/2014/main" id="{55EE46C2-A17B-DF47-8BA6-C4471F1B94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88913"/>
            <a:ext cx="85693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it-IT" sz="36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Ciamician pioniere dell’energia solare</a:t>
            </a:r>
            <a:endParaRPr kumimoji="0" lang="it-IT" altLang="it-IT" sz="3600" b="1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omic Sans MS" panose="030F0902030302020204" pitchFamily="66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237A7022-05BE-7D40-B609-484B3E4250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3068638"/>
            <a:ext cx="8208962" cy="361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“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E se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alla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civiltà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 del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carbone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,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nera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 e nervosa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dell'epoca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 nostra,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dovesse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 far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seguito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quella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forse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più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tranquilla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dell'energia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solare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, non ne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verrebbe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 un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gran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 male per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il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progresso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 e la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felicità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umana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  … la vita e la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civiltà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dureranno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finché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splende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il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 Sole! </a:t>
            </a:r>
            <a:r>
              <a:rPr kumimoji="0" lang="it-IT" sz="3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”</a:t>
            </a:r>
          </a:p>
          <a:p>
            <a:pPr marL="0" marR="0" lvl="0" indent="0" algn="ctr" defTabSz="914400" rtl="0" eaLnBrk="1" fontAlgn="base" latinLnBrk="0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3600" b="0" i="0" u="none" strike="noStrike" kern="1200" cap="none" spc="0" normalizeH="0" baseline="0" noProof="0" dirty="0">
              <a:ln>
                <a:noFill/>
              </a:ln>
              <a:solidFill>
                <a:srgbClr val="24249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omic Sans MS" pitchFamily="66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8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902" grpId="0"/>
      <p:bldP spid="7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>
            <a:extLst>
              <a:ext uri="{FF2B5EF4-FFF2-40B4-BE49-F238E27FC236}">
                <a16:creationId xmlns:a16="http://schemas.microsoft.com/office/drawing/2014/main" id="{0768E681-CE3E-0340-972F-179B4F680F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5656" y="1916832"/>
            <a:ext cx="6408712" cy="111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8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Ancora oggi , però …</a:t>
            </a:r>
          </a:p>
          <a:p>
            <a:pPr marL="0" marR="0" lvl="0" indent="0" algn="ctr" defTabSz="914400" rtl="0" eaLnBrk="1" fontAlgn="base" latinLnBrk="0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3600" b="0" i="0" u="none" strike="noStrike" kern="1200" cap="none" spc="0" normalizeH="0" baseline="0" noProof="0" dirty="0">
              <a:ln>
                <a:noFill/>
              </a:ln>
              <a:solidFill>
                <a:srgbClr val="24249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omic Sans MS" pitchFamily="66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468047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Immagine 1">
            <a:extLst>
              <a:ext uri="{FF2B5EF4-FFF2-40B4-BE49-F238E27FC236}">
                <a16:creationId xmlns:a16="http://schemas.microsoft.com/office/drawing/2014/main" id="{7FC91630-C4BF-734C-BCDC-9FBA13AC7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88913"/>
            <a:ext cx="8972550" cy="505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6" name="Rectangle 3">
            <a:extLst>
              <a:ext uri="{FF2B5EF4-FFF2-40B4-BE49-F238E27FC236}">
                <a16:creationId xmlns:a16="http://schemas.microsoft.com/office/drawing/2014/main" id="{CA9A0DF6-367F-1444-9DF6-B9E5C9B836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510213"/>
            <a:ext cx="914400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Alla ricerca delle ultime gocce di petrolio </a:t>
            </a:r>
            <a:r>
              <a:rPr kumimoji="0" lang="it-IT" altLang="it-IT" sz="28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(petrolio non convenzionale dalle sabbie bituminose)</a:t>
            </a:r>
          </a:p>
        </p:txBody>
      </p:sp>
      <p:pic>
        <p:nvPicPr>
          <p:cNvPr id="41987" name="Picture 5" descr="Risultati immagini per sabbie bituminose">
            <a:extLst>
              <a:ext uri="{FF2B5EF4-FFF2-40B4-BE49-F238E27FC236}">
                <a16:creationId xmlns:a16="http://schemas.microsoft.com/office/drawing/2014/main" id="{236A1664-0CAE-484C-A2FD-E4AD7985C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276475"/>
            <a:ext cx="444500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8206671"/>
      </p:ext>
    </p:extLst>
  </p:cSld>
  <p:clrMapOvr>
    <a:masterClrMapping/>
  </p:clrMapOvr>
  <p:transition spd="slow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4" descr="C:\Users\margherita.venturi\Desktop\Margherita\versioni lavori\libro energia-Zanichelli-2014\Capitoli\capitoli inviati\Capitolo 4-inviato\Figure\Figura 3-Capitolo 4.jpg">
            <a:extLst>
              <a:ext uri="{FF2B5EF4-FFF2-40B4-BE49-F238E27FC236}">
                <a16:creationId xmlns:a16="http://schemas.microsoft.com/office/drawing/2014/main" id="{3BBC7BE8-CBBC-7046-8738-6D2C30359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1" r="14973" b="4449"/>
          <a:stretch>
            <a:fillRect/>
          </a:stretch>
        </p:blipFill>
        <p:spPr bwMode="auto">
          <a:xfrm>
            <a:off x="1403350" y="44450"/>
            <a:ext cx="6192838" cy="572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3">
            <a:extLst>
              <a:ext uri="{FF2B5EF4-FFF2-40B4-BE49-F238E27FC236}">
                <a16:creationId xmlns:a16="http://schemas.microsoft.com/office/drawing/2014/main" id="{7285C867-11BB-7C43-8B6F-7CCD340612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726113"/>
            <a:ext cx="91440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Alla ricerca del metano intrappolato nelle rocce </a:t>
            </a:r>
            <a:r>
              <a:rPr kumimoji="0" lang="it-IT" altLang="it-IT" sz="28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(metodo del fracking)</a:t>
            </a:r>
          </a:p>
        </p:txBody>
      </p:sp>
    </p:spTree>
    <p:extLst>
      <p:ext uri="{BB962C8B-B14F-4D97-AF65-F5344CB8AC3E}">
        <p14:creationId xmlns:p14="http://schemas.microsoft.com/office/powerpoint/2010/main" val="152903126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>
            <a:extLst>
              <a:ext uri="{FF2B5EF4-FFF2-40B4-BE49-F238E27FC236}">
                <a16:creationId xmlns:a16="http://schemas.microsoft.com/office/drawing/2014/main" id="{59989F3D-15AF-494C-92CE-9A4C8FA84C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4958" y="750888"/>
            <a:ext cx="2335896" cy="1107996"/>
          </a:xfrm>
          <a:prstGeom prst="rect">
            <a:avLst/>
          </a:prstGeom>
          <a:solidFill>
            <a:schemeClr val="bg1"/>
          </a:solidFill>
          <a:ln w="127000">
            <a:solidFill>
              <a:srgbClr val="0033CC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6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Suolo</a:t>
            </a:r>
          </a:p>
        </p:txBody>
      </p:sp>
      <p:pic>
        <p:nvPicPr>
          <p:cNvPr id="73731" name="Picture 4">
            <a:extLst>
              <a:ext uri="{FF2B5EF4-FFF2-40B4-BE49-F238E27FC236}">
                <a16:creationId xmlns:a16="http://schemas.microsoft.com/office/drawing/2014/main" id="{C6C7E07E-3039-CF40-9A1D-CFA5C90F9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03200"/>
            <a:ext cx="3498850" cy="279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0E7D7AA5-21F4-AF4A-AFEF-FF7CAB45A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276600"/>
            <a:ext cx="86106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Il suolo è un importante risorsa e lo sarà ancora di più in futuro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Nel 2050, quando la popolazione sarà circa 9 miliardi, la domanda globale di cibo sarà quasi doppia rispetto ai livelli attuali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82" name="Gruppo 7"/>
          <p:cNvGrpSpPr>
            <a:grpSpLocks/>
          </p:cNvGrpSpPr>
          <p:nvPr/>
        </p:nvGrpSpPr>
        <p:grpSpPr bwMode="auto">
          <a:xfrm>
            <a:off x="250825" y="404813"/>
            <a:ext cx="8569325" cy="6294437"/>
            <a:chOff x="252215" y="404664"/>
            <a:chExt cx="8568257" cy="6294257"/>
          </a:xfrm>
        </p:grpSpPr>
        <p:sp>
          <p:nvSpPr>
            <p:cNvPr id="71685" name="Rectangle 3"/>
            <p:cNvSpPr>
              <a:spLocks noChangeArrowheads="1"/>
            </p:cNvSpPr>
            <p:nvPr/>
          </p:nvSpPr>
          <p:spPr bwMode="auto">
            <a:xfrm>
              <a:off x="252215" y="2852936"/>
              <a:ext cx="4464302" cy="4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2400" b="1" i="0" u="none" strike="noStrike" kern="1200" cap="none" spc="0" normalizeH="0" baseline="0" noProof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omic Sans MS" pitchFamily="66" charset="0"/>
                  <a:ea typeface="MS PGothic" panose="020B0600070205080204" pitchFamily="34" charset="-128"/>
                  <a:cs typeface="+mn-cs"/>
                </a:rPr>
                <a:t>Miniera di carbone (Ucraina)</a:t>
              </a:r>
            </a:p>
          </p:txBody>
        </p:sp>
        <p:pic>
          <p:nvPicPr>
            <p:cNvPr id="71686" name="Immagine 3" descr="Figura 2.jpg"/>
            <p:cNvPicPr>
              <a:picLocks noChangeAspect="1" noChangeArrowheads="1"/>
            </p:cNvPicPr>
            <p:nvPr/>
          </p:nvPicPr>
          <p:blipFill>
            <a:blip r:embed="rId2" cstate="print"/>
            <a:srcRect l="21695" t="21072" r="28058" b="32764"/>
            <a:stretch>
              <a:fillRect/>
            </a:stretch>
          </p:blipFill>
          <p:spPr bwMode="auto">
            <a:xfrm>
              <a:off x="4788024" y="404664"/>
              <a:ext cx="3721510" cy="2519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687" name="Rectangle 3"/>
            <p:cNvSpPr>
              <a:spLocks noChangeArrowheads="1"/>
            </p:cNvSpPr>
            <p:nvPr/>
          </p:nvSpPr>
          <p:spPr bwMode="auto">
            <a:xfrm>
              <a:off x="4608511" y="2833772"/>
              <a:ext cx="4211961" cy="4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2400" b="1" i="0" u="none" strike="noStrike" kern="1200" cap="none" spc="0" normalizeH="0" baseline="0" noProof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omic Sans MS" pitchFamily="66" charset="0"/>
                  <a:ea typeface="MS PGothic" panose="020B0600070205080204" pitchFamily="34" charset="-128"/>
                  <a:cs typeface="+mn-cs"/>
                </a:rPr>
                <a:t>Miniera d’oro (Africa)</a:t>
              </a:r>
            </a:p>
          </p:txBody>
        </p:sp>
        <p:sp>
          <p:nvSpPr>
            <p:cNvPr id="71688" name="Rectangle 3"/>
            <p:cNvSpPr>
              <a:spLocks noChangeArrowheads="1"/>
            </p:cNvSpPr>
            <p:nvPr/>
          </p:nvSpPr>
          <p:spPr bwMode="auto">
            <a:xfrm>
              <a:off x="1980333" y="6237311"/>
              <a:ext cx="4752320" cy="4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2400" b="1" i="0" u="none" strike="noStrike" kern="1200" cap="none" spc="0" normalizeH="0" baseline="0" noProof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omic Sans MS" pitchFamily="66" charset="0"/>
                  <a:ea typeface="MS PGothic" panose="020B0600070205080204" pitchFamily="34" charset="-128"/>
                  <a:cs typeface="+mn-cs"/>
                </a:rPr>
                <a:t>Miniera di diamanti (Canada)</a:t>
              </a:r>
            </a:p>
          </p:txBody>
        </p:sp>
      </p:grpSp>
      <p:pic>
        <p:nvPicPr>
          <p:cNvPr id="71683" name="Picture 10" descr="Risultati immagini per miniera di carbone a cielo apert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07988"/>
            <a:ext cx="4392613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4" name="Picture 12" descr="Risultati immagini per miniera di diamanti a cielo apert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613" y="3357563"/>
            <a:ext cx="4752975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97542587"/>
      </p:ext>
    </p:extLst>
  </p:cSld>
  <p:clrMapOvr>
    <a:masterClrMapping/>
  </p:clrMapOvr>
  <p:transition spd="slow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File0002_1">
            <a:extLst>
              <a:ext uri="{FF2B5EF4-FFF2-40B4-BE49-F238E27FC236}">
                <a16:creationId xmlns:a16="http://schemas.microsoft.com/office/drawing/2014/main" id="{A5F4AAFB-AF7E-494A-ADF6-FDC43204F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50"/>
            <a:ext cx="9144000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Rectangle 3">
            <a:extLst>
              <a:ext uri="{FF2B5EF4-FFF2-40B4-BE49-F238E27FC236}">
                <a16:creationId xmlns:a16="http://schemas.microsoft.com/office/drawing/2014/main" id="{8C2F1F40-AE0D-CE4E-9900-F2032C3F04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62675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Svincolo autostradale a Yokohama, Giappone</a:t>
            </a:r>
            <a:endParaRPr kumimoji="0" lang="it-IT" altLang="it-IT" sz="2400" b="1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omic Sans MS" panose="030F0902030302020204" pitchFamily="66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2" name="Picture 4" descr="Shanghai - Wikipedia">
            <a:extLst>
              <a:ext uri="{FF2B5EF4-FFF2-40B4-BE49-F238E27FC236}">
                <a16:creationId xmlns:a16="http://schemas.microsoft.com/office/drawing/2014/main" id="{C5642699-424C-BD45-80A1-E5340B29A1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4" r="6819" b="-2"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DED5ED5F-4DE2-8347-8537-06F5681234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34113"/>
            <a:ext cx="9144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Shanghai, Cina, 25.000.000 abitanti</a:t>
            </a:r>
            <a:endParaRPr kumimoji="0" lang="it-IT" altLang="it-IT" sz="24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omic Sans MS" panose="030F0902030302020204" pitchFamily="66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235543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8">
            <a:extLst>
              <a:ext uri="{FF2B5EF4-FFF2-40B4-BE49-F238E27FC236}">
                <a16:creationId xmlns:a16="http://schemas.microsoft.com/office/drawing/2014/main" id="{E9472E51-89D8-4E49-983A-5E61AA4403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88913"/>
            <a:ext cx="8713787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4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Le megalopoli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formate da agglomerati di più città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61A4284-D718-1441-ADFE-B38E6DE46D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263" y="1757363"/>
            <a:ext cx="8499475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6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Pearl River Delta Megalopolis (Cina):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10 città; in totale 120.000.000 persone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AB2078C-E771-0C43-A7A6-378823FCFD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128963"/>
            <a:ext cx="8501063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6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Yangtze River Delta (Cina):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14 città; in totale 88.000.000 persone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997DD9F-D7CB-7142-B510-437BB342FA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505325"/>
            <a:ext cx="8501063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6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Taiheiyō Belt (Giappone):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comprende svariate città fra le quali Tokio, Osaka, Okayama, Hiroshima; in totale 80.000.000 persone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  <p:bldP spid="6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4">
            <a:extLst>
              <a:ext uri="{FF2B5EF4-FFF2-40B4-BE49-F238E27FC236}">
                <a16:creationId xmlns:a16="http://schemas.microsoft.com/office/drawing/2014/main" id="{6DFB3D06-2235-5F49-B5BC-E9CE31C31E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15888"/>
            <a:ext cx="8569325" cy="230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6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Quel poco suolo che resta per produrre cibo viene messo in competizione  con quello utilizzato per ottenere biocombustibili</a:t>
            </a:r>
            <a:endParaRPr kumimoji="0" lang="it-IT" altLang="it-IT" sz="36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anose="030F0902030302020204" pitchFamily="66" charset="0"/>
              <a:ea typeface="MS PGothic" panose="020B0600070205080204" pitchFamily="34" charset="-128"/>
              <a:cs typeface="+mn-cs"/>
            </a:endParaRPr>
          </a:p>
        </p:txBody>
      </p:sp>
      <p:grpSp>
        <p:nvGrpSpPr>
          <p:cNvPr id="80899" name="Gruppo 10">
            <a:extLst>
              <a:ext uri="{FF2B5EF4-FFF2-40B4-BE49-F238E27FC236}">
                <a16:creationId xmlns:a16="http://schemas.microsoft.com/office/drawing/2014/main" id="{2AD36BF5-4945-4D4A-A9E3-EDAE27E2F90A}"/>
              </a:ext>
            </a:extLst>
          </p:cNvPr>
          <p:cNvGrpSpPr>
            <a:grpSpLocks/>
          </p:cNvGrpSpPr>
          <p:nvPr/>
        </p:nvGrpSpPr>
        <p:grpSpPr bwMode="auto">
          <a:xfrm>
            <a:off x="684213" y="2859088"/>
            <a:ext cx="7848600" cy="3665537"/>
            <a:chOff x="539552" y="2636912"/>
            <a:chExt cx="7920880" cy="3915640"/>
          </a:xfrm>
        </p:grpSpPr>
        <p:pic>
          <p:nvPicPr>
            <p:cNvPr id="80900" name="Picture 10" descr="Risultati immagini per piante di mais">
              <a:extLst>
                <a:ext uri="{FF2B5EF4-FFF2-40B4-BE49-F238E27FC236}">
                  <a16:creationId xmlns:a16="http://schemas.microsoft.com/office/drawing/2014/main" id="{9B83A601-CA17-9149-86C7-04954317A3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2708920"/>
              <a:ext cx="3453406" cy="2304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0901" name="Picture 12" descr="Risultati immagini per piante di girasole">
              <a:extLst>
                <a:ext uri="{FF2B5EF4-FFF2-40B4-BE49-F238E27FC236}">
                  <a16:creationId xmlns:a16="http://schemas.microsoft.com/office/drawing/2014/main" id="{1F7EAC93-421D-A141-A541-82F931B9BC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6987" y="2636912"/>
              <a:ext cx="3323445" cy="2376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0902" name="Picture 4" descr="tanica">
              <a:extLst>
                <a:ext uri="{FF2B5EF4-FFF2-40B4-BE49-F238E27FC236}">
                  <a16:creationId xmlns:a16="http://schemas.microsoft.com/office/drawing/2014/main" id="{52C225A0-47C6-B043-A1B5-A03CC2ABAF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8966" y="3789040"/>
              <a:ext cx="1989138" cy="2763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Immagine 1" descr="laboratorio.jpg">
            <a:extLst>
              <a:ext uri="{FF2B5EF4-FFF2-40B4-BE49-F238E27FC236}">
                <a16:creationId xmlns:a16="http://schemas.microsoft.com/office/drawing/2014/main" id="{3BAA204F-BE66-C143-A874-1F8A29A840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15888"/>
            <a:ext cx="7848600" cy="614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961FDD9-548E-1245-8327-BBEBE56A4C99}"/>
              </a:ext>
            </a:extLst>
          </p:cNvPr>
          <p:cNvSpPr txBox="1"/>
          <p:nvPr/>
        </p:nvSpPr>
        <p:spPr>
          <a:xfrm>
            <a:off x="1908175" y="6308725"/>
            <a:ext cx="5230813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b="1" dirty="0">
                <a:solidFill>
                  <a:schemeClr val="accent5">
                    <a:lumMod val="25000"/>
                  </a:schemeClr>
                </a:solidFill>
                <a:latin typeface="Comic Sans MS" pitchFamily="66" charset="0"/>
              </a:rPr>
              <a:t>Un laboratorio didattico del 1896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Immagine 3">
            <a:extLst>
              <a:ext uri="{FF2B5EF4-FFF2-40B4-BE49-F238E27FC236}">
                <a16:creationId xmlns:a16="http://schemas.microsoft.com/office/drawing/2014/main" id="{02365EF4-5646-E14D-A00E-1EAEF1E1AB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879725"/>
            <a:ext cx="7970837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 Box 4">
            <a:extLst>
              <a:ext uri="{FF2B5EF4-FFF2-40B4-BE49-F238E27FC236}">
                <a16:creationId xmlns:a16="http://schemas.microsoft.com/office/drawing/2014/main" id="{B680726A-AD0F-CF44-A0BD-108B511BD3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1638" y="542925"/>
            <a:ext cx="4824412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I paesi ricchi mettono le mani avanti: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land</a:t>
            </a:r>
            <a:r>
              <a:rPr kumimoji="0" lang="it-IT" altLang="it-IT" sz="38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it-IT" altLang="it-IT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grabbing</a:t>
            </a:r>
            <a:endParaRPr kumimoji="0" lang="it-IT" altLang="it-IT" sz="38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33796" name="Picture 5" descr="Risultati immagini per land grabbing">
            <a:extLst>
              <a:ext uri="{FF2B5EF4-FFF2-40B4-BE49-F238E27FC236}">
                <a16:creationId xmlns:a16="http://schemas.microsoft.com/office/drawing/2014/main" id="{DA37B316-466D-1947-BAD5-F6CBC4827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4032250" cy="269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645927"/>
      </p:ext>
    </p:extLst>
  </p:cSld>
  <p:clrMapOvr>
    <a:masterClrMapping/>
  </p:clrMapOvr>
  <p:transition spd="slow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">
            <a:extLst>
              <a:ext uri="{FF2B5EF4-FFF2-40B4-BE49-F238E27FC236}">
                <a16:creationId xmlns:a16="http://schemas.microsoft.com/office/drawing/2014/main" id="{02BA043D-B051-0848-8698-BEFCC8443A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0444" y="984250"/>
            <a:ext cx="3292889" cy="1107996"/>
          </a:xfrm>
          <a:prstGeom prst="rect">
            <a:avLst/>
          </a:prstGeom>
          <a:solidFill>
            <a:schemeClr val="bg1"/>
          </a:solidFill>
          <a:ln w="76200">
            <a:solidFill>
              <a:srgbClr val="0033CC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6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Foreste</a:t>
            </a:r>
          </a:p>
        </p:txBody>
      </p:sp>
      <p:pic>
        <p:nvPicPr>
          <p:cNvPr id="82947" name="Picture 4">
            <a:extLst>
              <a:ext uri="{FF2B5EF4-FFF2-40B4-BE49-F238E27FC236}">
                <a16:creationId xmlns:a16="http://schemas.microsoft.com/office/drawing/2014/main" id="{8CF5E851-7A5D-B845-8D5D-54F2EE22E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" y="260350"/>
            <a:ext cx="4035425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8" name="CasellaDiTesto 3">
            <a:extLst>
              <a:ext uri="{FF2B5EF4-FFF2-40B4-BE49-F238E27FC236}">
                <a16:creationId xmlns:a16="http://schemas.microsoft.com/office/drawing/2014/main" id="{F781C5E6-63B2-9C4B-BBE9-3A0FD6C8B5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259138"/>
            <a:ext cx="86106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6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L’avanzare inesorabile della “civiltà” umana ha portato alla distruzione di gran parte delle foreste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6E4B6E4-F834-B746-B872-7DAE8F0E2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5445125"/>
            <a:ext cx="8610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6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Attualmente vengono distrutti ca. 14.000.000 ettari all’anno di foreste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>
            <a:extLst>
              <a:ext uri="{FF2B5EF4-FFF2-40B4-BE49-F238E27FC236}">
                <a16:creationId xmlns:a16="http://schemas.microsoft.com/office/drawing/2014/main" id="{76CA11CB-A265-CE48-BF83-E64D66C3B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908050"/>
            <a:ext cx="4105275" cy="559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CasellaDiTesto 6">
            <a:extLst>
              <a:ext uri="{FF2B5EF4-FFF2-40B4-BE49-F238E27FC236}">
                <a16:creationId xmlns:a16="http://schemas.microsoft.com/office/drawing/2014/main" id="{FEFF7B64-E30C-454B-84F2-A539ED876B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990600"/>
            <a:ext cx="4572000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6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Si stima che le foreste tropicali dell’Indonesia scompariranno in 10 anni, quelle della Nuova Guinea in 13-16 anni e quelle del Borneo entro il 2022  </a:t>
            </a:r>
          </a:p>
        </p:txBody>
      </p:sp>
    </p:spTree>
  </p:cSld>
  <p:clrMapOvr>
    <a:masterClrMapping/>
  </p:clrMapOvr>
  <p:transition spd="slow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2">
            <a:extLst>
              <a:ext uri="{FF2B5EF4-FFF2-40B4-BE49-F238E27FC236}">
                <a16:creationId xmlns:a16="http://schemas.microsoft.com/office/drawing/2014/main" id="{768B07EB-0F56-6543-A2F9-AF3F35C881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-4763"/>
            <a:ext cx="8291512" cy="70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40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Perché questo accade?</a:t>
            </a:r>
          </a:p>
        </p:txBody>
      </p:sp>
      <p:sp>
        <p:nvSpPr>
          <p:cNvPr id="37891" name="Text Box 3">
            <a:extLst>
              <a:ext uri="{FF2B5EF4-FFF2-40B4-BE49-F238E27FC236}">
                <a16:creationId xmlns:a16="http://schemas.microsoft.com/office/drawing/2014/main" id="{8D828482-C9AC-0244-8FFA-F32D4EDB8E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25" y="685800"/>
            <a:ext cx="87947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8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Alle risorse naturali viene assegnato un valore </a:t>
            </a:r>
            <a:r>
              <a:rPr kumimoji="0" lang="it-IT" altLang="it-IT" sz="28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puramente economico</a:t>
            </a:r>
            <a:endParaRPr kumimoji="0" lang="it-IT" altLang="it-IT" sz="2800" b="0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omic Sans MS" panose="030F0902030302020204" pitchFamily="66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434180" name="Text Box 4">
            <a:extLst>
              <a:ext uri="{FF2B5EF4-FFF2-40B4-BE49-F238E27FC236}">
                <a16:creationId xmlns:a16="http://schemas.microsoft.com/office/drawing/2014/main" id="{7CB5C0A4-16C0-634B-B671-D95AAF6881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475" y="4572000"/>
            <a:ext cx="8918575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8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Una foresta </a:t>
            </a:r>
            <a:r>
              <a:rPr kumimoji="0" lang="it-IT" altLang="it-IT" sz="28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non è solo</a:t>
            </a:r>
            <a:r>
              <a:rPr kumimoji="0" lang="it-IT" altLang="it-IT" sz="28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 una riserva di legno o un</a:t>
            </a:r>
            <a:br>
              <a:rPr kumimoji="0" lang="it-IT" altLang="it-IT" sz="28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</a:br>
            <a:r>
              <a:rPr kumimoji="0" lang="it-IT" altLang="it-IT" sz="28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  terreno da sfruttare. </a:t>
            </a:r>
            <a:r>
              <a:rPr kumimoji="0" lang="it-IT" altLang="it-IT" sz="28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È anche</a:t>
            </a:r>
            <a:r>
              <a:rPr kumimoji="0" lang="it-IT" altLang="it-IT" sz="28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 un manto che protegge dalle frane, un regolatore del clima, l’habitat di milioni di specie vegetali e animali, un produttore di ossigeno</a:t>
            </a:r>
          </a:p>
        </p:txBody>
      </p:sp>
      <p:grpSp>
        <p:nvGrpSpPr>
          <p:cNvPr id="2" name="Gruppo 6">
            <a:extLst>
              <a:ext uri="{FF2B5EF4-FFF2-40B4-BE49-F238E27FC236}">
                <a16:creationId xmlns:a16="http://schemas.microsoft.com/office/drawing/2014/main" id="{E6BCFCF4-483C-0641-B7B1-598253A7144A}"/>
              </a:ext>
            </a:extLst>
          </p:cNvPr>
          <p:cNvGrpSpPr>
            <a:grpSpLocks/>
          </p:cNvGrpSpPr>
          <p:nvPr/>
        </p:nvGrpSpPr>
        <p:grpSpPr bwMode="auto">
          <a:xfrm>
            <a:off x="350838" y="1752600"/>
            <a:ext cx="8356644" cy="2706689"/>
            <a:chOff x="350143" y="1752600"/>
            <a:chExt cx="8357088" cy="2706689"/>
          </a:xfrm>
        </p:grpSpPr>
        <p:pic>
          <p:nvPicPr>
            <p:cNvPr id="84998" name="Picture 11">
              <a:extLst>
                <a:ext uri="{FF2B5EF4-FFF2-40B4-BE49-F238E27FC236}">
                  <a16:creationId xmlns:a16="http://schemas.microsoft.com/office/drawing/2014/main" id="{65DF82B0-537B-D046-9239-4574E3D1EE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143" y="1752600"/>
              <a:ext cx="3933825" cy="270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999" name="Picture 13">
              <a:extLst>
                <a:ext uri="{FF2B5EF4-FFF2-40B4-BE49-F238E27FC236}">
                  <a16:creationId xmlns:a16="http://schemas.microsoft.com/office/drawing/2014/main" id="{6C68DAEB-A9B3-9D43-BFB7-F183835445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1752" y="1752601"/>
              <a:ext cx="4135479" cy="270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4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/>
      <p:bldP spid="434180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2">
            <a:extLst>
              <a:ext uri="{FF2B5EF4-FFF2-40B4-BE49-F238E27FC236}">
                <a16:creationId xmlns:a16="http://schemas.microsoft.com/office/drawing/2014/main" id="{3066D29C-1268-1847-B5CA-3E5B60722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224" y="304800"/>
            <a:ext cx="1880644" cy="1107996"/>
          </a:xfrm>
          <a:prstGeom prst="rect">
            <a:avLst/>
          </a:prstGeom>
          <a:solidFill>
            <a:schemeClr val="bg1"/>
          </a:solidFill>
          <a:ln w="76200">
            <a:solidFill>
              <a:srgbClr val="0033CC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6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Aria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4C1B8C3A-2666-684F-A8D3-2A537FC59F70}"/>
              </a:ext>
            </a:extLst>
          </p:cNvPr>
          <p:cNvGrpSpPr/>
          <p:nvPr/>
        </p:nvGrpSpPr>
        <p:grpSpPr>
          <a:xfrm>
            <a:off x="152400" y="228600"/>
            <a:ext cx="8839200" cy="6451600"/>
            <a:chOff x="152400" y="228600"/>
            <a:chExt cx="8839200" cy="6451600"/>
          </a:xfrm>
        </p:grpSpPr>
        <p:sp>
          <p:nvSpPr>
            <p:cNvPr id="4" name="CasellaDiTesto 3">
              <a:extLst>
                <a:ext uri="{FF2B5EF4-FFF2-40B4-BE49-F238E27FC236}">
                  <a16:creationId xmlns:a16="http://schemas.microsoft.com/office/drawing/2014/main" id="{8C8FC68D-85ED-9040-B74A-F454AB8DAA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79838" y="1884888"/>
              <a:ext cx="5211762" cy="3970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omic Sans MS" panose="030F0902030302020204" pitchFamily="66" charset="0"/>
                  <a:ea typeface="MS PGothic" panose="020B0600070205080204" pitchFamily="34" charset="-128"/>
                  <a:cs typeface="+mn-cs"/>
                </a:rPr>
                <a:t>L’uso dei combustibili fossili inquina l’aria con sostanze organiche volatili e polveri sottili (responsabili di oltre 80.000 decessi all’anno solo in Italia)  </a:t>
              </a:r>
            </a:p>
          </p:txBody>
        </p:sp>
        <p:grpSp>
          <p:nvGrpSpPr>
            <p:cNvPr id="2" name="Gruppo 6">
              <a:extLst>
                <a:ext uri="{FF2B5EF4-FFF2-40B4-BE49-F238E27FC236}">
                  <a16:creationId xmlns:a16="http://schemas.microsoft.com/office/drawing/2014/main" id="{68FF42D3-AFC4-F147-BF6C-3021BD1478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2400" y="228600"/>
              <a:ext cx="3429000" cy="6451600"/>
              <a:chOff x="152400" y="228600"/>
              <a:chExt cx="3429000" cy="6451600"/>
            </a:xfrm>
          </p:grpSpPr>
          <p:pic>
            <p:nvPicPr>
              <p:cNvPr id="86021" name="Picture 4" descr="pm_25_health_3332">
                <a:extLst>
                  <a:ext uri="{FF2B5EF4-FFF2-40B4-BE49-F238E27FC236}">
                    <a16:creationId xmlns:a16="http://schemas.microsoft.com/office/drawing/2014/main" id="{BF408CEB-2480-7B40-A56E-B04B572C6EC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388" y="228600"/>
                <a:ext cx="3402012" cy="35798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" name="Rectangle 20">
                <a:extLst>
                  <a:ext uri="{FF2B5EF4-FFF2-40B4-BE49-F238E27FC236}">
                    <a16:creationId xmlns:a16="http://schemas.microsoft.com/office/drawing/2014/main" id="{4AD712D9-C9A7-CD4B-82D5-444B23288D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2400" y="3810000"/>
                <a:ext cx="3429000" cy="400050"/>
              </a:xfrm>
              <a:prstGeom prst="rect">
                <a:avLst/>
              </a:prstGeom>
              <a:solidFill>
                <a:schemeClr val="accent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mic Sans MS" pitchFamily="-102" charset="0"/>
                    <a:ea typeface="ＭＳ Ｐゴシック" pitchFamily="-102" charset="-128"/>
                    <a:cs typeface="+mn-cs"/>
                  </a:rPr>
                  <a:t>Mappa delle polveri sottili</a:t>
                </a: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itchFamily="-102" charset="0"/>
                  <a:ea typeface="ＭＳ Ｐゴシック" pitchFamily="-102" charset="-128"/>
                  <a:cs typeface="+mn-cs"/>
                </a:endParaRPr>
              </a:p>
            </p:txBody>
          </p:sp>
          <p:pic>
            <p:nvPicPr>
              <p:cNvPr id="86023" name="Immagine 6">
                <a:extLst>
                  <a:ext uri="{FF2B5EF4-FFF2-40B4-BE49-F238E27FC236}">
                    <a16:creationId xmlns:a16="http://schemas.microsoft.com/office/drawing/2014/main" id="{25AB068A-1A8C-1A48-A2A1-F9B53784CB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048"/>
              <a:stretch>
                <a:fillRect/>
              </a:stretch>
            </p:blipFill>
            <p:spPr bwMode="auto">
              <a:xfrm>
                <a:off x="179388" y="4495800"/>
                <a:ext cx="3384550" cy="2184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970" name="Gruppo 4"/>
          <p:cNvGrpSpPr>
            <a:grpSpLocks/>
          </p:cNvGrpSpPr>
          <p:nvPr/>
        </p:nvGrpSpPr>
        <p:grpSpPr bwMode="auto">
          <a:xfrm>
            <a:off x="395288" y="188913"/>
            <a:ext cx="8640762" cy="2133600"/>
            <a:chOff x="395838" y="187739"/>
            <a:chExt cx="8640658" cy="2134010"/>
          </a:xfrm>
        </p:grpSpPr>
        <p:sp>
          <p:nvSpPr>
            <p:cNvPr id="83973" name="CasellaDiTesto 3"/>
            <p:cNvSpPr txBox="1">
              <a:spLocks noChangeArrowheads="1"/>
            </p:cNvSpPr>
            <p:nvPr/>
          </p:nvSpPr>
          <p:spPr bwMode="auto">
            <a:xfrm>
              <a:off x="2700132" y="397992"/>
              <a:ext cx="6336364" cy="16622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omic Sans MS" pitchFamily="66" charset="0"/>
                  <a:ea typeface="MS PGothic" panose="020B0600070205080204" pitchFamily="34" charset="-128"/>
                  <a:cs typeface="+mn-cs"/>
                </a:rPr>
                <a:t>L’uso dei combustibili fossili immette nell’aria ossidi di azoto e zolfo</a:t>
              </a:r>
            </a:p>
          </p:txBody>
        </p:sp>
        <p:pic>
          <p:nvPicPr>
            <p:cNvPr id="83974" name="Picture 2" descr="Risultati immagini per piogge acide"/>
            <p:cNvPicPr>
              <a:picLocks noChangeAspect="1" noChangeArrowheads="1"/>
            </p:cNvPicPr>
            <p:nvPr/>
          </p:nvPicPr>
          <p:blipFill>
            <a:blip r:embed="rId3" cstate="print"/>
            <a:srcRect b="9114"/>
            <a:stretch>
              <a:fillRect/>
            </a:stretch>
          </p:blipFill>
          <p:spPr bwMode="auto">
            <a:xfrm>
              <a:off x="395838" y="187739"/>
              <a:ext cx="2016258" cy="21340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uppo 6"/>
          <p:cNvGrpSpPr/>
          <p:nvPr/>
        </p:nvGrpSpPr>
        <p:grpSpPr>
          <a:xfrm>
            <a:off x="179388" y="2536638"/>
            <a:ext cx="8785225" cy="4059425"/>
            <a:chOff x="179388" y="2536638"/>
            <a:chExt cx="8785225" cy="4059425"/>
          </a:xfrm>
        </p:grpSpPr>
        <p:pic>
          <p:nvPicPr>
            <p:cNvPr id="83971" name="Picture 4" descr="http://scuolacavalcanti.it/files/informatica/inquinamento/imm/40.jpg"/>
            <p:cNvPicPr>
              <a:picLocks noChangeAspect="1" noChangeArrowheads="1"/>
            </p:cNvPicPr>
            <p:nvPr/>
          </p:nvPicPr>
          <p:blipFill>
            <a:blip r:embed="rId4" cstate="print"/>
            <a:srcRect t="17688"/>
            <a:stretch>
              <a:fillRect/>
            </a:stretch>
          </p:blipFill>
          <p:spPr bwMode="auto">
            <a:xfrm>
              <a:off x="4579938" y="2536638"/>
              <a:ext cx="4384675" cy="4032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3972" name="CasellaDiTesto 3"/>
            <p:cNvSpPr txBox="1">
              <a:spLocks noChangeArrowheads="1"/>
            </p:cNvSpPr>
            <p:nvPr/>
          </p:nvSpPr>
          <p:spPr bwMode="auto">
            <a:xfrm>
              <a:off x="179388" y="2565400"/>
              <a:ext cx="4392612" cy="4030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omic Sans MS" pitchFamily="66" charset="0"/>
                  <a:ea typeface="MS PGothic" panose="020B0600070205080204" pitchFamily="34" charset="-128"/>
                  <a:cs typeface="+mn-cs"/>
                </a:rPr>
                <a:t>Questi ossidi reagendo con il vapor acqueo dell’aria formano acido nitrico (HNO</a:t>
              </a:r>
              <a:r>
                <a:rPr kumimoji="0" lang="it-IT" altLang="it-IT" sz="3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omic Sans MS" pitchFamily="66" charset="0"/>
                  <a:ea typeface="MS PGothic" panose="020B0600070205080204" pitchFamily="34" charset="-128"/>
                  <a:cs typeface="+mn-cs"/>
                </a:rPr>
                <a:t>3</a:t>
              </a:r>
              <a:r>
                <a:rPr kumimoji="0" lang="it-IT" altLang="it-IT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omic Sans MS" pitchFamily="66" charset="0"/>
                  <a:ea typeface="MS PGothic" panose="020B0600070205080204" pitchFamily="34" charset="-128"/>
                  <a:cs typeface="+mn-cs"/>
                </a:rPr>
                <a:t>) e acido solforico (H</a:t>
              </a:r>
              <a:r>
                <a:rPr kumimoji="0" lang="it-IT" altLang="it-IT" sz="3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omic Sans MS" pitchFamily="66" charset="0"/>
                  <a:ea typeface="MS PGothic" panose="020B0600070205080204" pitchFamily="34" charset="-128"/>
                  <a:cs typeface="+mn-cs"/>
                </a:rPr>
                <a:t>2</a:t>
              </a:r>
              <a:r>
                <a:rPr kumimoji="0" lang="it-IT" altLang="it-IT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omic Sans MS" pitchFamily="66" charset="0"/>
                  <a:ea typeface="MS PGothic" panose="020B0600070205080204" pitchFamily="34" charset="-128"/>
                  <a:cs typeface="+mn-cs"/>
                </a:rPr>
                <a:t>SO</a:t>
              </a:r>
              <a:r>
                <a:rPr kumimoji="0" lang="it-IT" altLang="it-IT" sz="3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omic Sans MS" pitchFamily="66" charset="0"/>
                  <a:ea typeface="MS PGothic" panose="020B0600070205080204" pitchFamily="34" charset="-128"/>
                  <a:cs typeface="+mn-cs"/>
                </a:rPr>
                <a:t>4</a:t>
              </a:r>
              <a:r>
                <a:rPr kumimoji="0" lang="it-IT" altLang="it-IT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omic Sans MS" pitchFamily="66" charset="0"/>
                  <a:ea typeface="MS PGothic" panose="020B0600070205080204" pitchFamily="34" charset="-128"/>
                  <a:cs typeface="+mn-cs"/>
                </a:rPr>
                <a:t>) che rendendo acida la pioggia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97720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CasellaDiTesto 10"/>
          <p:cNvSpPr txBox="1">
            <a:spLocks noChangeArrowheads="1"/>
          </p:cNvSpPr>
          <p:nvPr/>
        </p:nvSpPr>
        <p:spPr bwMode="auto">
          <a:xfrm>
            <a:off x="357188" y="71438"/>
            <a:ext cx="85725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4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Effetti sull’ambiente</a:t>
            </a:r>
          </a:p>
        </p:txBody>
      </p:sp>
      <p:grpSp>
        <p:nvGrpSpPr>
          <p:cNvPr id="15" name="Gruppo 14"/>
          <p:cNvGrpSpPr/>
          <p:nvPr/>
        </p:nvGrpSpPr>
        <p:grpSpPr>
          <a:xfrm>
            <a:off x="494806" y="3429000"/>
            <a:ext cx="3960440" cy="3258362"/>
            <a:chOff x="581894" y="3429000"/>
            <a:chExt cx="3960440" cy="3258362"/>
          </a:xfrm>
        </p:grpSpPr>
        <p:sp>
          <p:nvSpPr>
            <p:cNvPr id="85001" name="CasellaDiTesto 12"/>
            <p:cNvSpPr txBox="1">
              <a:spLocks noChangeArrowheads="1"/>
            </p:cNvSpPr>
            <p:nvPr/>
          </p:nvSpPr>
          <p:spPr bwMode="auto">
            <a:xfrm>
              <a:off x="713234" y="5733256"/>
              <a:ext cx="3714750" cy="954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omic Sans MS" pitchFamily="66" charset="0"/>
                  <a:ea typeface="MS PGothic" panose="020B0600070205080204" pitchFamily="34" charset="-128"/>
                  <a:cs typeface="+mn-cs"/>
                </a:rPr>
                <a:t>Diminuzione della biodiversità marina</a:t>
              </a:r>
            </a:p>
          </p:txBody>
        </p:sp>
        <p:pic>
          <p:nvPicPr>
            <p:cNvPr id="137222" name="Picture 6" descr="Risultati immagini per mare e pesci"/>
            <p:cNvPicPr>
              <a:picLocks noChangeAspect="1" noChangeArrowheads="1"/>
            </p:cNvPicPr>
            <p:nvPr/>
          </p:nvPicPr>
          <p:blipFill>
            <a:blip r:embed="rId2" cstate="print"/>
            <a:srcRect t="21818"/>
            <a:stretch>
              <a:fillRect/>
            </a:stretch>
          </p:blipFill>
          <p:spPr bwMode="auto">
            <a:xfrm>
              <a:off x="581894" y="3429000"/>
              <a:ext cx="3960440" cy="2322258"/>
            </a:xfrm>
            <a:prstGeom prst="rect">
              <a:avLst/>
            </a:prstGeom>
            <a:noFill/>
          </p:spPr>
        </p:pic>
      </p:grpSp>
      <p:grpSp>
        <p:nvGrpSpPr>
          <p:cNvPr id="17" name="Gruppo 16"/>
          <p:cNvGrpSpPr/>
          <p:nvPr/>
        </p:nvGrpSpPr>
        <p:grpSpPr>
          <a:xfrm>
            <a:off x="467544" y="764704"/>
            <a:ext cx="7560444" cy="2520280"/>
            <a:chOff x="467544" y="764704"/>
            <a:chExt cx="7560444" cy="2520280"/>
          </a:xfrm>
        </p:grpSpPr>
        <p:sp>
          <p:nvSpPr>
            <p:cNvPr id="85003" name="CasellaDiTesto 11"/>
            <p:cNvSpPr txBox="1">
              <a:spLocks noChangeArrowheads="1"/>
            </p:cNvSpPr>
            <p:nvPr/>
          </p:nvSpPr>
          <p:spPr bwMode="auto">
            <a:xfrm>
              <a:off x="4599171" y="1177684"/>
              <a:ext cx="3428817" cy="523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omic Sans MS" pitchFamily="66" charset="0"/>
                  <a:ea typeface="MS PGothic" panose="020B0600070205080204" pitchFamily="34" charset="-128"/>
                  <a:cs typeface="+mn-cs"/>
                </a:rPr>
                <a:t>Deforestazione</a:t>
              </a:r>
            </a:p>
          </p:txBody>
        </p:sp>
        <p:pic>
          <p:nvPicPr>
            <p:cNvPr id="137224" name="Picture 8" descr="Risultati immagini per piogge acide e foreste"/>
            <p:cNvPicPr>
              <a:picLocks noChangeAspect="1" noChangeArrowheads="1"/>
            </p:cNvPicPr>
            <p:nvPr/>
          </p:nvPicPr>
          <p:blipFill>
            <a:blip r:embed="rId3" cstate="print"/>
            <a:srcRect b="5263"/>
            <a:stretch>
              <a:fillRect/>
            </a:stretch>
          </p:blipFill>
          <p:spPr bwMode="auto">
            <a:xfrm>
              <a:off x="467544" y="764704"/>
              <a:ext cx="3990443" cy="2520280"/>
            </a:xfrm>
            <a:prstGeom prst="rect">
              <a:avLst/>
            </a:prstGeom>
            <a:noFill/>
          </p:spPr>
        </p:pic>
      </p:grpSp>
      <p:sp>
        <p:nvSpPr>
          <p:cNvPr id="137228" name="AutoShape 12" descr="Risultati immagini per piogge acide e monument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37230" name="AutoShape 14" descr="Risultati immagini per piogge acide e monument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grpSp>
        <p:nvGrpSpPr>
          <p:cNvPr id="23" name="Gruppo 22"/>
          <p:cNvGrpSpPr/>
          <p:nvPr/>
        </p:nvGrpSpPr>
        <p:grpSpPr>
          <a:xfrm>
            <a:off x="4572000" y="1921026"/>
            <a:ext cx="4214083" cy="4770106"/>
            <a:chOff x="4572000" y="1921026"/>
            <a:chExt cx="4214083" cy="4770106"/>
          </a:xfrm>
        </p:grpSpPr>
        <p:sp>
          <p:nvSpPr>
            <p:cNvPr id="84999" name="CasellaDiTesto 13"/>
            <p:cNvSpPr txBox="1">
              <a:spLocks noChangeArrowheads="1"/>
            </p:cNvSpPr>
            <p:nvPr/>
          </p:nvSpPr>
          <p:spPr bwMode="auto">
            <a:xfrm>
              <a:off x="4572000" y="5737029"/>
              <a:ext cx="4143375" cy="9541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omic Sans MS" pitchFamily="66" charset="0"/>
                  <a:ea typeface="MS PGothic" panose="020B0600070205080204" pitchFamily="34" charset="-128"/>
                  <a:cs typeface="+mn-cs"/>
                </a:rPr>
                <a:t>Corrosione dei monumenti in marmo</a:t>
              </a:r>
            </a:p>
          </p:txBody>
        </p:sp>
        <p:pic>
          <p:nvPicPr>
            <p:cNvPr id="137233" name="Picture 17" descr="Immagine correlata"/>
            <p:cNvPicPr>
              <a:picLocks noChangeAspect="1" noChangeArrowheads="1"/>
            </p:cNvPicPr>
            <p:nvPr/>
          </p:nvPicPr>
          <p:blipFill>
            <a:blip r:embed="rId4" cstate="print"/>
            <a:srcRect l="28923"/>
            <a:stretch>
              <a:fillRect/>
            </a:stretch>
          </p:blipFill>
          <p:spPr bwMode="auto">
            <a:xfrm>
              <a:off x="4716016" y="1921026"/>
              <a:ext cx="4070067" cy="3817501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132390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CasellaDiTesto 3"/>
          <p:cNvSpPr txBox="1">
            <a:spLocks noChangeArrowheads="1"/>
          </p:cNvSpPr>
          <p:nvPr/>
        </p:nvSpPr>
        <p:spPr bwMode="auto">
          <a:xfrm>
            <a:off x="107950" y="203156"/>
            <a:ext cx="896461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L’uso dei combustibili fossili causa ogni anno l’immissione nell’atmosfera di 36 miliardi di tonnellate di CO</a:t>
            </a:r>
            <a:r>
              <a:rPr kumimoji="0" lang="it-IT" altLang="it-IT" sz="3200" b="1" i="0" u="none" strike="noStrike" kern="1200" cap="none" spc="0" normalizeH="0" baseline="-2500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2</a:t>
            </a:r>
            <a:r>
              <a:rPr kumimoji="0" lang="it-IT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: circa 1200 t/</a:t>
            </a:r>
            <a:r>
              <a:rPr kumimoji="0" lang="it-IT" alt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s</a:t>
            </a:r>
            <a:endParaRPr kumimoji="0" lang="it-IT" altLang="it-IT" sz="32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omic Sans MS" pitchFamily="66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4A428B5-2D78-9348-A3CF-D4F31A265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069602"/>
            <a:ext cx="8496944" cy="4585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80171"/>
      </p:ext>
    </p:extLst>
  </p:cSld>
  <p:clrMapOvr>
    <a:masterClrMapping/>
  </p:clrMapOvr>
  <p:transition spd="slow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CasellaDiTesto 3">
            <a:extLst>
              <a:ext uri="{FF2B5EF4-FFF2-40B4-BE49-F238E27FC236}">
                <a16:creationId xmlns:a16="http://schemas.microsoft.com/office/drawing/2014/main" id="{01A6E01B-E2A2-4940-88D7-1D8DFA896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5" y="260350"/>
            <a:ext cx="8991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6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CO</a:t>
            </a:r>
            <a:r>
              <a:rPr kumimoji="0" lang="it-IT" altLang="it-IT" sz="3600" b="1" i="0" u="none" strike="noStrike" kern="1200" cap="none" spc="0" normalizeH="0" baseline="-2500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2</a:t>
            </a:r>
            <a:r>
              <a:rPr kumimoji="0" lang="it-IT" altLang="it-IT" sz="36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anose="030F0902030302020204" pitchFamily="66" charset="0"/>
                <a:ea typeface="MS PGothic" panose="020B0600070205080204" pitchFamily="34" charset="-128"/>
                <a:cs typeface="+mn-cs"/>
              </a:rPr>
              <a:t> è un gas serra: il maggior responsabile del cambiamento climatico</a:t>
            </a:r>
          </a:p>
        </p:txBody>
      </p:sp>
      <p:grpSp>
        <p:nvGrpSpPr>
          <p:cNvPr id="2" name="Gruppo 12">
            <a:extLst>
              <a:ext uri="{FF2B5EF4-FFF2-40B4-BE49-F238E27FC236}">
                <a16:creationId xmlns:a16="http://schemas.microsoft.com/office/drawing/2014/main" id="{B624F2F5-AA42-2445-9E63-CE7EC0055D88}"/>
              </a:ext>
            </a:extLst>
          </p:cNvPr>
          <p:cNvGrpSpPr>
            <a:grpSpLocks/>
          </p:cNvGrpSpPr>
          <p:nvPr/>
        </p:nvGrpSpPr>
        <p:grpSpPr bwMode="auto">
          <a:xfrm>
            <a:off x="4643438" y="2116138"/>
            <a:ext cx="3960812" cy="4098925"/>
            <a:chOff x="4786883" y="2116138"/>
            <a:chExt cx="3960440" cy="4098925"/>
          </a:xfrm>
        </p:grpSpPr>
        <p:pic>
          <p:nvPicPr>
            <p:cNvPr id="88074" name="Picture 4">
              <a:extLst>
                <a:ext uri="{FF2B5EF4-FFF2-40B4-BE49-F238E27FC236}">
                  <a16:creationId xmlns:a16="http://schemas.microsoft.com/office/drawing/2014/main" id="{E0672602-F86D-0146-93F8-F6320FC3AF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5" t="1135" r="6876" b="61771"/>
            <a:stretch>
              <a:fillRect/>
            </a:stretch>
          </p:blipFill>
          <p:spPr bwMode="auto">
            <a:xfrm>
              <a:off x="4786883" y="3789040"/>
              <a:ext cx="3960440" cy="2426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075" name="Picture 5">
              <a:extLst>
                <a:ext uri="{FF2B5EF4-FFF2-40B4-BE49-F238E27FC236}">
                  <a16:creationId xmlns:a16="http://schemas.microsoft.com/office/drawing/2014/main" id="{4285F97F-AC73-8A4C-AF58-C5F303D6A5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501"/>
            <a:stretch>
              <a:fillRect/>
            </a:stretch>
          </p:blipFill>
          <p:spPr bwMode="auto">
            <a:xfrm>
              <a:off x="4857750" y="2116138"/>
              <a:ext cx="3571875" cy="138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uppo 5">
            <a:extLst>
              <a:ext uri="{FF2B5EF4-FFF2-40B4-BE49-F238E27FC236}">
                <a16:creationId xmlns:a16="http://schemas.microsoft.com/office/drawing/2014/main" id="{81B502C2-34F9-D845-8D0F-35CDB38CA3DE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060575"/>
            <a:ext cx="3887787" cy="4608513"/>
            <a:chOff x="179512" y="1628800"/>
            <a:chExt cx="3888432" cy="4608512"/>
          </a:xfrm>
        </p:grpSpPr>
        <p:grpSp>
          <p:nvGrpSpPr>
            <p:cNvPr id="88069" name="Gruppo 9">
              <a:extLst>
                <a:ext uri="{FF2B5EF4-FFF2-40B4-BE49-F238E27FC236}">
                  <a16:creationId xmlns:a16="http://schemas.microsoft.com/office/drawing/2014/main" id="{3904C506-7495-E643-AE68-6727733786F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9512" y="1628800"/>
              <a:ext cx="3888432" cy="3960440"/>
              <a:chOff x="-27618" y="2833255"/>
              <a:chExt cx="4860497" cy="3505200"/>
            </a:xfrm>
          </p:grpSpPr>
          <p:pic>
            <p:nvPicPr>
              <p:cNvPr id="88071" name="Picture 6" descr="Ag_Upsala_Glacier">
                <a:extLst>
                  <a:ext uri="{FF2B5EF4-FFF2-40B4-BE49-F238E27FC236}">
                    <a16:creationId xmlns:a16="http://schemas.microsoft.com/office/drawing/2014/main" id="{A0B59458-FFC2-E645-A79D-C509429563E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7618" y="2833255"/>
                <a:ext cx="4860497" cy="3505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8072" name="CasellaDiTesto 7">
                <a:extLst>
                  <a:ext uri="{FF2B5EF4-FFF2-40B4-BE49-F238E27FC236}">
                    <a16:creationId xmlns:a16="http://schemas.microsoft.com/office/drawing/2014/main" id="{1B71554C-CC19-C84D-8146-19B24B9787C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14526" y="4181215"/>
                <a:ext cx="2404885" cy="408598"/>
              </a:xfrm>
              <a:prstGeom prst="rect">
                <a:avLst/>
              </a:prstGeom>
              <a:solidFill>
                <a:srgbClr val="0033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it-IT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omic Sans MS" panose="030F0902030302020204" pitchFamily="66" charset="0"/>
                    <a:ea typeface="MS PGothic" panose="020B0600070205080204" pitchFamily="34" charset="-128"/>
                    <a:cs typeface="+mn-cs"/>
                  </a:rPr>
                  <a:t>100 anni fa</a:t>
                </a:r>
              </a:p>
            </p:txBody>
          </p:sp>
          <p:sp>
            <p:nvSpPr>
              <p:cNvPr id="88073" name="CasellaDiTesto 8">
                <a:extLst>
                  <a:ext uri="{FF2B5EF4-FFF2-40B4-BE49-F238E27FC236}">
                    <a16:creationId xmlns:a16="http://schemas.microsoft.com/office/drawing/2014/main" id="{1C7402B9-590D-854F-A441-0CD95F2D514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15011" y="5929857"/>
                <a:ext cx="950172" cy="408598"/>
              </a:xfrm>
              <a:prstGeom prst="rect">
                <a:avLst/>
              </a:prstGeom>
              <a:solidFill>
                <a:srgbClr val="0033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it-IT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omic Sans MS" panose="030F0902030302020204" pitchFamily="66" charset="0"/>
                    <a:ea typeface="MS PGothic" panose="020B0600070205080204" pitchFamily="34" charset="-128"/>
                    <a:cs typeface="+mn-cs"/>
                  </a:rPr>
                  <a:t>oggi</a:t>
                </a:r>
                <a:endParaRPr kumimoji="0" lang="en-US" altLang="it-IT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902030302020204" pitchFamily="66" charset="0"/>
                  <a:ea typeface="MS PGothic" panose="020B0600070205080204" pitchFamily="34" charset="-128"/>
                  <a:cs typeface="+mn-cs"/>
                </a:endParaRPr>
              </a:p>
            </p:txBody>
          </p:sp>
        </p:grpSp>
        <p:sp>
          <p:nvSpPr>
            <p:cNvPr id="88070" name="Text Box 4">
              <a:extLst>
                <a:ext uri="{FF2B5EF4-FFF2-40B4-BE49-F238E27FC236}">
                  <a16:creationId xmlns:a16="http://schemas.microsoft.com/office/drawing/2014/main" id="{13A24501-E377-2947-B5E8-F66BA88EC8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520" y="5837202"/>
              <a:ext cx="3776996" cy="400110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it-IT" sz="2000" b="1" i="0" u="none" strike="noStrike" kern="1200" cap="none" spc="0" normalizeH="0" baseline="0" noProof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omic Sans MS" panose="030F0902030302020204" pitchFamily="66" charset="0"/>
                  <a:ea typeface="MS PGothic" panose="020B0600070205080204" pitchFamily="34" charset="-128"/>
                  <a:cs typeface="+mn-cs"/>
                </a:rPr>
                <a:t>http://climate.nasa.gov/sof/</a:t>
              </a:r>
            </a:p>
          </p:txBody>
        </p:sp>
      </p:grp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2"/>
          <p:cNvSpPr txBox="1">
            <a:spLocks noChangeArrowheads="1"/>
          </p:cNvSpPr>
          <p:nvPr/>
        </p:nvSpPr>
        <p:spPr bwMode="auto">
          <a:xfrm>
            <a:off x="5895453" y="214313"/>
            <a:ext cx="1880644" cy="1107996"/>
          </a:xfrm>
          <a:prstGeom prst="rect">
            <a:avLst/>
          </a:prstGeom>
          <a:solidFill>
            <a:schemeClr val="bg1"/>
          </a:solidFill>
          <a:ln w="76200">
            <a:solidFill>
              <a:srgbClr val="0033CC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6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Aria</a:t>
            </a:r>
          </a:p>
        </p:txBody>
      </p:sp>
      <p:sp>
        <p:nvSpPr>
          <p:cNvPr id="5" name="CasellaDiTesto 4"/>
          <p:cNvSpPr txBox="1">
            <a:spLocks noChangeArrowheads="1"/>
          </p:cNvSpPr>
          <p:nvPr/>
        </p:nvSpPr>
        <p:spPr bwMode="auto">
          <a:xfrm>
            <a:off x="228600" y="1962150"/>
            <a:ext cx="859155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Stiamo prelevando enormi quantità di azoto dall’atmosfera </a:t>
            </a:r>
            <a:r>
              <a:rPr kumimoji="0" lang="it-IT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(</a:t>
            </a:r>
            <a:r>
              <a:rPr kumimoji="0" lang="it-IT" alt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ca</a:t>
            </a:r>
            <a:r>
              <a:rPr kumimoji="0" lang="it-IT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. 200 miliardi di kg/anno) </a:t>
            </a:r>
            <a:r>
              <a:rPr kumimoji="0" lang="it-IT" alt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per produrre fertilizzanti, ma anche esplosivi </a:t>
            </a:r>
          </a:p>
        </p:txBody>
      </p:sp>
      <p:sp>
        <p:nvSpPr>
          <p:cNvPr id="94212" name="CasellaDiTesto 5"/>
          <p:cNvSpPr txBox="1">
            <a:spLocks noChangeArrowheads="1"/>
          </p:cNvSpPr>
          <p:nvPr/>
        </p:nvSpPr>
        <p:spPr bwMode="auto">
          <a:xfrm>
            <a:off x="395288" y="381000"/>
            <a:ext cx="4678362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8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ca. 80% di azoto (N</a:t>
            </a:r>
            <a:r>
              <a:rPr kumimoji="0" lang="it-IT" altLang="it-IT" sz="2800" b="1" i="0" u="none" strike="noStrike" kern="1200" cap="none" spc="0" normalizeH="0" baseline="-2500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2</a:t>
            </a:r>
            <a:r>
              <a:rPr kumimoji="0" lang="it-IT" altLang="it-IT" sz="28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8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ca. 20% di ossigeno (O</a:t>
            </a:r>
            <a:r>
              <a:rPr kumimoji="0" lang="it-IT" altLang="it-IT" sz="2800" b="1" i="0" u="none" strike="noStrike" kern="1200" cap="none" spc="0" normalizeH="0" baseline="-2500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2</a:t>
            </a:r>
            <a:r>
              <a:rPr kumimoji="0" lang="it-IT" altLang="it-IT" sz="28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)</a:t>
            </a:r>
          </a:p>
        </p:txBody>
      </p:sp>
      <p:sp>
        <p:nvSpPr>
          <p:cNvPr id="7" name="CasellaDiTesto 6"/>
          <p:cNvSpPr txBox="1">
            <a:spLocks noChangeArrowheads="1"/>
          </p:cNvSpPr>
          <p:nvPr/>
        </p:nvSpPr>
        <p:spPr bwMode="auto">
          <a:xfrm>
            <a:off x="212643" y="4581128"/>
            <a:ext cx="87630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pitchFamily="66" charset="0"/>
                <a:ea typeface="MS PGothic" panose="020B0600070205080204" pitchFamily="34" charset="-128"/>
                <a:cs typeface="+mn-cs"/>
              </a:rPr>
              <a:t>Il ciclo naturale dell’azoto è stato drammaticamente perturbato con pesanti conseguenze ecologiche</a:t>
            </a:r>
          </a:p>
        </p:txBody>
      </p:sp>
    </p:spTree>
    <p:extLst>
      <p:ext uri="{BB962C8B-B14F-4D97-AF65-F5344CB8AC3E}">
        <p14:creationId xmlns:p14="http://schemas.microsoft.com/office/powerpoint/2010/main" val="4501378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theme/theme1.xml><?xml version="1.0" encoding="utf-8"?>
<a:theme xmlns:a="http://schemas.openxmlformats.org/drawingml/2006/main" name="Struttura predefinita">
  <a:themeElements>
    <a:clrScheme name="Struttura predefinita 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CC66"/>
      </a:accent1>
      <a:accent2>
        <a:srgbClr val="0000FF"/>
      </a:accent2>
      <a:accent3>
        <a:srgbClr val="FFFFFF"/>
      </a:accent3>
      <a:accent4>
        <a:srgbClr val="000000"/>
      </a:accent4>
      <a:accent5>
        <a:srgbClr val="FFE2B8"/>
      </a:accent5>
      <a:accent6>
        <a:srgbClr val="0000E7"/>
      </a:accent6>
      <a:hlink>
        <a:srgbClr val="CC00CC"/>
      </a:hlink>
      <a:folHlink>
        <a:srgbClr val="C0C0C0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10366</TotalTime>
  <Words>5120</Words>
  <Application>Microsoft Macintosh PowerPoint</Application>
  <PresentationFormat>Presentazione su schermo (4:3)</PresentationFormat>
  <Paragraphs>714</Paragraphs>
  <Slides>163</Slides>
  <Notes>25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163</vt:i4>
      </vt:variant>
    </vt:vector>
  </HeadingPairs>
  <TitlesOfParts>
    <vt:vector size="173" baseType="lpstr">
      <vt:lpstr>Arial</vt:lpstr>
      <vt:lpstr>Brush Script Std</vt:lpstr>
      <vt:lpstr>Calibri</vt:lpstr>
      <vt:lpstr>Comic Sans MS</vt:lpstr>
      <vt:lpstr>Gabriola</vt:lpstr>
      <vt:lpstr>Times</vt:lpstr>
      <vt:lpstr>Times New Roman</vt:lpstr>
      <vt:lpstr>Wingdings</vt:lpstr>
      <vt:lpstr>Struttura predefinita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Dipartimento di Chimica "G. Ciamician"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Nanotecnologia</dc:title>
  <dc:creator>Margherita Venturi</dc:creator>
  <cp:lastModifiedBy>simona flamigni</cp:lastModifiedBy>
  <cp:revision>634</cp:revision>
  <cp:lastPrinted>2015-04-26T09:55:14Z</cp:lastPrinted>
  <dcterms:created xsi:type="dcterms:W3CDTF">2015-07-04T14:55:55Z</dcterms:created>
  <dcterms:modified xsi:type="dcterms:W3CDTF">2021-12-02T10:36:05Z</dcterms:modified>
</cp:coreProperties>
</file>