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Science_(journal)" TargetMode="External"/><Relationship Id="rId7" Type="http://schemas.openxmlformats.org/officeDocument/2006/relationships/hyperlink" Target="http://www.divestitaly.org/" TargetMode="External"/><Relationship Id="rId2" Type="http://schemas.openxmlformats.org/officeDocument/2006/relationships/hyperlink" Target="https://www.cmu.ca/faculty/gmatties/lynnwhiterootsofcrisis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file:///C:\Users\Daniela\Documents\Lavori\Incontri\Corso%20insegnanti%202021\www.theguardian.com\environment\2015\jun\23\a-beginners-guide-to-fossil-fuel-divestment" TargetMode="External"/><Relationship Id="rId5" Type="http://schemas.openxmlformats.org/officeDocument/2006/relationships/hyperlink" Target="https://350.org/" TargetMode="External"/><Relationship Id="rId4" Type="http://schemas.openxmlformats.org/officeDocument/2006/relationships/hyperlink" Target="https://gofossilfree.or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bk-shop.de/de/publikationen/arbeitshilfen/unser-einsatz-zukunft-schpfung-klima-umweltschutzbericht-2021-deutschen-bischofskonferenz.html" TargetMode="External"/><Relationship Id="rId2" Type="http://schemas.openxmlformats.org/officeDocument/2006/relationships/hyperlink" Target="https://www.focsiv.it/guida-per-comunita-e-parrocchie-ecologich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ettimanesociali.it/" TargetMode="External"/><Relationship Id="rId5" Type="http://schemas.openxmlformats.org/officeDocument/2006/relationships/hyperlink" Target="https://www.ilregno.it/attualita/2021/16/italia-g20-delle-religioni-un-minuto-a-mezzanotte-bartolomeo-i" TargetMode="External"/><Relationship Id="rId4" Type="http://schemas.openxmlformats.org/officeDocument/2006/relationships/hyperlink" Target="http://www.dbk.d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DDFE270-32DA-454B-9A6F-9D261CA979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13013" y="3743325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it-IT" dirty="0"/>
              <a:t>La tradizione</a:t>
            </a:r>
            <a:br>
              <a:rPr lang="it-IT" dirty="0"/>
            </a:br>
            <a:r>
              <a:rPr lang="it-IT" dirty="0"/>
              <a:t>religiosa cristiana</a:t>
            </a:r>
            <a:br>
              <a:rPr lang="it-IT" dirty="0"/>
            </a:br>
            <a:r>
              <a:rPr lang="it-IT" dirty="0"/>
              <a:t>per lo sviluppo sostenibile</a:t>
            </a:r>
          </a:p>
        </p:txBody>
      </p:sp>
    </p:spTree>
    <p:extLst>
      <p:ext uri="{BB962C8B-B14F-4D97-AF65-F5344CB8AC3E}">
        <p14:creationId xmlns:p14="http://schemas.microsoft.com/office/powerpoint/2010/main" val="2892198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E58BD3-A142-46E1-82E2-D1587829F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La tradizione cristiana</a:t>
            </a:r>
            <a:br>
              <a:rPr lang="it-IT" b="1" dirty="0"/>
            </a:br>
            <a:r>
              <a:rPr lang="it-IT" b="1" dirty="0"/>
              <a:t>per lo sviluppo sostenibile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69B9509-1C9A-49C5-ABB0-D872E24633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it-IT" sz="3200" dirty="0">
                <a:effectLst/>
                <a:latin typeface="+mj-lt"/>
                <a:ea typeface="Times New Roman" panose="02020603050405020304" pitchFamily="18" charset="0"/>
              </a:rPr>
              <a:t>1. Il cammino ecumenico</a:t>
            </a:r>
            <a:br>
              <a:rPr lang="it-IT" sz="3200" dirty="0">
                <a:effectLst/>
                <a:latin typeface="+mj-lt"/>
                <a:ea typeface="Times New Roman" panose="02020603050405020304" pitchFamily="18" charset="0"/>
              </a:rPr>
            </a:br>
            <a:r>
              <a:rPr lang="it-IT" sz="3200" dirty="0">
                <a:effectLst/>
                <a:latin typeface="+mj-lt"/>
                <a:ea typeface="Times New Roman" panose="02020603050405020304" pitchFamily="18" charset="0"/>
              </a:rPr>
              <a:t>verso la salvaguardia del creato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it-IT" sz="3200" i="1" dirty="0">
                <a:effectLst/>
                <a:latin typeface="+mj-lt"/>
                <a:ea typeface="Times New Roman" panose="02020603050405020304" pitchFamily="18" charset="0"/>
              </a:rPr>
              <a:t>2. Laudato </a:t>
            </a:r>
            <a:r>
              <a:rPr lang="it-IT" sz="3200" i="1" dirty="0" err="1">
                <a:effectLst/>
                <a:latin typeface="+mj-lt"/>
                <a:ea typeface="Times New Roman" panose="02020603050405020304" pitchFamily="18" charset="0"/>
              </a:rPr>
              <a:t>si’</a:t>
            </a:r>
            <a:r>
              <a:rPr lang="it-IT" sz="3200" dirty="0">
                <a:effectLst/>
                <a:latin typeface="+mj-lt"/>
                <a:ea typeface="Times New Roman" panose="02020603050405020304" pitchFamily="18" charset="0"/>
              </a:rPr>
              <a:t> ed ecologia integrale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it-IT" sz="3200" dirty="0">
                <a:effectLst/>
                <a:latin typeface="+mj-lt"/>
                <a:ea typeface="Times New Roman" panose="02020603050405020304" pitchFamily="18" charset="0"/>
              </a:rPr>
              <a:t>3. Il cambiamento delle prassi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83163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E58BD3-A142-46E1-82E2-D1587829F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it-IT" dirty="0"/>
              <a:t>Il cammino ecumenico verso la salvaguardia del creato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69B9509-1C9A-49C5-ABB0-D872E24633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it-IT" sz="2800" dirty="0">
                <a:effectLst/>
                <a:latin typeface="+mj-lt"/>
                <a:ea typeface="Times New Roman" panose="02020603050405020304" pitchFamily="18" charset="0"/>
              </a:rPr>
              <a:t>Concetto di creazione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it-IT" sz="2800" dirty="0">
                <a:effectLst/>
                <a:latin typeface="+mj-lt"/>
                <a:ea typeface="Times New Roman" panose="02020603050405020304" pitchFamily="18" charset="0"/>
              </a:rPr>
              <a:t>Dimensioni problematiche</a:t>
            </a:r>
            <a:br>
              <a:rPr lang="it-IT" sz="2800" dirty="0">
                <a:effectLst/>
                <a:latin typeface="+mj-lt"/>
                <a:ea typeface="Times New Roman" panose="02020603050405020304" pitchFamily="18" charset="0"/>
              </a:rPr>
            </a:br>
            <a:r>
              <a:rPr lang="it-IT" sz="2800" dirty="0">
                <a:effectLst/>
                <a:latin typeface="+mj-lt"/>
                <a:ea typeface="Times New Roman" panose="02020603050405020304" pitchFamily="18" charset="0"/>
              </a:rPr>
              <a:t>della nozione di creato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it-IT" sz="2800" dirty="0">
                <a:latin typeface="+mj-lt"/>
                <a:ea typeface="Times New Roman" panose="02020603050405020304" pitchFamily="18" charset="0"/>
              </a:rPr>
              <a:t>Cammino ecumenico con le Assemblee del Consiglio ecumenico delle Chiese</a:t>
            </a:r>
            <a:endParaRPr lang="it-IT" sz="2800" dirty="0">
              <a:effectLst/>
              <a:latin typeface="+mj-lt"/>
              <a:ea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83748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EF9FBB-BFF9-499A-BBD7-155E4E17A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2. L’enciclica </a:t>
            </a:r>
            <a:r>
              <a:rPr lang="it-IT" i="1" dirty="0"/>
              <a:t>Laudato </a:t>
            </a:r>
            <a:r>
              <a:rPr lang="it-IT" i="1" dirty="0" err="1"/>
              <a:t>si’</a:t>
            </a:r>
            <a:br>
              <a:rPr lang="it-IT" i="1" dirty="0"/>
            </a:br>
            <a:r>
              <a:rPr lang="it-IT" dirty="0"/>
              <a:t>e l’ecologia integrale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51A295E-2794-4EA9-A813-8EA9BC82A6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it-IT" sz="2800" dirty="0"/>
              <a:t>Contesto del documento</a:t>
            </a:r>
          </a:p>
          <a:p>
            <a:pPr>
              <a:lnSpc>
                <a:spcPct val="200000"/>
              </a:lnSpc>
            </a:pPr>
            <a:r>
              <a:rPr lang="it-IT" sz="2800" dirty="0"/>
              <a:t>Schema dell’enciclica</a:t>
            </a:r>
          </a:p>
          <a:p>
            <a:pPr>
              <a:lnSpc>
                <a:spcPct val="200000"/>
              </a:lnSpc>
            </a:pPr>
            <a:r>
              <a:rPr lang="it-IT" sz="2800" dirty="0"/>
              <a:t>Ecologia integrale</a:t>
            </a:r>
          </a:p>
        </p:txBody>
      </p:sp>
    </p:spTree>
    <p:extLst>
      <p:ext uri="{BB962C8B-B14F-4D97-AF65-F5344CB8AC3E}">
        <p14:creationId xmlns:p14="http://schemas.microsoft.com/office/powerpoint/2010/main" val="342449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31FB14-3FD7-4C6F-9118-740C5D49D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3. Dalla teoria alla prassi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0527082-9035-4812-949E-5E751538AB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200000"/>
              </a:lnSpc>
            </a:pPr>
            <a:r>
              <a:rPr lang="it-IT" sz="2800" dirty="0"/>
              <a:t>Il Movimento Laudato </a:t>
            </a:r>
            <a:r>
              <a:rPr lang="it-IT" sz="2800" dirty="0" err="1"/>
              <a:t>si’</a:t>
            </a:r>
            <a:endParaRPr lang="it-IT" sz="2800" dirty="0"/>
          </a:p>
          <a:p>
            <a:pPr>
              <a:lnSpc>
                <a:spcPct val="200000"/>
              </a:lnSpc>
            </a:pPr>
            <a:r>
              <a:rPr lang="it-IT" sz="2800" dirty="0"/>
              <a:t>Le iniziative della Chiesa cattolica italiana</a:t>
            </a:r>
          </a:p>
          <a:p>
            <a:pPr>
              <a:lnSpc>
                <a:spcPct val="200000"/>
              </a:lnSpc>
            </a:pPr>
            <a:r>
              <a:rPr lang="it-IT" sz="2800" dirty="0"/>
              <a:t>La Chiesa tedesca e la sostenibilità</a:t>
            </a:r>
          </a:p>
          <a:p>
            <a:pPr>
              <a:lnSpc>
                <a:spcPct val="200000"/>
              </a:lnSpc>
            </a:pPr>
            <a:r>
              <a:rPr lang="it-IT" sz="2800" dirty="0"/>
              <a:t>Campagna per il disinvestimento</a:t>
            </a:r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146597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26EEEA-8063-45FF-9B32-A996048C7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Bibliografia / 1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F8713ED-665A-4F67-A2B6-A2C7D5992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8442" y="2225615"/>
            <a:ext cx="8915400" cy="4272203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it-IT" sz="1200" dirty="0">
                <a:effectLst/>
                <a:ea typeface="Times New Roman" panose="02020603050405020304" pitchFamily="18" charset="0"/>
              </a:rPr>
              <a:t>1967 L. White, </a:t>
            </a:r>
            <a:r>
              <a:rPr lang="it-IT" sz="1200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2"/>
              </a:rPr>
              <a:t>The </a:t>
            </a:r>
            <a:r>
              <a:rPr lang="it-IT" sz="1200" u="sng" dirty="0" err="1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2"/>
              </a:rPr>
              <a:t>historical</a:t>
            </a:r>
            <a:r>
              <a:rPr lang="it-IT" sz="1200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2"/>
              </a:rPr>
              <a:t> roots of </a:t>
            </a:r>
            <a:r>
              <a:rPr lang="it-IT" sz="1200" u="sng" dirty="0" err="1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2"/>
              </a:rPr>
              <a:t>our</a:t>
            </a:r>
            <a:r>
              <a:rPr lang="it-IT" sz="1200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2"/>
              </a:rPr>
              <a:t> </a:t>
            </a:r>
            <a:r>
              <a:rPr lang="it-IT" sz="1200" u="sng" dirty="0" err="1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2"/>
              </a:rPr>
              <a:t>ecological</a:t>
            </a:r>
            <a:r>
              <a:rPr lang="it-IT" sz="1200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2"/>
              </a:rPr>
              <a:t> </a:t>
            </a:r>
            <a:r>
              <a:rPr lang="it-IT" sz="1200" u="sng" dirty="0" err="1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2"/>
              </a:rPr>
              <a:t>crisis</a:t>
            </a:r>
            <a:r>
              <a:rPr lang="it-IT" sz="1200" dirty="0">
                <a:effectLst/>
                <a:ea typeface="Times New Roman" panose="02020603050405020304" pitchFamily="18" charset="0"/>
              </a:rPr>
              <a:t>, </a:t>
            </a:r>
            <a:r>
              <a:rPr lang="it-IT" sz="1200" i="1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3" tooltip="Science (journal)"/>
              </a:rPr>
              <a:t>Science</a:t>
            </a:r>
            <a:r>
              <a:rPr lang="it-IT" sz="1200" dirty="0">
                <a:effectLst/>
                <a:ea typeface="Times New Roman" panose="02020603050405020304" pitchFamily="18" charset="0"/>
              </a:rPr>
              <a:t> 155 (3767): 1203-1207.</a:t>
            </a:r>
          </a:p>
          <a:p>
            <a:pPr>
              <a:spcAft>
                <a:spcPts val="600"/>
              </a:spcAft>
            </a:pPr>
            <a:r>
              <a:rPr lang="it-IT" sz="1200" dirty="0">
                <a:effectLst/>
                <a:ea typeface="Times New Roman" panose="02020603050405020304" pitchFamily="18" charset="0"/>
              </a:rPr>
              <a:t>1983 </a:t>
            </a:r>
            <a:r>
              <a:rPr lang="it-IT" sz="1200" cap="small" dirty="0">
                <a:effectLst/>
                <a:ea typeface="Times New Roman" panose="02020603050405020304" pitchFamily="18" charset="0"/>
              </a:rPr>
              <a:t>Consiglio ecumenico delle Chiese</a:t>
            </a:r>
            <a:r>
              <a:rPr lang="it-IT" sz="1200" dirty="0">
                <a:effectLst/>
                <a:ea typeface="Times New Roman" panose="02020603050405020304" pitchFamily="18" charset="0"/>
              </a:rPr>
              <a:t>, VI Assemblea generale di Vancouver, </a:t>
            </a:r>
            <a:r>
              <a:rPr lang="it-IT" sz="1200" i="1" dirty="0">
                <a:effectLst/>
                <a:ea typeface="Times New Roman" panose="02020603050405020304" pitchFamily="18" charset="0"/>
              </a:rPr>
              <a:t>Dichiarazione sulla pace e la giustizia,</a:t>
            </a:r>
            <a:r>
              <a:rPr lang="it-IT" sz="1200" dirty="0">
                <a:effectLst/>
                <a:ea typeface="Times New Roman" panose="02020603050405020304" pitchFamily="18" charset="0"/>
              </a:rPr>
              <a:t> in </a:t>
            </a:r>
            <a:r>
              <a:rPr lang="it-IT" sz="1200" i="1" dirty="0" err="1">
                <a:effectLst/>
                <a:ea typeface="Times New Roman" panose="02020603050405020304" pitchFamily="18" charset="0"/>
              </a:rPr>
              <a:t>Enchiridiom</a:t>
            </a:r>
            <a:r>
              <a:rPr lang="it-IT" sz="1200" i="1" dirty="0">
                <a:effectLst/>
                <a:ea typeface="Times New Roman" panose="02020603050405020304" pitchFamily="18" charset="0"/>
              </a:rPr>
              <a:t> </a:t>
            </a:r>
            <a:r>
              <a:rPr lang="it-IT" sz="1200" i="1" dirty="0" err="1">
                <a:effectLst/>
                <a:ea typeface="Times New Roman" panose="02020603050405020304" pitchFamily="18" charset="0"/>
              </a:rPr>
              <a:t>Oecumenicum</a:t>
            </a:r>
            <a:r>
              <a:rPr lang="it-IT" sz="1200" dirty="0">
                <a:effectLst/>
                <a:ea typeface="Times New Roman" panose="02020603050405020304" pitchFamily="18" charset="0"/>
              </a:rPr>
              <a:t> 5/1089ss. «La scienza e la tecnologia, che molto possono fare per nutrire, vestire e offrire un tetto a tutte le persone, possono oggi essere usate per porre fine alla vita sulla terra»: </a:t>
            </a:r>
            <a:r>
              <a:rPr lang="it-IT" sz="1200" i="1" dirty="0">
                <a:effectLst/>
                <a:ea typeface="Times New Roman" panose="02020603050405020304" pitchFamily="18" charset="0"/>
              </a:rPr>
              <a:t>Messaggio, EO</a:t>
            </a:r>
            <a:r>
              <a:rPr lang="it-IT" sz="1200" dirty="0">
                <a:effectLst/>
                <a:ea typeface="Times New Roman" panose="02020603050405020304" pitchFamily="18" charset="0"/>
              </a:rPr>
              <a:t> 5/1093.</a:t>
            </a:r>
          </a:p>
          <a:p>
            <a:pPr>
              <a:spcAft>
                <a:spcPts val="600"/>
              </a:spcAft>
            </a:pPr>
            <a:r>
              <a:rPr lang="it-IT" sz="1200" dirty="0">
                <a:effectLst/>
                <a:ea typeface="Times New Roman" panose="02020603050405020304" pitchFamily="18" charset="0"/>
              </a:rPr>
              <a:t>1989 </a:t>
            </a:r>
            <a:r>
              <a:rPr lang="it-IT" sz="1200" cap="small" dirty="0">
                <a:effectLst/>
                <a:ea typeface="Times New Roman" panose="02020603050405020304" pitchFamily="18" charset="0"/>
              </a:rPr>
              <a:t>Conferenza delle Chiese europee (KEK), Consiglio delle conferenze episcopali d’Europa, </a:t>
            </a:r>
            <a:r>
              <a:rPr lang="it-IT" sz="1200" dirty="0">
                <a:effectLst/>
                <a:ea typeface="Times New Roman" panose="02020603050405020304" pitchFamily="18" charset="0"/>
              </a:rPr>
              <a:t>I Assemblea ecumenica europea «Pace nella giustizia»; </a:t>
            </a:r>
            <a:r>
              <a:rPr lang="it-IT" sz="1200" i="1" dirty="0">
                <a:effectLst/>
                <a:ea typeface="Times New Roman" panose="02020603050405020304" pitchFamily="18" charset="0"/>
              </a:rPr>
              <a:t>Regno-att. </a:t>
            </a:r>
            <a:r>
              <a:rPr lang="it-IT" sz="1200" dirty="0">
                <a:effectLst/>
                <a:ea typeface="Times New Roman" panose="02020603050405020304" pitchFamily="18" charset="0"/>
              </a:rPr>
              <a:t>2,1989,43ss.</a:t>
            </a:r>
          </a:p>
          <a:p>
            <a:pPr>
              <a:spcAft>
                <a:spcPts val="600"/>
              </a:spcAft>
            </a:pPr>
            <a:r>
              <a:rPr lang="it-IT" sz="1200" dirty="0">
                <a:effectLst/>
                <a:ea typeface="Times New Roman" panose="02020603050405020304" pitchFamily="18" charset="0"/>
              </a:rPr>
              <a:t>1990 Consiglio ecumenico delle Chiese, Convocazione ecumenica di Seoul su «Giustizia, pace e salvaguardia del creato», i documenti su </a:t>
            </a:r>
            <a:r>
              <a:rPr lang="it-IT" sz="1200" i="1" dirty="0">
                <a:effectLst/>
                <a:ea typeface="Times New Roman" panose="02020603050405020304" pitchFamily="18" charset="0"/>
              </a:rPr>
              <a:t>Regno-doc. </a:t>
            </a:r>
            <a:r>
              <a:rPr lang="it-IT" sz="1200" dirty="0">
                <a:effectLst/>
                <a:ea typeface="Times New Roman" panose="02020603050405020304" pitchFamily="18" charset="0"/>
              </a:rPr>
              <a:t>11,1990,350ss, una valutazione su </a:t>
            </a:r>
            <a:r>
              <a:rPr lang="it-IT" sz="1200" i="1" dirty="0">
                <a:effectLst/>
                <a:ea typeface="Times New Roman" panose="02020603050405020304" pitchFamily="18" charset="0"/>
              </a:rPr>
              <a:t>Regno-att. </a:t>
            </a:r>
            <a:r>
              <a:rPr lang="it-IT" sz="1200" dirty="0">
                <a:effectLst/>
                <a:ea typeface="Times New Roman" panose="02020603050405020304" pitchFamily="18" charset="0"/>
              </a:rPr>
              <a:t>8,1990,253.</a:t>
            </a:r>
          </a:p>
          <a:p>
            <a:pPr>
              <a:spcAft>
                <a:spcPts val="600"/>
              </a:spcAft>
            </a:pPr>
            <a:r>
              <a:rPr lang="it-IT" sz="1200" dirty="0">
                <a:effectLst/>
                <a:ea typeface="Times New Roman" panose="02020603050405020304" pitchFamily="18" charset="0"/>
              </a:rPr>
              <a:t>1991 </a:t>
            </a:r>
            <a:r>
              <a:rPr lang="it-IT" sz="1200" cap="small" dirty="0">
                <a:effectLst/>
                <a:ea typeface="Times New Roman" panose="02020603050405020304" pitchFamily="18" charset="0"/>
              </a:rPr>
              <a:t>Consiglio ecumenico delle Chiese</a:t>
            </a:r>
            <a:r>
              <a:rPr lang="it-IT" sz="1200" dirty="0">
                <a:effectLst/>
                <a:ea typeface="Times New Roman" panose="02020603050405020304" pitchFamily="18" charset="0"/>
              </a:rPr>
              <a:t>, VII Assemblea generale di Canberra, «Spirito Santo, rinnova l’intero creato», in </a:t>
            </a:r>
            <a:r>
              <a:rPr lang="it-IT" sz="1200" i="1" dirty="0">
                <a:effectLst/>
                <a:ea typeface="Times New Roman" panose="02020603050405020304" pitchFamily="18" charset="0"/>
              </a:rPr>
              <a:t>EO</a:t>
            </a:r>
            <a:r>
              <a:rPr lang="it-IT" sz="1200" dirty="0">
                <a:effectLst/>
                <a:ea typeface="Times New Roman" panose="02020603050405020304" pitchFamily="18" charset="0"/>
              </a:rPr>
              <a:t> 5/1472ss.</a:t>
            </a:r>
          </a:p>
          <a:p>
            <a:pPr>
              <a:spcAft>
                <a:spcPts val="600"/>
              </a:spcAft>
            </a:pPr>
            <a:r>
              <a:rPr lang="it-IT" sz="1200" dirty="0">
                <a:effectLst/>
                <a:ea typeface="Times New Roman" panose="02020603050405020304" pitchFamily="18" charset="0"/>
              </a:rPr>
              <a:t>2011 Movimento per il disinvestimento: </a:t>
            </a:r>
            <a:r>
              <a:rPr lang="it-IT" sz="1200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4"/>
              </a:rPr>
              <a:t>gofossilfree.org</a:t>
            </a:r>
            <a:r>
              <a:rPr lang="it-IT" sz="1200" dirty="0">
                <a:effectLst/>
                <a:ea typeface="Times New Roman" panose="02020603050405020304" pitchFamily="18" charset="0"/>
              </a:rPr>
              <a:t>; </a:t>
            </a:r>
            <a:r>
              <a:rPr lang="it-IT" sz="1200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5"/>
              </a:rPr>
              <a:t>350.org</a:t>
            </a:r>
            <a:r>
              <a:rPr lang="it-IT" sz="1200" dirty="0">
                <a:effectLst/>
                <a:ea typeface="Times New Roman" panose="02020603050405020304" pitchFamily="18" charset="0"/>
              </a:rPr>
              <a:t>; </a:t>
            </a:r>
            <a:r>
              <a:rPr lang="it-IT" sz="1200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6"/>
              </a:rPr>
              <a:t>www.theguardian.com/</a:t>
            </a:r>
            <a:r>
              <a:rPr lang="it-IT" sz="1200" u="sng" dirty="0" err="1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6"/>
              </a:rPr>
              <a:t>environment</a:t>
            </a:r>
            <a:r>
              <a:rPr lang="it-IT" sz="1200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6"/>
              </a:rPr>
              <a:t>/2015/</a:t>
            </a:r>
            <a:r>
              <a:rPr lang="it-IT" sz="1200" u="sng" dirty="0" err="1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6"/>
              </a:rPr>
              <a:t>jun</a:t>
            </a:r>
            <a:r>
              <a:rPr lang="it-IT" sz="1200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6"/>
              </a:rPr>
              <a:t>/23/a-</a:t>
            </a:r>
            <a:r>
              <a:rPr lang="it-IT" sz="1200" u="sng" dirty="0" err="1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6"/>
              </a:rPr>
              <a:t>beginners</a:t>
            </a:r>
            <a:r>
              <a:rPr lang="it-IT" sz="1200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6"/>
              </a:rPr>
              <a:t>-guide-to-</a:t>
            </a:r>
            <a:r>
              <a:rPr lang="it-IT" sz="1200" u="sng" dirty="0" err="1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6"/>
              </a:rPr>
              <a:t>fossil</a:t>
            </a:r>
            <a:r>
              <a:rPr lang="it-IT" sz="1200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6"/>
              </a:rPr>
              <a:t>-</a:t>
            </a:r>
            <a:r>
              <a:rPr lang="it-IT" sz="1200" u="sng" dirty="0" err="1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6"/>
              </a:rPr>
              <a:t>fuel-divestment</a:t>
            </a:r>
            <a:r>
              <a:rPr lang="it-IT" sz="1200" dirty="0">
                <a:effectLst/>
                <a:ea typeface="Times New Roman" panose="02020603050405020304" pitchFamily="18" charset="0"/>
              </a:rPr>
              <a:t>. Per l’Italia: </a:t>
            </a:r>
            <a:r>
              <a:rPr lang="it-IT" sz="1200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7"/>
              </a:rPr>
              <a:t>divestitaly.org </a:t>
            </a:r>
            <a:endParaRPr lang="it-IT" sz="12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9948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26EEEA-8063-45FF-9B32-A996048C7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Bibliografia / 2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F8713ED-665A-4F67-A2B6-A2C7D5992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053087"/>
            <a:ext cx="8915400" cy="4272203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it-IT" sz="1200" dirty="0">
                <a:effectLst/>
                <a:ea typeface="Times New Roman" panose="02020603050405020304" pitchFamily="18" charset="0"/>
              </a:rPr>
              <a:t>2015 </a:t>
            </a:r>
            <a:r>
              <a:rPr lang="it-IT" sz="1200" cap="small" dirty="0">
                <a:effectLst/>
                <a:ea typeface="Times New Roman" panose="02020603050405020304" pitchFamily="18" charset="0"/>
              </a:rPr>
              <a:t>Francesco, </a:t>
            </a:r>
            <a:r>
              <a:rPr lang="it-IT" sz="1200" dirty="0">
                <a:effectLst/>
                <a:ea typeface="Times New Roman" panose="02020603050405020304" pitchFamily="18" charset="0"/>
              </a:rPr>
              <a:t>lett. </a:t>
            </a:r>
            <a:r>
              <a:rPr lang="it-IT" sz="1200" dirty="0" err="1">
                <a:effectLst/>
                <a:ea typeface="Times New Roman" panose="02020603050405020304" pitchFamily="18" charset="0"/>
              </a:rPr>
              <a:t>enc</a:t>
            </a:r>
            <a:r>
              <a:rPr lang="it-IT" sz="1200" dirty="0">
                <a:effectLst/>
                <a:ea typeface="Times New Roman" panose="02020603050405020304" pitchFamily="18" charset="0"/>
              </a:rPr>
              <a:t>. </a:t>
            </a:r>
            <a:r>
              <a:rPr lang="it-IT" sz="1200" i="1" dirty="0">
                <a:effectLst/>
                <a:ea typeface="Times New Roman" panose="02020603050405020304" pitchFamily="18" charset="0"/>
              </a:rPr>
              <a:t>Laudato </a:t>
            </a:r>
            <a:r>
              <a:rPr lang="it-IT" sz="1200" i="1" dirty="0" err="1">
                <a:effectLst/>
                <a:ea typeface="Times New Roman" panose="02020603050405020304" pitchFamily="18" charset="0"/>
              </a:rPr>
              <a:t>si’</a:t>
            </a:r>
            <a:r>
              <a:rPr lang="it-IT" sz="1200" i="1" dirty="0">
                <a:effectLst/>
                <a:ea typeface="Times New Roman" panose="02020603050405020304" pitchFamily="18" charset="0"/>
              </a:rPr>
              <a:t> </a:t>
            </a:r>
            <a:r>
              <a:rPr lang="it-IT" sz="1200" dirty="0">
                <a:effectLst/>
                <a:ea typeface="Times New Roman" panose="02020603050405020304" pitchFamily="18" charset="0"/>
              </a:rPr>
              <a:t>sulla cura della casa comune, 24.5.2015; </a:t>
            </a:r>
            <a:r>
              <a:rPr lang="it-IT" sz="1200" i="1" dirty="0">
                <a:effectLst/>
                <a:ea typeface="Times New Roman" panose="02020603050405020304" pitchFamily="18" charset="0"/>
              </a:rPr>
              <a:t>Regno-doc. </a:t>
            </a:r>
            <a:r>
              <a:rPr lang="it-IT" sz="1200" dirty="0">
                <a:effectLst/>
                <a:ea typeface="Times New Roman" panose="02020603050405020304" pitchFamily="18" charset="0"/>
              </a:rPr>
              <a:t>23,2015,1.</a:t>
            </a:r>
            <a:r>
              <a:rPr lang="it-IT" sz="1200" i="1" dirty="0">
                <a:effectLst/>
                <a:ea typeface="Times New Roman" panose="02020603050405020304" pitchFamily="18" charset="0"/>
              </a:rPr>
              <a:t> </a:t>
            </a:r>
            <a:r>
              <a:rPr lang="it-IT" sz="1200" dirty="0">
                <a:effectLst/>
                <a:ea typeface="Times New Roman" panose="02020603050405020304" pitchFamily="18" charset="0"/>
              </a:rPr>
              <a:t>Approfondimenti su </a:t>
            </a:r>
            <a:r>
              <a:rPr lang="it-IT" sz="1200" i="1" dirty="0">
                <a:effectLst/>
                <a:ea typeface="Times New Roman" panose="02020603050405020304" pitchFamily="18" charset="0"/>
              </a:rPr>
              <a:t>Regno-att. </a:t>
            </a:r>
            <a:r>
              <a:rPr lang="it-IT" sz="1200" dirty="0">
                <a:effectLst/>
                <a:ea typeface="Times New Roman" panose="02020603050405020304" pitchFamily="18" charset="0"/>
              </a:rPr>
              <a:t>6,2015,365 sulla recezione da parte delle altre confessioni e religioni; </a:t>
            </a:r>
            <a:r>
              <a:rPr lang="it-IT" sz="1200" i="1" dirty="0">
                <a:effectLst/>
                <a:ea typeface="Times New Roman" panose="02020603050405020304" pitchFamily="18" charset="0"/>
              </a:rPr>
              <a:t>Regno-att. </a:t>
            </a:r>
            <a:r>
              <a:rPr lang="it-IT" sz="1200" dirty="0">
                <a:effectLst/>
                <a:ea typeface="Times New Roman" panose="02020603050405020304" pitchFamily="18" charset="0"/>
              </a:rPr>
              <a:t>7,2015,437 (L. Bruni); </a:t>
            </a:r>
            <a:r>
              <a:rPr lang="it-IT" sz="1200" i="1" dirty="0">
                <a:effectLst/>
                <a:ea typeface="Times New Roman" panose="02020603050405020304" pitchFamily="18" charset="0"/>
              </a:rPr>
              <a:t>Regno-att. </a:t>
            </a:r>
            <a:r>
              <a:rPr lang="it-IT" sz="1200" dirty="0">
                <a:effectLst/>
                <a:ea typeface="Times New Roman" panose="02020603050405020304" pitchFamily="18" charset="0"/>
              </a:rPr>
              <a:t>8,2015,523 (P. </a:t>
            </a:r>
            <a:r>
              <a:rPr lang="it-IT" sz="1200" dirty="0" err="1">
                <a:effectLst/>
                <a:ea typeface="Times New Roman" panose="02020603050405020304" pitchFamily="18" charset="0"/>
              </a:rPr>
              <a:t>Barbucci</a:t>
            </a:r>
            <a:r>
              <a:rPr lang="it-IT" sz="1200" dirty="0">
                <a:effectLst/>
                <a:ea typeface="Times New Roman" panose="02020603050405020304" pitchFamily="18" charset="0"/>
              </a:rPr>
              <a:t>); </a:t>
            </a:r>
            <a:r>
              <a:rPr lang="it-IT" sz="1200" i="1" dirty="0">
                <a:effectLst/>
                <a:ea typeface="Times New Roman" panose="02020603050405020304" pitchFamily="18" charset="0"/>
              </a:rPr>
              <a:t>Regno-att. </a:t>
            </a:r>
            <a:r>
              <a:rPr lang="it-IT" sz="1200" dirty="0">
                <a:effectLst/>
                <a:ea typeface="Times New Roman" panose="02020603050405020304" pitchFamily="18" charset="0"/>
              </a:rPr>
              <a:t>14,2017,400 (V. Balzani); </a:t>
            </a:r>
            <a:r>
              <a:rPr lang="it-IT" sz="1200" i="1" dirty="0">
                <a:effectLst/>
                <a:ea typeface="Times New Roman" panose="02020603050405020304" pitchFamily="18" charset="0"/>
              </a:rPr>
              <a:t>Regno-att. </a:t>
            </a:r>
            <a:r>
              <a:rPr lang="it-IT" sz="1200" dirty="0">
                <a:effectLst/>
                <a:ea typeface="Times New Roman" panose="02020603050405020304" pitchFamily="18" charset="0"/>
              </a:rPr>
              <a:t>20,2018,598 (F. </a:t>
            </a:r>
            <a:r>
              <a:rPr lang="it-IT" sz="1200" dirty="0" err="1">
                <a:effectLst/>
                <a:ea typeface="Times New Roman" panose="02020603050405020304" pitchFamily="18" charset="0"/>
              </a:rPr>
              <a:t>Chica</a:t>
            </a:r>
            <a:r>
              <a:rPr lang="it-IT" sz="1200" dirty="0">
                <a:effectLst/>
                <a:ea typeface="Times New Roman" panose="02020603050405020304" pitchFamily="18" charset="0"/>
              </a:rPr>
              <a:t> Arellano).</a:t>
            </a:r>
          </a:p>
          <a:p>
            <a:pPr>
              <a:spcAft>
                <a:spcPts val="600"/>
              </a:spcAft>
            </a:pPr>
            <a:r>
              <a:rPr lang="it-IT" sz="1200" dirty="0">
                <a:effectLst/>
                <a:ea typeface="Times New Roman" panose="02020603050405020304" pitchFamily="18" charset="0"/>
              </a:rPr>
              <a:t>2017 </a:t>
            </a:r>
            <a:r>
              <a:rPr lang="it-IT" sz="1200" i="1" dirty="0">
                <a:effectLst/>
                <a:ea typeface="Times New Roman" panose="02020603050405020304" pitchFamily="18" charset="0"/>
              </a:rPr>
              <a:t>Guida per comunità e parrocchie ecologiche, </a:t>
            </a:r>
            <a:r>
              <a:rPr lang="it-IT" sz="1200" dirty="0">
                <a:effectLst/>
                <a:ea typeface="Times New Roman" panose="02020603050405020304" pitchFamily="18" charset="0"/>
              </a:rPr>
              <a:t>rielaborata dall’analogo strumento del Global </a:t>
            </a:r>
            <a:r>
              <a:rPr lang="it-IT" sz="1200" dirty="0" err="1">
                <a:effectLst/>
                <a:ea typeface="Times New Roman" panose="02020603050405020304" pitchFamily="18" charset="0"/>
              </a:rPr>
              <a:t>Catholic</a:t>
            </a:r>
            <a:r>
              <a:rPr lang="it-IT" sz="1200" dirty="0">
                <a:effectLst/>
                <a:ea typeface="Times New Roman" panose="02020603050405020304" pitchFamily="18" charset="0"/>
              </a:rPr>
              <a:t> </a:t>
            </a:r>
            <a:r>
              <a:rPr lang="it-IT" sz="1200" dirty="0" err="1">
                <a:effectLst/>
                <a:ea typeface="Times New Roman" panose="02020603050405020304" pitchFamily="18" charset="0"/>
              </a:rPr>
              <a:t>Climate</a:t>
            </a:r>
            <a:r>
              <a:rPr lang="it-IT" sz="1200" dirty="0">
                <a:effectLst/>
                <a:ea typeface="Times New Roman" panose="02020603050405020304" pitchFamily="18" charset="0"/>
              </a:rPr>
              <a:t> </a:t>
            </a:r>
            <a:r>
              <a:rPr lang="it-IT" sz="1200" dirty="0" err="1">
                <a:effectLst/>
                <a:ea typeface="Times New Roman" panose="02020603050405020304" pitchFamily="18" charset="0"/>
              </a:rPr>
              <a:t>Movement</a:t>
            </a:r>
            <a:r>
              <a:rPr lang="it-IT" sz="1200" dirty="0">
                <a:effectLst/>
                <a:ea typeface="Times New Roman" panose="02020603050405020304" pitchFamily="18" charset="0"/>
              </a:rPr>
              <a:t> dalla FOCSIV, in collaborazione con </a:t>
            </a:r>
            <a:r>
              <a:rPr lang="it-IT" sz="1200" dirty="0" err="1">
                <a:effectLst/>
                <a:ea typeface="Times New Roman" panose="02020603050405020304" pitchFamily="18" charset="0"/>
              </a:rPr>
              <a:t>Retinopera</a:t>
            </a:r>
            <a:r>
              <a:rPr lang="it-IT" sz="1200" dirty="0">
                <a:effectLst/>
                <a:ea typeface="Times New Roman" panose="02020603050405020304" pitchFamily="18" charset="0"/>
              </a:rPr>
              <a:t> e Ufficio nazionale CEI per i problemi sociali e il lavoro; scaricabile da </a:t>
            </a:r>
            <a:r>
              <a:rPr lang="it-IT" sz="1200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2"/>
              </a:rPr>
              <a:t>www.focsiv.it</a:t>
            </a:r>
            <a:r>
              <a:rPr lang="it-IT" sz="1200" dirty="0">
                <a:effectLst/>
                <a:ea typeface="Times New Roman" panose="02020603050405020304" pitchFamily="18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it-IT" sz="1200" dirty="0">
                <a:effectLst/>
                <a:ea typeface="Times New Roman" panose="02020603050405020304" pitchFamily="18" charset="0"/>
              </a:rPr>
              <a:t>2020 CEI, </a:t>
            </a:r>
            <a:r>
              <a:rPr lang="it-IT" sz="1200" i="1" dirty="0">
                <a:effectLst/>
                <a:ea typeface="Times New Roman" panose="02020603050405020304" pitchFamily="18" charset="0"/>
              </a:rPr>
              <a:t>La Chiesa cattolica e la gestione delle risorse finanziarie con criteri etici di responsabilità sociale, ambientale e di governance; Regno-doc. </a:t>
            </a:r>
            <a:r>
              <a:rPr lang="it-IT" sz="1200" dirty="0">
                <a:effectLst/>
                <a:ea typeface="Times New Roman" panose="02020603050405020304" pitchFamily="18" charset="0"/>
              </a:rPr>
              <a:t>21,2020,649.</a:t>
            </a:r>
          </a:p>
          <a:p>
            <a:pPr>
              <a:spcAft>
                <a:spcPts val="600"/>
              </a:spcAft>
            </a:pPr>
            <a:r>
              <a:rPr lang="it-IT" sz="1200" dirty="0">
                <a:effectLst/>
                <a:ea typeface="Times New Roman" panose="02020603050405020304" pitchFamily="18" charset="0"/>
              </a:rPr>
              <a:t>2021 </a:t>
            </a:r>
            <a:r>
              <a:rPr lang="it-IT" sz="1200" cap="small" dirty="0">
                <a:effectLst/>
                <a:ea typeface="Times New Roman" panose="02020603050405020304" pitchFamily="18" charset="0"/>
              </a:rPr>
              <a:t>Conferenza episcopale tedesca</a:t>
            </a:r>
            <a:r>
              <a:rPr lang="it-IT" sz="1200" dirty="0">
                <a:effectLst/>
                <a:ea typeface="Times New Roman" panose="02020603050405020304" pitchFamily="18" charset="0"/>
              </a:rPr>
              <a:t>, </a:t>
            </a:r>
            <a:r>
              <a:rPr lang="it-IT" sz="1200" i="1" u="sng" dirty="0" err="1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3"/>
              </a:rPr>
              <a:t>Unser</a:t>
            </a:r>
            <a:r>
              <a:rPr lang="it-IT" sz="1200" i="1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3"/>
              </a:rPr>
              <a:t> </a:t>
            </a:r>
            <a:r>
              <a:rPr lang="it-IT" sz="1200" i="1" u="sng" dirty="0" err="1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3"/>
              </a:rPr>
              <a:t>Einsatz</a:t>
            </a:r>
            <a:r>
              <a:rPr lang="it-IT" sz="1200" i="1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3"/>
              </a:rPr>
              <a:t> </a:t>
            </a:r>
            <a:r>
              <a:rPr lang="it-IT" sz="1200" i="1" u="sng" dirty="0" err="1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3"/>
              </a:rPr>
              <a:t>für</a:t>
            </a:r>
            <a:r>
              <a:rPr lang="it-IT" sz="1200" i="1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3"/>
              </a:rPr>
              <a:t> die </a:t>
            </a:r>
            <a:r>
              <a:rPr lang="it-IT" sz="1200" i="1" u="sng" dirty="0" err="1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3"/>
              </a:rPr>
              <a:t>Zukunft</a:t>
            </a:r>
            <a:r>
              <a:rPr lang="it-IT" sz="1200" i="1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3"/>
              </a:rPr>
              <a:t> </a:t>
            </a:r>
            <a:r>
              <a:rPr lang="it-IT" sz="1200" i="1" u="sng" dirty="0" err="1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3"/>
              </a:rPr>
              <a:t>der</a:t>
            </a:r>
            <a:r>
              <a:rPr lang="it-IT" sz="1200" i="1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3"/>
              </a:rPr>
              <a:t> </a:t>
            </a:r>
            <a:r>
              <a:rPr lang="it-IT" sz="1200" i="1" u="sng" dirty="0" err="1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3"/>
              </a:rPr>
              <a:t>Schöpfung</a:t>
            </a:r>
            <a:r>
              <a:rPr lang="it-IT" sz="1200" i="1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3"/>
              </a:rPr>
              <a:t>. Klima- und </a:t>
            </a:r>
            <a:r>
              <a:rPr lang="it-IT" sz="1200" i="1" u="sng" dirty="0" err="1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3"/>
              </a:rPr>
              <a:t>Umweltschutzbericht</a:t>
            </a:r>
            <a:r>
              <a:rPr lang="it-IT" sz="1200" i="1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3"/>
              </a:rPr>
              <a:t> 2021 </a:t>
            </a:r>
            <a:r>
              <a:rPr lang="it-IT" sz="1200" i="1" u="sng" dirty="0" err="1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3"/>
              </a:rPr>
              <a:t>der</a:t>
            </a:r>
            <a:r>
              <a:rPr lang="it-IT" sz="1200" i="1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3"/>
              </a:rPr>
              <a:t> </a:t>
            </a:r>
            <a:r>
              <a:rPr lang="it-IT" sz="1200" i="1" u="sng" dirty="0" err="1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3"/>
              </a:rPr>
              <a:t>Deutschen</a:t>
            </a:r>
            <a:r>
              <a:rPr lang="it-IT" sz="1200" i="1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3"/>
              </a:rPr>
              <a:t> </a:t>
            </a:r>
            <a:r>
              <a:rPr lang="it-IT" sz="1200" i="1" u="sng" dirty="0" err="1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3"/>
              </a:rPr>
              <a:t>Bischofskonferenz</a:t>
            </a:r>
            <a:r>
              <a:rPr lang="it-IT" sz="1200" i="1" dirty="0">
                <a:effectLst/>
                <a:ea typeface="Times New Roman" panose="02020603050405020304" pitchFamily="18" charset="0"/>
              </a:rPr>
              <a:t>, </a:t>
            </a:r>
            <a:r>
              <a:rPr lang="it-IT" sz="1200" dirty="0">
                <a:effectLst/>
                <a:ea typeface="Times New Roman" panose="02020603050405020304" pitchFamily="18" charset="0"/>
              </a:rPr>
              <a:t>in </a:t>
            </a:r>
            <a:r>
              <a:rPr lang="it-IT" sz="1200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4"/>
              </a:rPr>
              <a:t>www.dbk.de</a:t>
            </a:r>
            <a:r>
              <a:rPr lang="it-IT" sz="1200" dirty="0">
                <a:effectLst/>
                <a:ea typeface="Times New Roman" panose="02020603050405020304" pitchFamily="18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it-IT" sz="1200" dirty="0">
                <a:effectLst/>
                <a:ea typeface="Times New Roman" panose="02020603050405020304" pitchFamily="18" charset="0"/>
              </a:rPr>
              <a:t>2021 </a:t>
            </a:r>
            <a:r>
              <a:rPr lang="it-IT" sz="1200" cap="small" dirty="0">
                <a:effectLst/>
                <a:ea typeface="Times New Roman" panose="02020603050405020304" pitchFamily="18" charset="0"/>
              </a:rPr>
              <a:t>Bartolomeo I</a:t>
            </a:r>
            <a:r>
              <a:rPr lang="it-IT" sz="1200" dirty="0">
                <a:effectLst/>
                <a:ea typeface="Times New Roman" panose="02020603050405020304" pitchFamily="18" charset="0"/>
              </a:rPr>
              <a:t>, </a:t>
            </a:r>
            <a:r>
              <a:rPr lang="it-IT" sz="1200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5"/>
              </a:rPr>
              <a:t>«Un minuto a mezzanotte»</a:t>
            </a:r>
            <a:r>
              <a:rPr lang="it-IT" sz="1200" dirty="0">
                <a:effectLst/>
                <a:ea typeface="Times New Roman" panose="02020603050405020304" pitchFamily="18" charset="0"/>
              </a:rPr>
              <a:t>, Lettera aperta alla COP26, in </a:t>
            </a:r>
            <a:r>
              <a:rPr lang="it-IT" sz="1200" i="1" dirty="0">
                <a:effectLst/>
                <a:ea typeface="Times New Roman" panose="02020603050405020304" pitchFamily="18" charset="0"/>
              </a:rPr>
              <a:t>Regno-att. </a:t>
            </a:r>
            <a:r>
              <a:rPr lang="it-IT" sz="1200" dirty="0">
                <a:effectLst/>
                <a:ea typeface="Times New Roman" panose="02020603050405020304" pitchFamily="18" charset="0"/>
              </a:rPr>
              <a:t>16,2021,479.</a:t>
            </a:r>
          </a:p>
          <a:p>
            <a:pPr>
              <a:spcAft>
                <a:spcPts val="600"/>
              </a:spcAft>
            </a:pPr>
            <a:r>
              <a:rPr lang="it-IT" sz="1200" dirty="0">
                <a:effectLst/>
                <a:ea typeface="Times New Roman" panose="02020603050405020304" pitchFamily="18" charset="0"/>
              </a:rPr>
              <a:t>2021 49^ Settimana sociale dei cattolici italiani, </a:t>
            </a:r>
            <a:r>
              <a:rPr lang="it-IT" sz="1200">
                <a:effectLst/>
                <a:ea typeface="Times New Roman" panose="02020603050405020304" pitchFamily="18" charset="0"/>
              </a:rPr>
              <a:t>«Ambiente, </a:t>
            </a:r>
            <a:r>
              <a:rPr lang="it-IT" sz="1200" dirty="0">
                <a:effectLst/>
                <a:ea typeface="Times New Roman" panose="02020603050405020304" pitchFamily="18" charset="0"/>
              </a:rPr>
              <a:t>lavoro, futuro. #tuttoèconnesso», </a:t>
            </a:r>
            <a:r>
              <a:rPr lang="it-IT" sz="1200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6"/>
              </a:rPr>
              <a:t>https://www.settimanesociali.it/</a:t>
            </a:r>
            <a:r>
              <a:rPr lang="it-IT" sz="1200" dirty="0">
                <a:effectLst/>
                <a:ea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43310602"/>
      </p:ext>
    </p:extLst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</TotalTime>
  <Words>543</Words>
  <Application>Microsoft Office PowerPoint</Application>
  <PresentationFormat>Widescreen</PresentationFormat>
  <Paragraphs>32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Filo</vt:lpstr>
      <vt:lpstr>La tradizione religiosa cristiana per lo sviluppo sostenibile</vt:lpstr>
      <vt:lpstr>La tradizione cristiana per lo sviluppo sostenibile</vt:lpstr>
      <vt:lpstr>Il cammino ecumenico verso la salvaguardia del creato</vt:lpstr>
      <vt:lpstr>2. L’enciclica Laudato si’ e l’ecologia integrale</vt:lpstr>
      <vt:lpstr>3. Dalla teoria alla prassi</vt:lpstr>
      <vt:lpstr>Bibliografia / 1</vt:lpstr>
      <vt:lpstr>Bibliografia /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tradizione religiosa cristiana per lo sviluppo sostenibile</dc:title>
  <dc:creator>Daniela Sala</dc:creator>
  <cp:lastModifiedBy>Daniela Sala</cp:lastModifiedBy>
  <cp:revision>2</cp:revision>
  <dcterms:created xsi:type="dcterms:W3CDTF">2021-11-15T13:17:24Z</dcterms:created>
  <dcterms:modified xsi:type="dcterms:W3CDTF">2021-11-16T11:55:37Z</dcterms:modified>
</cp:coreProperties>
</file>